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4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3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7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6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1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3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2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4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3FC81-D0DB-A140-B913-3A7E8C8664B9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CBB4-CFF5-0D48-8A74-52E9BE27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3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urkcebilgi.com/ansiklopedi/antalya" TargetMode="External"/><Relationship Id="rId3" Type="http://schemas.openxmlformats.org/officeDocument/2006/relationships/hyperlink" Target="http://www.turkcebilgi.com/ansiklopedi/aks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AKDENİZ TURU-3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-18846" y="1802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</a:rPr>
              <a:t>(13.00) PERGE ÇEŞMESİ </a:t>
            </a:r>
          </a:p>
          <a:p>
            <a:r>
              <a:rPr lang="tr-TR" sz="2400" dirty="0" smtClean="0">
                <a:latin typeface="Times New Roman" panose="02020603050405020304" pitchFamily="18" charset="0"/>
              </a:rPr>
              <a:t>Zengin </a:t>
            </a:r>
            <a:r>
              <a:rPr lang="tr-TR" sz="2400" dirty="0">
                <a:latin typeface="Times New Roman" panose="02020603050405020304" pitchFamily="18" charset="0"/>
              </a:rPr>
              <a:t>süslemeli bir mimari cepheye sahip bu yapının geniş bir havuzu vardır. Yazıtından öğrenilenlere göre çeşme </a:t>
            </a:r>
            <a:r>
              <a:rPr lang="tr-TR" sz="2400" dirty="0" smtClean="0">
                <a:latin typeface="Times New Roman" panose="02020603050405020304" pitchFamily="18" charset="0"/>
              </a:rPr>
              <a:t>Artemis ile </a:t>
            </a:r>
            <a:r>
              <a:rPr lang="tr-TR" sz="2400" dirty="0">
                <a:latin typeface="Times New Roman" panose="02020603050405020304" pitchFamily="18" charset="0"/>
              </a:rPr>
              <a:t>birlikte </a:t>
            </a:r>
            <a:r>
              <a:rPr lang="tr-TR" sz="2400" dirty="0" smtClean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Septimius</a:t>
            </a:r>
            <a:r>
              <a:rPr lang="tr-TR" sz="2400" dirty="0">
                <a:latin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</a:rPr>
              <a:t>Severus'a</a:t>
            </a:r>
            <a:r>
              <a:rPr lang="tr-TR" sz="2400" dirty="0">
                <a:latin typeface="Times New Roman" panose="02020603050405020304" pitchFamily="18" charset="0"/>
              </a:rPr>
              <a:t>, karısına ve oğullarına sunulmuştur. </a:t>
            </a:r>
            <a:endParaRPr lang="tr-TR" sz="2400" dirty="0"/>
          </a:p>
        </p:txBody>
      </p:sp>
      <p:pic>
        <p:nvPicPr>
          <p:cNvPr id="4" name="3 Resim" descr="bildmc_DSCF34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850"/>
            <a:ext cx="9144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7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59832" y="620688"/>
            <a:ext cx="263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PERGE TURU</a:t>
            </a:r>
            <a:endParaRPr lang="tr-TR" sz="3200" dirty="0"/>
          </a:p>
        </p:txBody>
      </p:sp>
      <p:sp>
        <p:nvSpPr>
          <p:cNvPr id="3" name="Dikdörtgen 2"/>
          <p:cNvSpPr/>
          <p:nvPr/>
        </p:nvSpPr>
        <p:spPr>
          <a:xfrm>
            <a:off x="477029" y="2492896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</a:rPr>
              <a:t>Perge, </a:t>
            </a:r>
            <a:r>
              <a:rPr lang="tr-TR" dirty="0">
                <a:latin typeface="arial" panose="020B0604020202020204" pitchFamily="34" charset="0"/>
                <a:hlinkClick r:id="rId2" tooltip="Antalya hakkında bilgi"/>
              </a:rPr>
              <a:t>Antalya</a:t>
            </a:r>
            <a:r>
              <a:rPr lang="tr-TR" dirty="0">
                <a:latin typeface="arial" panose="020B0604020202020204" pitchFamily="34" charset="0"/>
              </a:rPr>
              <a:t>'nın 18 km doğusunda, </a:t>
            </a:r>
            <a:r>
              <a:rPr lang="tr-TR" dirty="0">
                <a:latin typeface="arial" panose="020B0604020202020204" pitchFamily="34" charset="0"/>
                <a:hlinkClick r:id="rId3" tooltip="Aksu hakkında bilgi"/>
              </a:rPr>
              <a:t>Aksu</a:t>
            </a:r>
            <a:r>
              <a:rPr lang="tr-TR" dirty="0">
                <a:latin typeface="arial" panose="020B0604020202020204" pitchFamily="34" charset="0"/>
              </a:rPr>
              <a:t> </a:t>
            </a:r>
            <a:r>
              <a:rPr lang="tr-TR" dirty="0" err="1">
                <a:latin typeface="arial" panose="020B0604020202020204" pitchFamily="34" charset="0"/>
              </a:rPr>
              <a:t>Bucağı'nın</a:t>
            </a:r>
            <a:r>
              <a:rPr lang="tr-TR" dirty="0">
                <a:latin typeface="arial" panose="020B0604020202020204" pitchFamily="34" charset="0"/>
              </a:rPr>
              <a:t> sınırları içinde bulunan bir antik kenttir. Kilikya - </a:t>
            </a:r>
            <a:r>
              <a:rPr lang="tr-TR" dirty="0" err="1">
                <a:latin typeface="arial" panose="020B0604020202020204" pitchFamily="34" charset="0"/>
              </a:rPr>
              <a:t>Pisidya</a:t>
            </a:r>
            <a:r>
              <a:rPr lang="tr-TR" dirty="0">
                <a:latin typeface="arial" panose="020B0604020202020204" pitchFamily="34" charset="0"/>
              </a:rPr>
              <a:t> ticaret yolunun üstünde yer aldığı için önemli bir Pamphylia şehridir. Şehrin kuruluşu diğer Pamphylia şehirleriyle aynı zamana rastlar (</a:t>
            </a:r>
            <a:r>
              <a:rPr lang="tr-TR" dirty="0" err="1">
                <a:latin typeface="arial" panose="020B0604020202020204" pitchFamily="34" charset="0"/>
              </a:rPr>
              <a:t>M.Ö</a:t>
            </a:r>
            <a:r>
              <a:rPr lang="tr-TR" dirty="0">
                <a:latin typeface="arial" panose="020B0604020202020204" pitchFamily="34" charset="0"/>
              </a:rPr>
              <a:t>. 7 yüzyıl). Ana tanrıçası Perge </a:t>
            </a:r>
            <a:r>
              <a:rPr lang="tr-TR" dirty="0" err="1">
                <a:latin typeface="arial" panose="020B0604020202020204" pitchFamily="34" charset="0"/>
              </a:rPr>
              <a:t>Artemisi</a:t>
            </a:r>
            <a:r>
              <a:rPr lang="tr-TR" dirty="0">
                <a:latin typeface="arial" panose="020B0604020202020204" pitchFamily="34" charset="0"/>
              </a:rPr>
              <a:t> olan Perge </a:t>
            </a:r>
            <a:r>
              <a:rPr lang="tr-TR" dirty="0" err="1">
                <a:latin typeface="arial" panose="020B0604020202020204" pitchFamily="34" charset="0"/>
              </a:rPr>
              <a:t>hristiyanlar</a:t>
            </a:r>
            <a:r>
              <a:rPr lang="tr-TR" dirty="0">
                <a:latin typeface="arial" panose="020B0604020202020204" pitchFamily="34" charset="0"/>
              </a:rPr>
              <a:t> için önemli bir kent idi. </a:t>
            </a:r>
            <a:r>
              <a:rPr lang="tr-TR" dirty="0" err="1">
                <a:latin typeface="arial" panose="020B0604020202020204" pitchFamily="34" charset="0"/>
              </a:rPr>
              <a:t>M.S</a:t>
            </a:r>
            <a:r>
              <a:rPr lang="tr-TR" dirty="0">
                <a:latin typeface="arial" panose="020B0604020202020204" pitchFamily="34" charset="0"/>
              </a:rPr>
              <a:t>. Aziz </a:t>
            </a:r>
            <a:r>
              <a:rPr lang="tr-TR" dirty="0" err="1">
                <a:latin typeface="arial" panose="020B0604020202020204" pitchFamily="34" charset="0"/>
              </a:rPr>
              <a:t>Paulos</a:t>
            </a:r>
            <a:r>
              <a:rPr lang="tr-TR" dirty="0">
                <a:latin typeface="arial" panose="020B0604020202020204" pitchFamily="34" charset="0"/>
              </a:rPr>
              <a:t> ve </a:t>
            </a:r>
            <a:r>
              <a:rPr lang="tr-TR" dirty="0" err="1">
                <a:latin typeface="arial" panose="020B0604020202020204" pitchFamily="34" charset="0"/>
              </a:rPr>
              <a:t>Barnabas</a:t>
            </a:r>
            <a:r>
              <a:rPr lang="tr-TR" dirty="0">
                <a:latin typeface="arial" panose="020B0604020202020204" pitchFamily="34" charset="0"/>
              </a:rPr>
              <a:t> Perge'ye gelmiştir. </a:t>
            </a:r>
            <a:r>
              <a:rPr lang="tr-TR" dirty="0" err="1">
                <a:latin typeface="arial" panose="020B0604020202020204" pitchFamily="34" charset="0"/>
              </a:rPr>
              <a:t>Magna</a:t>
            </a:r>
            <a:r>
              <a:rPr lang="tr-TR" dirty="0">
                <a:latin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</a:rPr>
              <a:t>Plancia</a:t>
            </a:r>
            <a:r>
              <a:rPr lang="tr-TR" dirty="0">
                <a:latin typeface="arial" panose="020B0604020202020204" pitchFamily="34" charset="0"/>
              </a:rPr>
              <a:t> gibi kimi zenginler Perge'ye önemli anıtlar kazandırmışlardır</a:t>
            </a:r>
            <a:r>
              <a:rPr lang="tr-TR" dirty="0" smtClean="0">
                <a:latin typeface="arial" panose="020B0604020202020204" pitchFamily="34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6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51520" y="8367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Sabah saat </a:t>
            </a:r>
            <a:r>
              <a:rPr lang="tr-TR" dirty="0" err="1" smtClean="0"/>
              <a:t>08.00’de</a:t>
            </a:r>
            <a:r>
              <a:rPr lang="tr-TR" dirty="0" smtClean="0"/>
              <a:t> otelde kahvaltı sonrası saat </a:t>
            </a:r>
            <a:r>
              <a:rPr lang="tr-TR" dirty="0" err="1" smtClean="0"/>
              <a:t>09:00’da</a:t>
            </a:r>
            <a:r>
              <a:rPr lang="tr-TR" dirty="0" smtClean="0"/>
              <a:t> </a:t>
            </a:r>
            <a:r>
              <a:rPr lang="tr-TR" dirty="0"/>
              <a:t>P</a:t>
            </a:r>
            <a:r>
              <a:rPr lang="tr-TR" dirty="0" smtClean="0"/>
              <a:t>erge gezisi için otelden çıkış. İlk olarak Perge’nin girişinde bulunan tiyatrosu ziyaret edilecek. ( 9:30)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027879" y="2996952"/>
            <a:ext cx="3131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</a:rPr>
              <a:t>Tiyatro: </a:t>
            </a:r>
            <a:r>
              <a:rPr lang="tr-TR" dirty="0" err="1">
                <a:latin typeface="arial" panose="020B0604020202020204" pitchFamily="34" charset="0"/>
              </a:rPr>
              <a:t>Cavea</a:t>
            </a:r>
            <a:r>
              <a:rPr lang="tr-TR" dirty="0">
                <a:latin typeface="arial" panose="020B0604020202020204" pitchFamily="34" charset="0"/>
              </a:rPr>
              <a:t>, orkestra ve </a:t>
            </a:r>
            <a:r>
              <a:rPr lang="tr-TR" dirty="0" err="1">
                <a:latin typeface="arial" panose="020B0604020202020204" pitchFamily="34" charset="0"/>
              </a:rPr>
              <a:t>scene</a:t>
            </a:r>
            <a:r>
              <a:rPr lang="tr-TR" dirty="0">
                <a:latin typeface="arial" panose="020B0604020202020204" pitchFamily="34" charset="0"/>
              </a:rPr>
              <a:t> olmak üzere üç ana bölümden oluşur. 12,000 seyirci kapasitelidir. Alt tarafta 19, üstte 23 oturma sırası vardır</a:t>
            </a:r>
            <a:endParaRPr lang="tr-TR" dirty="0"/>
          </a:p>
        </p:txBody>
      </p:sp>
      <p:pic>
        <p:nvPicPr>
          <p:cNvPr id="7" name="6 Resim" descr="Perge .Tiyatronun her iki kademesi ile arkadaki örtmeli böl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6000758" cy="51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93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41649" y="1748640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>
                <a:latin typeface="arial" panose="020B0604020202020204" pitchFamily="34" charset="0"/>
              </a:rPr>
              <a:t>Stadion</a:t>
            </a:r>
            <a:r>
              <a:rPr lang="tr-TR" sz="2400" dirty="0">
                <a:latin typeface="arial" panose="020B0604020202020204" pitchFamily="34" charset="0"/>
              </a:rPr>
              <a:t>: 34 x 34 m. boyutlarındadır. Tonozlar üzerinde </a:t>
            </a:r>
            <a:r>
              <a:rPr lang="tr-TR" sz="2400" dirty="0" err="1">
                <a:latin typeface="arial" panose="020B0604020202020204" pitchFamily="34" charset="0"/>
              </a:rPr>
              <a:t>onüç</a:t>
            </a:r>
            <a:r>
              <a:rPr lang="tr-TR" sz="2400" dirty="0">
                <a:latin typeface="arial" panose="020B0604020202020204" pitchFamily="34" charset="0"/>
              </a:rPr>
              <a:t> oturma sırası vardır. Doğu ve satı tarafa otuzar, kuzeyde ise on tonoz bulunmaktadır. Her üç tonozdan biri </a:t>
            </a:r>
            <a:r>
              <a:rPr lang="tr-TR" sz="2400" dirty="0" err="1">
                <a:latin typeface="arial" panose="020B0604020202020204" pitchFamily="34" charset="0"/>
              </a:rPr>
              <a:t>Stadion'a</a:t>
            </a:r>
            <a:r>
              <a:rPr lang="tr-TR" sz="2400" dirty="0">
                <a:latin typeface="arial" panose="020B0604020202020204" pitchFamily="34" charset="0"/>
              </a:rPr>
              <a:t> giriş, diğer ikisi ise dükkan olarak kullanılmaktadır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141649" y="764704"/>
            <a:ext cx="886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Tiyatro görüldükten sonra yakınında bulunan stadyum gezilecek (10.00 )</a:t>
            </a:r>
            <a:endParaRPr lang="tr-TR" sz="2400" dirty="0"/>
          </a:p>
        </p:txBody>
      </p:sp>
      <p:pic>
        <p:nvPicPr>
          <p:cNvPr id="6" name="5 Resim" descr="perge_sta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1196752"/>
            <a:ext cx="921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Daha sonra Perge sur duvarları arasında yürüyüş yapılacaktır. ( 10:30)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6603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76470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Hamamlar ziyaret edilecek (11.00)</a:t>
            </a:r>
            <a:endParaRPr lang="tr-TR" sz="2400" dirty="0"/>
          </a:p>
        </p:txBody>
      </p:sp>
      <p:pic>
        <p:nvPicPr>
          <p:cNvPr id="4" name="3 Resim" descr="Perge_-_Guney_Hama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32280"/>
            <a:ext cx="9144000" cy="56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40466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/>
              <a:t>Anıtsal </a:t>
            </a:r>
            <a:r>
              <a:rPr lang="tr-TR" sz="2400" b="1" i="1" dirty="0" smtClean="0"/>
              <a:t>Kapı (11.30)</a:t>
            </a:r>
            <a:endParaRPr lang="tr-TR" sz="2400" dirty="0"/>
          </a:p>
          <a:p>
            <a:r>
              <a:rPr lang="tr-TR" sz="2400" b="1" i="1" dirty="0"/>
              <a:t>En önemli ve kalıcı yapıtı </a:t>
            </a:r>
            <a:r>
              <a:rPr lang="tr-TR" sz="2400" b="1" i="1" dirty="0" smtClean="0"/>
              <a:t>şehrin </a:t>
            </a:r>
            <a:r>
              <a:rPr lang="tr-TR" sz="2400" b="1" i="1" dirty="0"/>
              <a:t>girişindeki iki kulenin hemen arkasında</a:t>
            </a:r>
            <a:r>
              <a:rPr lang="tr-TR" sz="2400" b="1" i="1" dirty="0" smtClean="0"/>
              <a:t>,</a:t>
            </a:r>
            <a:r>
              <a:rPr lang="tr-TR" sz="2400" b="1" i="1" dirty="0"/>
              <a:t> </a:t>
            </a:r>
            <a:r>
              <a:rPr lang="tr-TR" sz="2400" b="1" i="1" dirty="0" err="1"/>
              <a:t>Plancia</a:t>
            </a:r>
            <a:r>
              <a:rPr lang="tr-TR" sz="2400" b="1" i="1" dirty="0"/>
              <a:t> </a:t>
            </a:r>
            <a:r>
              <a:rPr lang="tr-TR" sz="2400" b="1" i="1" dirty="0" err="1"/>
              <a:t>Magna'nın</a:t>
            </a:r>
            <a:r>
              <a:rPr lang="tr-TR" sz="2400" b="1" i="1" dirty="0" smtClean="0"/>
              <a:t> </a:t>
            </a:r>
            <a:r>
              <a:rPr lang="tr-TR" sz="2400" b="1" i="1" dirty="0"/>
              <a:t>kendi adına yaptırdığı ve hem tanrı hem de şehrin kurucularının heykellerinin yer aldığı at nalı biçimindeki Avlu ile Anıtsal </a:t>
            </a:r>
            <a:r>
              <a:rPr lang="tr-TR" sz="2400" b="1" i="1" dirty="0" smtClean="0"/>
              <a:t>Kapı.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4" name="3 Resim" descr="perg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8093"/>
            <a:ext cx="9144000" cy="45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83671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</a:rPr>
              <a:t>Agora: Şehrin ticari ve politik merkezidir. Ortadaki avlunun etrafında çepeçevre dükkanlar vardır. Bazı dükkanların tabanı mozaikle kaplıdır. Meydanın ortasında 13.40 m. Çapında yuvarlak bir yapısı olan agora 76 x 76 m. boyutlarındadır</a:t>
            </a:r>
            <a:r>
              <a:rPr lang="tr-TR" sz="2400" dirty="0" smtClean="0">
                <a:latin typeface="arial" panose="020B0604020202020204" pitchFamily="34" charset="0"/>
              </a:rPr>
              <a:t>. (12:00)</a:t>
            </a:r>
            <a:endParaRPr lang="tr-TR" sz="2400" dirty="0"/>
          </a:p>
        </p:txBody>
      </p:sp>
      <p:pic>
        <p:nvPicPr>
          <p:cNvPr id="4" name="3 Resim" descr="Perge_-_Agora_mit_Akropo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3850"/>
            <a:ext cx="9144000" cy="45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836712"/>
            <a:ext cx="9748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</a:rPr>
              <a:t>Sütunlu Cadde: </a:t>
            </a:r>
            <a:r>
              <a:rPr lang="tr-TR" sz="2400" dirty="0" smtClean="0">
                <a:latin typeface="arial" panose="020B0604020202020204" pitchFamily="34" charset="0"/>
              </a:rPr>
              <a:t>Akropol </a:t>
            </a:r>
            <a:r>
              <a:rPr lang="tr-TR" sz="2400" dirty="0">
                <a:latin typeface="arial" panose="020B0604020202020204" pitchFamily="34" charset="0"/>
              </a:rPr>
              <a:t>eteğinde </a:t>
            </a:r>
            <a:r>
              <a:rPr lang="tr-TR" sz="2400" dirty="0" err="1">
                <a:latin typeface="arial" panose="020B0604020202020204" pitchFamily="34" charset="0"/>
              </a:rPr>
              <a:t>nympheum</a:t>
            </a:r>
            <a:r>
              <a:rPr lang="tr-TR" sz="2400" dirty="0">
                <a:latin typeface="arial" panose="020B0604020202020204" pitchFamily="34" charset="0"/>
              </a:rPr>
              <a:t> arasında uzanır. Ortasında 2 m. genişliğinde bir su kanalı caddeyi ikiye ayırır</a:t>
            </a:r>
            <a:r>
              <a:rPr lang="tr-TR" sz="2400" dirty="0" smtClean="0">
                <a:latin typeface="arial" panose="020B0604020202020204" pitchFamily="34" charset="0"/>
              </a:rPr>
              <a:t>.(12:30)</a:t>
            </a:r>
            <a:endParaRPr lang="tr-TR" sz="2400" dirty="0"/>
          </a:p>
        </p:txBody>
      </p:sp>
      <p:pic>
        <p:nvPicPr>
          <p:cNvPr id="4" name="3 Resim" descr="300px-Perge_-_Sutunlu_Cad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3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283</Words>
  <Application>Microsoft Macintosh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AKDENİZ TURU-3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AKDENİZ TURU-3</dc:title>
  <dc:creator>azade</dc:creator>
  <cp:lastModifiedBy>azade</cp:lastModifiedBy>
  <cp:revision>1</cp:revision>
  <dcterms:created xsi:type="dcterms:W3CDTF">2017-11-06T22:25:05Z</dcterms:created>
  <dcterms:modified xsi:type="dcterms:W3CDTF">2017-11-06T22:26:16Z</dcterms:modified>
</cp:coreProperties>
</file>