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2" r:id="rId3"/>
    <p:sldId id="263" r:id="rId4"/>
    <p:sldId id="264" r:id="rId5"/>
    <p:sldId id="265" r:id="rId6"/>
    <p:sldId id="266" r:id="rId7"/>
    <p:sldId id="257" r:id="rId8"/>
    <p:sldId id="258" r:id="rId9"/>
    <p:sldId id="259" r:id="rId10"/>
    <p:sldId id="260" r:id="rId11"/>
    <p:sldId id="261"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9" r:id="rId30"/>
    <p:sldId id="293" r:id="rId31"/>
    <p:sldId id="288" r:id="rId32"/>
    <p:sldId id="285" r:id="rId33"/>
    <p:sldId id="286" r:id="rId34"/>
    <p:sldId id="298" r:id="rId35"/>
    <p:sldId id="296" r:id="rId36"/>
    <p:sldId id="300" r:id="rId37"/>
    <p:sldId id="299" r:id="rId38"/>
    <p:sldId id="297" r:id="rId3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634" autoAdjust="0"/>
    <p:restoredTop sz="94717" autoAdjust="0"/>
  </p:normalViewPr>
  <p:slideViewPr>
    <p:cSldViewPr>
      <p:cViewPr varScale="1">
        <p:scale>
          <a:sx n="86" d="100"/>
          <a:sy n="86" d="100"/>
        </p:scale>
        <p:origin x="-18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9" name="8 Dikdörtgen"/>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tr-TR" smtClean="0"/>
              <a:t>Asıl başlık stili için tıklatın</a:t>
            </a:r>
            <a:endParaRPr kumimoji="0" lang="en-US"/>
          </a:p>
        </p:txBody>
      </p:sp>
      <p:sp>
        <p:nvSpPr>
          <p:cNvPr id="3" name="2 Alt Başlık"/>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tr-TR" smtClean="0"/>
              <a:t>Asıl alt başlık stilini düzenlemek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17/05/2018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0" name="9 Dikdörtgen"/>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17/05/2018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9" name="8 Dikdörtgen"/>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7 Dikdörtgen"/>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Dikey Başlık"/>
          <p:cNvSpPr>
            <a:spLocks noGrp="1"/>
          </p:cNvSpPr>
          <p:nvPr>
            <p:ph type="title" orient="vert"/>
          </p:nvPr>
        </p:nvSpPr>
        <p:spPr>
          <a:xfrm>
            <a:off x="6781800" y="274640"/>
            <a:ext cx="19050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04800"/>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17/05/2018</a:t>
            </a:fld>
            <a:endParaRPr lang="tr-TR"/>
          </a:p>
        </p:txBody>
      </p:sp>
      <p:sp>
        <p:nvSpPr>
          <p:cNvPr id="5" name="4 Altbilgi Yer Tutucusu"/>
          <p:cNvSpPr>
            <a:spLocks noGrp="1"/>
          </p:cNvSpPr>
          <p:nvPr>
            <p:ph type="ftr" sz="quarter" idx="11"/>
          </p:nvPr>
        </p:nvSpPr>
        <p:spPr>
          <a:xfrm>
            <a:off x="2640597" y="6377459"/>
            <a:ext cx="3836404" cy="365125"/>
          </a:xfrm>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5448"/>
            <a:ext cx="8229600" cy="1252728"/>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17/05/2018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9" name="8 Dikdörtgen"/>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11 Dikdörtgen"/>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17/05/2018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17/05/2018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Metin Yer Tutucusu"/>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tr-TR" smtClean="0"/>
              <a:t>Asıl metin stillerini düzenlemek için tıklatın</a:t>
            </a:r>
          </a:p>
        </p:txBody>
      </p:sp>
      <p:sp>
        <p:nvSpPr>
          <p:cNvPr id="6" name="5 İçerik Yer Tutucusu"/>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17/05/2018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17/05/2018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17/05/2018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tr-TR" smtClean="0"/>
              <a:t>Asıl başlık stili için tıklatın</a:t>
            </a:r>
            <a:endParaRPr kumimoji="0" lang="en-US"/>
          </a:p>
        </p:txBody>
      </p:sp>
      <p:sp>
        <p:nvSpPr>
          <p:cNvPr id="3" name="2 İçerik Yer Tutucusu"/>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Metin Yer Tutucusu"/>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17/05/2018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2" name="11 Dikdörtgen"/>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tr-TR" smtClean="0"/>
              <a:t>Asıl başlık stili için tıklatın</a:t>
            </a:r>
            <a:endParaRPr kumimoji="0" lang="en-US"/>
          </a:p>
        </p:txBody>
      </p:sp>
      <p:sp>
        <p:nvSpPr>
          <p:cNvPr id="3" name="2 Resim Yer Tutucusu"/>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164592" y="1170432"/>
            <a:ext cx="2523744" cy="201168"/>
          </a:xfrm>
        </p:spPr>
        <p:txBody>
          <a:bodyPr/>
          <a:lstStyle/>
          <a:p>
            <a:fld id="{D9F75050-0E15-4C5B-92B0-66D068882F1F}" type="datetimeFigureOut">
              <a:rPr lang="tr-TR" smtClean="0"/>
              <a:pPr/>
              <a:t>17/05/2018</a:t>
            </a:fld>
            <a:endParaRPr lang="tr-TR"/>
          </a:p>
        </p:txBody>
      </p:sp>
      <p:sp>
        <p:nvSpPr>
          <p:cNvPr id="11" name="10 Dikdörtgen"/>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5 Altbilgi Yer Tutucusu"/>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tr-TR"/>
          </a:p>
        </p:txBody>
      </p:sp>
      <p:sp>
        <p:nvSpPr>
          <p:cNvPr id="7" name="6 Slayt Numarası Yer Tutucusu"/>
          <p:cNvSpPr>
            <a:spLocks noGrp="1"/>
          </p:cNvSpPr>
          <p:nvPr>
            <p:ph type="sldNum" sz="quarter" idx="12"/>
          </p:nvPr>
        </p:nvSpPr>
        <p:spPr>
          <a:xfrm>
            <a:off x="8339328" y="1170432"/>
            <a:ext cx="733864" cy="201168"/>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9 Dikdörtgen"/>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6 Dikdörtgen"/>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Yer Tutucusu"/>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4" name="3 Veri Yer Tutucusu"/>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D9F75050-0E15-4C5B-92B0-66D068882F1F}" type="datetimeFigureOut">
              <a:rPr lang="tr-TR" smtClean="0"/>
              <a:pPr/>
              <a:t>17/05/2018</a:t>
            </a:fld>
            <a:endParaRPr lang="tr-TR"/>
          </a:p>
        </p:txBody>
      </p:sp>
      <p:sp>
        <p:nvSpPr>
          <p:cNvPr id="5" name="4 Altbilgi Yer Tutucusu"/>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tr-TR"/>
          </a:p>
        </p:txBody>
      </p:sp>
      <p:sp>
        <p:nvSpPr>
          <p:cNvPr id="6" name="5 Slayt Numarası Yer Tutucusu"/>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42910" y="1000108"/>
            <a:ext cx="7772400" cy="1470025"/>
          </a:xfrm>
        </p:spPr>
        <p:txBody>
          <a:bodyPr/>
          <a:lstStyle/>
          <a:p>
            <a:r>
              <a:rPr lang="tr-TR" dirty="0" smtClean="0"/>
              <a:t>Tümör </a:t>
            </a:r>
            <a:r>
              <a:rPr lang="tr-TR" dirty="0" err="1" smtClean="0"/>
              <a:t>Markerları</a:t>
            </a:r>
            <a:endParaRPr lang="tr-TR" dirty="0"/>
          </a:p>
        </p:txBody>
      </p:sp>
      <p:sp>
        <p:nvSpPr>
          <p:cNvPr id="3" name="2 Alt Başlık"/>
          <p:cNvSpPr>
            <a:spLocks noGrp="1"/>
          </p:cNvSpPr>
          <p:nvPr>
            <p:ph type="subTitle" idx="1"/>
          </p:nvPr>
        </p:nvSpPr>
        <p:spPr>
          <a:xfrm>
            <a:off x="1357290" y="5715016"/>
            <a:ext cx="6400800" cy="781040"/>
          </a:xfrm>
        </p:spPr>
        <p:txBody>
          <a:bodyPr>
            <a:normAutofit/>
          </a:bodyPr>
          <a:lstStyle/>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KANSER TEDAVİSİNDE MARKERLAR NASIL KULLANILIR?</a:t>
            </a:r>
            <a:endParaRPr lang="tr-TR" dirty="0"/>
          </a:p>
        </p:txBody>
      </p:sp>
      <p:sp>
        <p:nvSpPr>
          <p:cNvPr id="3" name="2 İçerik Yer Tutucusu"/>
          <p:cNvSpPr>
            <a:spLocks noGrp="1"/>
          </p:cNvSpPr>
          <p:nvPr>
            <p:ph idx="1"/>
          </p:nvPr>
        </p:nvSpPr>
        <p:spPr/>
        <p:txBody>
          <a:bodyPr/>
          <a:lstStyle/>
          <a:p>
            <a:r>
              <a:rPr lang="tr-TR" dirty="0" smtClean="0"/>
              <a:t>Tümör </a:t>
            </a:r>
            <a:r>
              <a:rPr lang="tr-TR" dirty="0" err="1" smtClean="0"/>
              <a:t>markerları</a:t>
            </a:r>
            <a:r>
              <a:rPr lang="tr-TR" dirty="0" smtClean="0"/>
              <a:t> bazı kanser tiplerinin,</a:t>
            </a:r>
          </a:p>
          <a:p>
            <a:pPr>
              <a:buNone/>
            </a:pPr>
            <a:r>
              <a:rPr lang="tr-TR" dirty="0" smtClean="0"/>
              <a:t>Saptanması,</a:t>
            </a:r>
          </a:p>
          <a:p>
            <a:pPr>
              <a:buNone/>
            </a:pPr>
            <a:r>
              <a:rPr lang="tr-TR" dirty="0" smtClean="0"/>
              <a:t>Teşhisi ve</a:t>
            </a:r>
          </a:p>
          <a:p>
            <a:pPr>
              <a:buNone/>
            </a:pPr>
            <a:r>
              <a:rPr lang="tr-TR" dirty="0" smtClean="0"/>
              <a:t>Kontrolünde kullanılır. </a:t>
            </a:r>
          </a:p>
          <a:p>
            <a:pPr>
              <a:buNone/>
            </a:pPr>
            <a:r>
              <a:rPr lang="tr-TR" dirty="0" smtClean="0"/>
              <a:t>Yüksek düzeydeki tümör belirteçleri kanser varlığına işaret edebilirken teşhis için tek başına bu yeterli değildir. Diğer testlerle beraber yapılması gerekmektedir. (biyopsi vs.)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KANSER TEDAVİSİNDE MARKERLAR NASIL KULLANILIR?</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Tümör marker düzeyleri tedavi öncesi ölçülüp doktorların doğru tedaviyi planlamalarına yardımcı olur. Bazı kanser tiplerinde marker düzeyi hastalığın evresini belirlemede veya </a:t>
            </a:r>
            <a:r>
              <a:rPr lang="tr-TR" dirty="0" err="1" smtClean="0"/>
              <a:t>prognozda</a:t>
            </a:r>
            <a:r>
              <a:rPr lang="tr-TR" dirty="0" smtClean="0"/>
              <a:t> kullanılır. </a:t>
            </a:r>
          </a:p>
          <a:p>
            <a:r>
              <a:rPr lang="tr-TR" dirty="0" smtClean="0"/>
              <a:t>Tümör belirteçlerine ayrıca kanser tedavisi sırasında da periyodik olarak bakılır. </a:t>
            </a:r>
            <a:r>
              <a:rPr lang="tr-TR" dirty="0" err="1" smtClean="0"/>
              <a:t>Markerların</a:t>
            </a:r>
            <a:r>
              <a:rPr lang="tr-TR" dirty="0" smtClean="0"/>
              <a:t> düzeyinde bir azalış veya normale dönüş kanserin tedaviye yanıt verdiğini gösterebilirken, bir değişiklik görülmemesi veya artış da tedaviye yanıt alınamadığı şeklinde yorumlanabilir. </a:t>
            </a:r>
          </a:p>
          <a:p>
            <a:r>
              <a:rPr lang="tr-TR" dirty="0" err="1" smtClean="0"/>
              <a:t>Markerlar</a:t>
            </a:r>
            <a:r>
              <a:rPr lang="tr-TR" dirty="0" smtClean="0"/>
              <a:t> ayrıca tedavi bittikten sonra ölçülüp hastalıkta </a:t>
            </a:r>
            <a:r>
              <a:rPr lang="tr-TR" dirty="0" err="1" smtClean="0"/>
              <a:t>nüks</a:t>
            </a:r>
            <a:r>
              <a:rPr lang="tr-TR" dirty="0" smtClean="0"/>
              <a:t> olup olmadığını teşhis etmede de kullanılabilirler.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Tümör Belirteçlerinin Yapılarına Göre Sınıflandırılması</a:t>
            </a:r>
            <a:endParaRPr lang="tr-TR" dirty="0"/>
          </a:p>
        </p:txBody>
      </p:sp>
      <p:sp>
        <p:nvSpPr>
          <p:cNvPr id="3" name="2 İçerik Yer Tutucusu"/>
          <p:cNvSpPr>
            <a:spLocks noGrp="1"/>
          </p:cNvSpPr>
          <p:nvPr>
            <p:ph idx="1"/>
          </p:nvPr>
        </p:nvSpPr>
        <p:spPr/>
        <p:txBody>
          <a:bodyPr>
            <a:normAutofit lnSpcReduction="10000"/>
          </a:bodyPr>
          <a:lstStyle/>
          <a:p>
            <a:r>
              <a:rPr lang="tr-TR" dirty="0" err="1" smtClean="0"/>
              <a:t>Karbohidrat</a:t>
            </a:r>
            <a:r>
              <a:rPr lang="tr-TR" dirty="0" smtClean="0"/>
              <a:t> yapılı belirteçler</a:t>
            </a:r>
          </a:p>
          <a:p>
            <a:r>
              <a:rPr lang="tr-TR" dirty="0" err="1" smtClean="0"/>
              <a:t>Plasental</a:t>
            </a:r>
            <a:r>
              <a:rPr lang="tr-TR" dirty="0" smtClean="0"/>
              <a:t> proteinler</a:t>
            </a:r>
          </a:p>
          <a:p>
            <a:r>
              <a:rPr lang="tr-TR" dirty="0" smtClean="0"/>
              <a:t>Enzim tümör belirteçler</a:t>
            </a:r>
          </a:p>
          <a:p>
            <a:r>
              <a:rPr lang="tr-TR" dirty="0" smtClean="0"/>
              <a:t>Hormon tümör belirteçleri</a:t>
            </a:r>
          </a:p>
          <a:p>
            <a:r>
              <a:rPr lang="tr-TR" dirty="0" smtClean="0"/>
              <a:t>Protein yapılı belirteçler</a:t>
            </a:r>
          </a:p>
          <a:p>
            <a:r>
              <a:rPr lang="tr-TR" dirty="0" err="1" smtClean="0"/>
              <a:t>Onkofetal</a:t>
            </a:r>
            <a:r>
              <a:rPr lang="tr-TR" dirty="0" smtClean="0"/>
              <a:t> antijenler</a:t>
            </a:r>
          </a:p>
          <a:p>
            <a:r>
              <a:rPr lang="tr-TR" dirty="0" err="1" smtClean="0"/>
              <a:t>Monoklonal</a:t>
            </a:r>
            <a:r>
              <a:rPr lang="tr-TR" dirty="0" smtClean="0"/>
              <a:t> </a:t>
            </a:r>
            <a:r>
              <a:rPr lang="tr-TR" dirty="0" err="1" smtClean="0"/>
              <a:t>immünoglobulinler</a:t>
            </a:r>
            <a:endParaRPr lang="tr-TR" dirty="0" smtClean="0"/>
          </a:p>
          <a:p>
            <a:r>
              <a:rPr lang="tr-TR" dirty="0" smtClean="0"/>
              <a:t>Reseptörler</a:t>
            </a:r>
          </a:p>
          <a:p>
            <a:r>
              <a:rPr lang="tr-TR" dirty="0" err="1" smtClean="0"/>
              <a:t>Onkogenler</a:t>
            </a:r>
            <a:endParaRPr lang="tr-TR" dirty="0" smtClean="0"/>
          </a:p>
          <a:p>
            <a:r>
              <a:rPr lang="tr-TR" dirty="0" err="1" smtClean="0"/>
              <a:t>Süpresör</a:t>
            </a:r>
            <a:r>
              <a:rPr lang="tr-TR" dirty="0" smtClean="0"/>
              <a:t> genler</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KARBOHİDRAT BELİRTEÇLER(CA)</a:t>
            </a:r>
            <a:endParaRPr lang="tr-TR" dirty="0"/>
          </a:p>
        </p:txBody>
      </p:sp>
      <p:sp>
        <p:nvSpPr>
          <p:cNvPr id="3" name="2 İçerik Yer Tutucusu"/>
          <p:cNvSpPr>
            <a:spLocks noGrp="1"/>
          </p:cNvSpPr>
          <p:nvPr>
            <p:ph idx="1"/>
          </p:nvPr>
        </p:nvSpPr>
        <p:spPr/>
        <p:txBody>
          <a:bodyPr/>
          <a:lstStyle/>
          <a:p>
            <a:r>
              <a:rPr lang="tr-TR" dirty="0" smtClean="0"/>
              <a:t>Bu belirteçler, tümör hücresi yüzeyindeki antijenler veya tümör hücresi tarafından salınırlar.</a:t>
            </a:r>
          </a:p>
          <a:p>
            <a:r>
              <a:rPr lang="tr-TR" dirty="0" err="1" smtClean="0"/>
              <a:t>Karbohidrat</a:t>
            </a:r>
            <a:r>
              <a:rPr lang="tr-TR" dirty="0" smtClean="0"/>
              <a:t> belirteçler, enzim ve hormonlar gibi doğal olarak salınan belirteçlere nazaran daha özgüldürler. </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Müsin</a:t>
            </a:r>
            <a:r>
              <a:rPr lang="tr-TR" dirty="0" smtClean="0"/>
              <a:t> türü </a:t>
            </a:r>
            <a:r>
              <a:rPr lang="tr-TR" dirty="0" err="1" smtClean="0"/>
              <a:t>karbohidrat</a:t>
            </a:r>
            <a:r>
              <a:rPr lang="tr-TR" dirty="0" smtClean="0"/>
              <a:t> belirteçler:</a:t>
            </a:r>
            <a:endParaRPr lang="tr-TR" dirty="0"/>
          </a:p>
        </p:txBody>
      </p:sp>
      <p:sp>
        <p:nvSpPr>
          <p:cNvPr id="3" name="2 İçerik Yer Tutucusu"/>
          <p:cNvSpPr>
            <a:spLocks noGrp="1"/>
          </p:cNvSpPr>
          <p:nvPr>
            <p:ph idx="1"/>
          </p:nvPr>
        </p:nvSpPr>
        <p:spPr/>
        <p:txBody>
          <a:bodyPr>
            <a:normAutofit/>
          </a:bodyPr>
          <a:lstStyle/>
          <a:p>
            <a:pPr>
              <a:buNone/>
            </a:pPr>
            <a:r>
              <a:rPr lang="tr-TR" dirty="0" smtClean="0"/>
              <a:t>    </a:t>
            </a:r>
            <a:r>
              <a:rPr lang="tr-TR" b="1" dirty="0" smtClean="0"/>
              <a:t>İsim:             Kanser tipi:</a:t>
            </a:r>
          </a:p>
          <a:p>
            <a:r>
              <a:rPr lang="tr-TR" sz="2400" dirty="0" smtClean="0"/>
              <a:t>CA 15-3--------Meme,</a:t>
            </a:r>
            <a:r>
              <a:rPr lang="tr-TR" sz="2400" dirty="0" err="1" smtClean="0"/>
              <a:t>Over</a:t>
            </a:r>
            <a:endParaRPr lang="tr-TR" sz="2400" dirty="0" smtClean="0"/>
          </a:p>
          <a:p>
            <a:r>
              <a:rPr lang="tr-TR" sz="2400" dirty="0" smtClean="0"/>
              <a:t>CA 125---------</a:t>
            </a:r>
            <a:r>
              <a:rPr lang="tr-TR" sz="2400" dirty="0" err="1" smtClean="0"/>
              <a:t>Over</a:t>
            </a:r>
            <a:r>
              <a:rPr lang="tr-TR" sz="2400" dirty="0" smtClean="0"/>
              <a:t>, </a:t>
            </a:r>
            <a:r>
              <a:rPr lang="tr-TR" sz="2400" dirty="0" err="1" smtClean="0"/>
              <a:t>endometrium</a:t>
            </a:r>
            <a:r>
              <a:rPr lang="tr-TR" sz="2400" dirty="0" smtClean="0"/>
              <a:t>, </a:t>
            </a:r>
            <a:r>
              <a:rPr lang="tr-TR" sz="2400" dirty="0" err="1" smtClean="0"/>
              <a:t>fallop</a:t>
            </a:r>
            <a:r>
              <a:rPr lang="tr-TR" sz="2400" dirty="0" smtClean="0"/>
              <a:t> tüp</a:t>
            </a:r>
          </a:p>
          <a:p>
            <a:r>
              <a:rPr lang="tr-TR" sz="2400" dirty="0" smtClean="0"/>
              <a:t>CA 549---------Meme, </a:t>
            </a:r>
            <a:r>
              <a:rPr lang="tr-TR" sz="2400" dirty="0" err="1" smtClean="0"/>
              <a:t>Over</a:t>
            </a:r>
            <a:endParaRPr lang="tr-TR" sz="2400" dirty="0" smtClean="0"/>
          </a:p>
          <a:p>
            <a:r>
              <a:rPr lang="tr-TR" sz="2400" dirty="0" smtClean="0"/>
              <a:t>CA 27.29-------Meme</a:t>
            </a:r>
          </a:p>
          <a:p>
            <a:r>
              <a:rPr lang="tr-TR" sz="2400" dirty="0" smtClean="0"/>
              <a:t>MCA(</a:t>
            </a:r>
            <a:r>
              <a:rPr lang="tr-TR" sz="2400" dirty="0" err="1" smtClean="0"/>
              <a:t>mucine</a:t>
            </a:r>
            <a:r>
              <a:rPr lang="tr-TR" sz="2400" dirty="0" smtClean="0"/>
              <a:t> </a:t>
            </a:r>
            <a:r>
              <a:rPr lang="tr-TR" sz="2400" dirty="0" err="1" smtClean="0"/>
              <a:t>like</a:t>
            </a:r>
            <a:r>
              <a:rPr lang="tr-TR" sz="2400" dirty="0" smtClean="0"/>
              <a:t> </a:t>
            </a:r>
            <a:r>
              <a:rPr lang="tr-TR" sz="2400" dirty="0" err="1" smtClean="0"/>
              <a:t>carcinoma</a:t>
            </a:r>
            <a:r>
              <a:rPr lang="tr-TR" sz="2400" dirty="0" smtClean="0"/>
              <a:t>-</a:t>
            </a:r>
            <a:r>
              <a:rPr lang="tr-TR" sz="2400" dirty="0" err="1" smtClean="0"/>
              <a:t>associated</a:t>
            </a:r>
            <a:r>
              <a:rPr lang="tr-TR" sz="2400" dirty="0" smtClean="0"/>
              <a:t> </a:t>
            </a:r>
            <a:r>
              <a:rPr lang="tr-TR" sz="2400" dirty="0" err="1" smtClean="0"/>
              <a:t>antigen</a:t>
            </a:r>
            <a:r>
              <a:rPr lang="tr-TR" sz="2400" dirty="0" smtClean="0"/>
              <a:t>)--------Meme</a:t>
            </a:r>
          </a:p>
          <a:p>
            <a:r>
              <a:rPr lang="tr-TR" sz="2400" dirty="0" smtClean="0"/>
              <a:t>DU-PAN-2------pankreas, akciğer, </a:t>
            </a:r>
            <a:r>
              <a:rPr lang="tr-TR" sz="2400" dirty="0" err="1" smtClean="0"/>
              <a:t>over</a:t>
            </a:r>
            <a:r>
              <a:rPr lang="tr-TR" sz="2400" dirty="0" smtClean="0"/>
              <a:t>,</a:t>
            </a:r>
            <a:r>
              <a:rPr lang="tr-TR" sz="2400" dirty="0" err="1" smtClean="0"/>
              <a:t>gastrointestinal</a:t>
            </a:r>
            <a:r>
              <a:rPr lang="tr-TR" sz="2400" dirty="0" smtClean="0"/>
              <a:t> sistem</a:t>
            </a:r>
            <a:endParaRPr lang="tr-TR"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Kan grubu antijen türü karbonhidrat belirteçler</a:t>
            </a:r>
            <a:endParaRPr lang="tr-TR" dirty="0"/>
          </a:p>
        </p:txBody>
      </p:sp>
      <p:sp>
        <p:nvSpPr>
          <p:cNvPr id="3" name="2 İçerik Yer Tutucusu"/>
          <p:cNvSpPr>
            <a:spLocks noGrp="1"/>
          </p:cNvSpPr>
          <p:nvPr>
            <p:ph idx="1"/>
          </p:nvPr>
        </p:nvSpPr>
        <p:spPr/>
        <p:txBody>
          <a:bodyPr>
            <a:normAutofit/>
          </a:bodyPr>
          <a:lstStyle/>
          <a:p>
            <a:pPr>
              <a:lnSpc>
                <a:spcPct val="80000"/>
              </a:lnSpc>
              <a:buNone/>
            </a:pPr>
            <a:r>
              <a:rPr lang="tr-TR" b="1" dirty="0" smtClean="0"/>
              <a:t> İsim:                       Kanser tipi:</a:t>
            </a:r>
          </a:p>
          <a:p>
            <a:pPr>
              <a:lnSpc>
                <a:spcPct val="80000"/>
              </a:lnSpc>
            </a:pPr>
            <a:endParaRPr lang="tr-TR" dirty="0" smtClean="0"/>
          </a:p>
          <a:p>
            <a:pPr>
              <a:lnSpc>
                <a:spcPct val="80000"/>
              </a:lnSpc>
            </a:pPr>
            <a:r>
              <a:rPr lang="tr-TR" sz="1800" dirty="0" smtClean="0"/>
              <a:t>CA </a:t>
            </a:r>
            <a:r>
              <a:rPr lang="tr-TR" sz="1800" dirty="0" smtClean="0">
                <a:latin typeface="Arial" charset="0"/>
              </a:rPr>
              <a:t>19-9</a:t>
            </a:r>
            <a:r>
              <a:rPr lang="tr-TR" sz="1800" dirty="0" smtClean="0"/>
              <a:t>    ---------  Pankreas, </a:t>
            </a:r>
            <a:r>
              <a:rPr lang="tr-TR" sz="1800" dirty="0" err="1" smtClean="0"/>
              <a:t>gastrointestinal</a:t>
            </a:r>
            <a:r>
              <a:rPr lang="tr-TR" sz="1800" dirty="0" smtClean="0"/>
              <a:t> sistem,    </a:t>
            </a:r>
          </a:p>
          <a:p>
            <a:pPr>
              <a:lnSpc>
                <a:spcPct val="80000"/>
              </a:lnSpc>
              <a:buNone/>
            </a:pPr>
            <a:r>
              <a:rPr lang="tr-TR" sz="1800" dirty="0" smtClean="0"/>
              <a:t>                                  </a:t>
            </a:r>
            <a:r>
              <a:rPr lang="tr-TR" sz="1800" dirty="0" smtClean="0">
                <a:latin typeface="Arial" charset="0"/>
              </a:rPr>
              <a:t>   </a:t>
            </a:r>
            <a:r>
              <a:rPr lang="tr-TR" sz="1800" dirty="0" smtClean="0"/>
              <a:t>karaciğer</a:t>
            </a:r>
          </a:p>
          <a:p>
            <a:pPr>
              <a:lnSpc>
                <a:spcPct val="80000"/>
              </a:lnSpc>
            </a:pPr>
            <a:endParaRPr lang="tr-TR" sz="1800" dirty="0" smtClean="0">
              <a:latin typeface="Arial" charset="0"/>
            </a:endParaRPr>
          </a:p>
          <a:p>
            <a:pPr>
              <a:lnSpc>
                <a:spcPct val="80000"/>
              </a:lnSpc>
            </a:pPr>
            <a:r>
              <a:rPr lang="tr-TR" sz="1800" dirty="0" smtClean="0"/>
              <a:t>CA </a:t>
            </a:r>
            <a:r>
              <a:rPr lang="tr-TR" sz="1800" dirty="0" smtClean="0">
                <a:latin typeface="Arial" charset="0"/>
              </a:rPr>
              <a:t>19-5</a:t>
            </a:r>
            <a:r>
              <a:rPr lang="tr-TR" sz="1800" dirty="0" smtClean="0"/>
              <a:t>   ---------  </a:t>
            </a:r>
            <a:r>
              <a:rPr lang="tr-TR" sz="1800" dirty="0" smtClean="0">
                <a:latin typeface="Arial" charset="0"/>
              </a:rPr>
              <a:t> </a:t>
            </a:r>
            <a:r>
              <a:rPr lang="tr-TR" sz="1800" dirty="0" err="1" smtClean="0"/>
              <a:t>Gastrointestinal</a:t>
            </a:r>
            <a:r>
              <a:rPr lang="tr-TR" sz="1800" dirty="0" smtClean="0"/>
              <a:t> sistem, pa</a:t>
            </a:r>
            <a:r>
              <a:rPr lang="tr-TR" sz="1800" dirty="0" smtClean="0">
                <a:latin typeface="Arial" charset="0"/>
              </a:rPr>
              <a:t>n</a:t>
            </a:r>
            <a:r>
              <a:rPr lang="tr-TR" sz="1800" dirty="0" smtClean="0"/>
              <a:t>kreas, </a:t>
            </a:r>
            <a:r>
              <a:rPr lang="tr-TR" sz="1800" dirty="0" err="1" smtClean="0"/>
              <a:t>over</a:t>
            </a:r>
            <a:endParaRPr lang="tr-TR" sz="1800" dirty="0" smtClean="0"/>
          </a:p>
          <a:p>
            <a:pPr>
              <a:lnSpc>
                <a:spcPct val="80000"/>
              </a:lnSpc>
            </a:pPr>
            <a:endParaRPr lang="tr-TR" sz="1800" dirty="0" smtClean="0">
              <a:latin typeface="Arial" charset="0"/>
            </a:endParaRPr>
          </a:p>
          <a:p>
            <a:pPr>
              <a:lnSpc>
                <a:spcPct val="80000"/>
              </a:lnSpc>
            </a:pPr>
            <a:r>
              <a:rPr lang="tr-TR" sz="1800" dirty="0" smtClean="0"/>
              <a:t>CA  </a:t>
            </a:r>
            <a:r>
              <a:rPr lang="tr-TR" sz="1800" dirty="0" smtClean="0">
                <a:latin typeface="Arial" charset="0"/>
              </a:rPr>
              <a:t>50</a:t>
            </a:r>
            <a:r>
              <a:rPr lang="tr-TR" sz="1800" dirty="0" smtClean="0"/>
              <a:t>      ---------  </a:t>
            </a:r>
            <a:r>
              <a:rPr lang="tr-TR" sz="1800" dirty="0" smtClean="0">
                <a:latin typeface="Arial" charset="0"/>
              </a:rPr>
              <a:t> </a:t>
            </a:r>
            <a:r>
              <a:rPr lang="tr-TR" sz="1800" dirty="0" smtClean="0"/>
              <a:t>Pankreas, </a:t>
            </a:r>
            <a:r>
              <a:rPr lang="tr-TR" sz="1800" dirty="0" err="1" smtClean="0"/>
              <a:t>gastointestinal</a:t>
            </a:r>
            <a:r>
              <a:rPr lang="tr-TR" sz="1800" dirty="0" smtClean="0"/>
              <a:t> sistem,</a:t>
            </a:r>
            <a:r>
              <a:rPr lang="tr-TR" sz="1800" dirty="0" smtClean="0">
                <a:latin typeface="Arial" charset="0"/>
              </a:rPr>
              <a:t>kolon</a:t>
            </a:r>
            <a:r>
              <a:rPr lang="tr-TR" sz="1800" dirty="0" smtClean="0"/>
              <a:t>         </a:t>
            </a:r>
          </a:p>
          <a:p>
            <a:pPr>
              <a:lnSpc>
                <a:spcPct val="80000"/>
              </a:lnSpc>
              <a:buNone/>
            </a:pPr>
            <a:endParaRPr lang="tr-TR" sz="1800" dirty="0" smtClean="0"/>
          </a:p>
          <a:p>
            <a:pPr>
              <a:lnSpc>
                <a:spcPct val="80000"/>
              </a:lnSpc>
            </a:pPr>
            <a:r>
              <a:rPr lang="tr-TR" sz="1800" dirty="0" smtClean="0"/>
              <a:t>CA  </a:t>
            </a:r>
            <a:r>
              <a:rPr lang="tr-TR" sz="1800" dirty="0" smtClean="0">
                <a:latin typeface="Arial" charset="0"/>
              </a:rPr>
              <a:t>72-4</a:t>
            </a:r>
            <a:r>
              <a:rPr lang="tr-TR" sz="1800" dirty="0" smtClean="0"/>
              <a:t>   ---------  </a:t>
            </a:r>
            <a:r>
              <a:rPr lang="tr-TR" sz="1800" dirty="0" smtClean="0">
                <a:latin typeface="Arial" charset="0"/>
              </a:rPr>
              <a:t> </a:t>
            </a:r>
            <a:r>
              <a:rPr lang="tr-TR" sz="1800" dirty="0" err="1" smtClean="0"/>
              <a:t>Over</a:t>
            </a:r>
            <a:r>
              <a:rPr lang="tr-TR" sz="1800" dirty="0" smtClean="0"/>
              <a:t>, meme, </a:t>
            </a:r>
            <a:r>
              <a:rPr lang="tr-TR" sz="1800" dirty="0" err="1" smtClean="0"/>
              <a:t>gastrointestinal</a:t>
            </a:r>
            <a:r>
              <a:rPr lang="tr-TR" sz="1800" dirty="0" smtClean="0"/>
              <a:t> sistem,  </a:t>
            </a:r>
          </a:p>
          <a:p>
            <a:pPr>
              <a:lnSpc>
                <a:spcPct val="80000"/>
              </a:lnSpc>
              <a:buNone/>
            </a:pPr>
            <a:r>
              <a:rPr lang="tr-TR" sz="1800" dirty="0" smtClean="0"/>
              <a:t>                                  </a:t>
            </a:r>
            <a:r>
              <a:rPr lang="tr-TR" sz="1800" dirty="0" smtClean="0">
                <a:latin typeface="Arial" charset="0"/>
              </a:rPr>
              <a:t>   </a:t>
            </a:r>
            <a:r>
              <a:rPr lang="tr-TR" sz="1800" dirty="0" smtClean="0"/>
              <a:t>kolon</a:t>
            </a:r>
          </a:p>
          <a:p>
            <a:pPr>
              <a:lnSpc>
                <a:spcPct val="80000"/>
              </a:lnSpc>
            </a:pPr>
            <a:endParaRPr lang="tr-TR" sz="1800" dirty="0" smtClean="0">
              <a:latin typeface="Arial" charset="0"/>
            </a:endParaRPr>
          </a:p>
          <a:p>
            <a:pPr>
              <a:lnSpc>
                <a:spcPct val="80000"/>
              </a:lnSpc>
            </a:pPr>
            <a:r>
              <a:rPr lang="tr-TR" sz="1800" dirty="0" smtClean="0"/>
              <a:t>CA </a:t>
            </a:r>
            <a:r>
              <a:rPr lang="tr-TR" sz="1800" dirty="0" smtClean="0">
                <a:latin typeface="Arial" charset="0"/>
              </a:rPr>
              <a:t>242</a:t>
            </a:r>
            <a:r>
              <a:rPr lang="tr-TR" sz="1800" dirty="0" smtClean="0"/>
              <a:t>   ---------  </a:t>
            </a:r>
            <a:r>
              <a:rPr lang="tr-TR" sz="1800" dirty="0" smtClean="0">
                <a:latin typeface="Arial" charset="0"/>
              </a:rPr>
              <a:t>   </a:t>
            </a:r>
            <a:r>
              <a:rPr lang="tr-TR" sz="1800" dirty="0" err="1" smtClean="0"/>
              <a:t>Gastrointestinal</a:t>
            </a:r>
            <a:r>
              <a:rPr lang="tr-TR" sz="1800" dirty="0" smtClean="0"/>
              <a:t> sistem, pankreas</a:t>
            </a:r>
            <a:endParaRPr lang="tr-TR" sz="1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PLASENTAL PROTEİNLER</a:t>
            </a:r>
            <a:endParaRPr lang="tr-TR" dirty="0"/>
          </a:p>
        </p:txBody>
      </p:sp>
      <p:sp>
        <p:nvSpPr>
          <p:cNvPr id="3" name="2 İçerik Yer Tutucusu"/>
          <p:cNvSpPr>
            <a:spLocks noGrp="1"/>
          </p:cNvSpPr>
          <p:nvPr>
            <p:ph idx="1"/>
          </p:nvPr>
        </p:nvSpPr>
        <p:spPr>
          <a:xfrm>
            <a:off x="357158" y="1500174"/>
            <a:ext cx="8229600" cy="4525963"/>
          </a:xfrm>
        </p:spPr>
        <p:txBody>
          <a:bodyPr>
            <a:normAutofit/>
          </a:bodyPr>
          <a:lstStyle/>
          <a:p>
            <a:pPr>
              <a:buNone/>
            </a:pPr>
            <a:r>
              <a:rPr lang="tr-TR" b="1" dirty="0" smtClean="0"/>
              <a:t> İsim:                                          Kanser tipi:</a:t>
            </a:r>
          </a:p>
          <a:p>
            <a:endParaRPr lang="tr-TR" sz="2400" dirty="0" smtClean="0">
              <a:latin typeface="Arial" charset="0"/>
            </a:endParaRPr>
          </a:p>
          <a:p>
            <a:r>
              <a:rPr lang="tr-TR" sz="2400" dirty="0" smtClean="0"/>
              <a:t>İnsan </a:t>
            </a:r>
            <a:r>
              <a:rPr lang="tr-TR" sz="2400" dirty="0" err="1" smtClean="0"/>
              <a:t>plasental</a:t>
            </a:r>
            <a:r>
              <a:rPr lang="tr-TR" sz="2400" dirty="0" smtClean="0"/>
              <a:t> </a:t>
            </a:r>
            <a:r>
              <a:rPr lang="tr-TR" sz="2400" dirty="0" err="1" smtClean="0"/>
              <a:t>laktojen</a:t>
            </a:r>
            <a:r>
              <a:rPr lang="tr-TR" sz="2400" dirty="0" smtClean="0"/>
              <a:t>(HPL)  -----   </a:t>
            </a:r>
            <a:r>
              <a:rPr lang="tr-TR" sz="2400" dirty="0" err="1" smtClean="0"/>
              <a:t>Trofoblastik</a:t>
            </a:r>
            <a:r>
              <a:rPr lang="tr-TR" sz="2400" dirty="0" smtClean="0"/>
              <a:t>,</a:t>
            </a:r>
            <a:r>
              <a:rPr lang="tr-TR" sz="2400" dirty="0" smtClean="0">
                <a:latin typeface="Arial" charset="0"/>
              </a:rPr>
              <a:t> </a:t>
            </a:r>
            <a:r>
              <a:rPr lang="tr-TR" sz="2400" dirty="0" err="1" smtClean="0"/>
              <a:t>gonad</a:t>
            </a:r>
            <a:r>
              <a:rPr lang="tr-TR" sz="2400" dirty="0" smtClean="0"/>
              <a:t>,</a:t>
            </a:r>
          </a:p>
          <a:p>
            <a:pPr>
              <a:buNone/>
            </a:pPr>
            <a:r>
              <a:rPr lang="tr-TR" sz="2400" dirty="0" smtClean="0"/>
              <a:t>                                                               </a:t>
            </a:r>
            <a:r>
              <a:rPr lang="tr-TR" sz="2400" dirty="0" smtClean="0">
                <a:latin typeface="Arial" charset="0"/>
              </a:rPr>
              <a:t>     </a:t>
            </a:r>
            <a:r>
              <a:rPr lang="tr-TR" sz="2400" dirty="0" smtClean="0"/>
              <a:t>akciğer,</a:t>
            </a:r>
            <a:r>
              <a:rPr lang="tr-TR" sz="2400" dirty="0" smtClean="0">
                <a:latin typeface="Arial" charset="0"/>
              </a:rPr>
              <a:t> </a:t>
            </a:r>
            <a:r>
              <a:rPr lang="tr-TR" sz="2400" dirty="0" smtClean="0"/>
              <a:t>meme</a:t>
            </a:r>
          </a:p>
          <a:p>
            <a:r>
              <a:rPr lang="tr-TR" sz="2400" dirty="0" smtClean="0"/>
              <a:t>İnsan </a:t>
            </a:r>
            <a:r>
              <a:rPr lang="tr-TR" sz="2400" dirty="0" err="1" smtClean="0"/>
              <a:t>koriyonik</a:t>
            </a:r>
            <a:r>
              <a:rPr lang="tr-TR" sz="2400" dirty="0" smtClean="0"/>
              <a:t> </a:t>
            </a:r>
            <a:r>
              <a:rPr lang="tr-TR" sz="2400" dirty="0" err="1" smtClean="0"/>
              <a:t>gonadotropin</a:t>
            </a:r>
            <a:r>
              <a:rPr lang="tr-TR" sz="2400" dirty="0" smtClean="0"/>
              <a:t>(</a:t>
            </a:r>
            <a:r>
              <a:rPr lang="tr-TR" sz="2400" dirty="0" err="1" smtClean="0"/>
              <a:t>hCG</a:t>
            </a:r>
            <a:r>
              <a:rPr lang="tr-TR" sz="2400" dirty="0" smtClean="0"/>
              <a:t>)--</a:t>
            </a:r>
            <a:r>
              <a:rPr lang="tr-TR" sz="2400" dirty="0" err="1" smtClean="0"/>
              <a:t>Over</a:t>
            </a:r>
            <a:r>
              <a:rPr lang="tr-TR" sz="2400" dirty="0" smtClean="0"/>
              <a:t>,</a:t>
            </a:r>
            <a:r>
              <a:rPr lang="tr-TR" sz="2400" dirty="0" smtClean="0">
                <a:latin typeface="Arial" charset="0"/>
              </a:rPr>
              <a:t> </a:t>
            </a:r>
            <a:r>
              <a:rPr lang="tr-TR" sz="2400" dirty="0" err="1" smtClean="0"/>
              <a:t>trofoblastik</a:t>
            </a:r>
            <a:r>
              <a:rPr lang="tr-TR" sz="2400" dirty="0" smtClean="0"/>
              <a:t>,</a:t>
            </a:r>
          </a:p>
          <a:p>
            <a:pPr>
              <a:buNone/>
            </a:pPr>
            <a:r>
              <a:rPr lang="tr-TR" sz="2400" dirty="0" smtClean="0"/>
              <a:t>                                                               </a:t>
            </a:r>
            <a:r>
              <a:rPr lang="tr-TR" sz="2400" dirty="0" smtClean="0">
                <a:latin typeface="Arial" charset="0"/>
              </a:rPr>
              <a:t>      </a:t>
            </a:r>
            <a:r>
              <a:rPr lang="tr-TR" sz="2400" dirty="0" err="1" smtClean="0"/>
              <a:t>testiküler</a:t>
            </a:r>
            <a:endParaRPr lang="tr-TR" sz="2400" dirty="0" smtClean="0"/>
          </a:p>
          <a:p>
            <a:r>
              <a:rPr lang="tr-TR" sz="2400" dirty="0" err="1" smtClean="0"/>
              <a:t>Plasental</a:t>
            </a:r>
            <a:r>
              <a:rPr lang="tr-TR" sz="2400" dirty="0" smtClean="0"/>
              <a:t> </a:t>
            </a:r>
            <a:r>
              <a:rPr lang="tr-TR" sz="2400" dirty="0" err="1" smtClean="0"/>
              <a:t>alkalen</a:t>
            </a:r>
            <a:r>
              <a:rPr lang="tr-TR" sz="2400" dirty="0" smtClean="0"/>
              <a:t> </a:t>
            </a:r>
            <a:r>
              <a:rPr lang="tr-TR" sz="2400" dirty="0" err="1" smtClean="0"/>
              <a:t>fosfataz</a:t>
            </a:r>
            <a:r>
              <a:rPr lang="tr-TR" sz="2400" dirty="0" smtClean="0"/>
              <a:t>        ------- </a:t>
            </a:r>
            <a:r>
              <a:rPr lang="tr-TR" sz="2400" dirty="0" smtClean="0">
                <a:latin typeface="Arial" charset="0"/>
              </a:rPr>
              <a:t>  </a:t>
            </a:r>
            <a:r>
              <a:rPr lang="tr-TR" sz="2400" dirty="0" err="1" smtClean="0"/>
              <a:t>Over</a:t>
            </a:r>
            <a:r>
              <a:rPr lang="tr-TR" sz="2400" dirty="0" smtClean="0"/>
              <a:t>,</a:t>
            </a:r>
            <a:r>
              <a:rPr lang="tr-TR" sz="2400" dirty="0" smtClean="0">
                <a:latin typeface="Arial" charset="0"/>
              </a:rPr>
              <a:t> </a:t>
            </a:r>
            <a:r>
              <a:rPr lang="tr-TR" sz="2400" dirty="0" smtClean="0"/>
              <a:t>akciğer,</a:t>
            </a:r>
            <a:r>
              <a:rPr lang="tr-TR" sz="2400" dirty="0" smtClean="0">
                <a:latin typeface="Arial" charset="0"/>
              </a:rPr>
              <a:t> </a:t>
            </a:r>
            <a:r>
              <a:rPr lang="tr-TR" sz="2400" dirty="0" err="1" smtClean="0"/>
              <a:t>trofo</a:t>
            </a:r>
            <a:r>
              <a:rPr lang="tr-TR" sz="2400" dirty="0" smtClean="0"/>
              <a:t>-</a:t>
            </a:r>
          </a:p>
          <a:p>
            <a:pPr>
              <a:buNone/>
            </a:pPr>
            <a:r>
              <a:rPr lang="tr-TR" sz="2400" dirty="0" smtClean="0"/>
              <a:t>                                                              </a:t>
            </a:r>
            <a:r>
              <a:rPr lang="tr-TR" sz="2400" dirty="0" smtClean="0">
                <a:latin typeface="Arial" charset="0"/>
              </a:rPr>
              <a:t>     </a:t>
            </a:r>
            <a:r>
              <a:rPr lang="tr-TR" sz="2400" dirty="0" smtClean="0"/>
              <a:t> </a:t>
            </a:r>
            <a:r>
              <a:rPr lang="tr-TR" sz="2400" dirty="0" err="1" smtClean="0"/>
              <a:t>blastik</a:t>
            </a:r>
            <a:r>
              <a:rPr lang="tr-TR" sz="2400" dirty="0" smtClean="0"/>
              <a:t>,</a:t>
            </a:r>
            <a:r>
              <a:rPr lang="tr-TR" sz="2400" dirty="0" smtClean="0">
                <a:latin typeface="Arial" charset="0"/>
              </a:rPr>
              <a:t> </a:t>
            </a:r>
            <a:r>
              <a:rPr lang="tr-TR" sz="2400" dirty="0" smtClean="0"/>
              <a:t>GİS,</a:t>
            </a:r>
            <a:r>
              <a:rPr lang="tr-TR" sz="2400" dirty="0" smtClean="0">
                <a:latin typeface="Arial" charset="0"/>
              </a:rPr>
              <a:t> </a:t>
            </a:r>
            <a:r>
              <a:rPr lang="tr-TR" sz="2400" dirty="0" err="1" smtClean="0"/>
              <a:t>hodgkin</a:t>
            </a:r>
            <a:endParaRPr lang="tr-TR"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ENZİM TÜMÖR BELİRTEÇLER</a:t>
            </a:r>
            <a:br>
              <a:rPr lang="tr-TR" b="1" dirty="0" smtClean="0"/>
            </a:br>
            <a:endParaRPr lang="tr-TR" dirty="0"/>
          </a:p>
        </p:txBody>
      </p:sp>
      <p:sp>
        <p:nvSpPr>
          <p:cNvPr id="3" name="2 İçerik Yer Tutucusu"/>
          <p:cNvSpPr>
            <a:spLocks noGrp="1"/>
          </p:cNvSpPr>
          <p:nvPr>
            <p:ph idx="1"/>
          </p:nvPr>
        </p:nvSpPr>
        <p:spPr/>
        <p:txBody>
          <a:bodyPr>
            <a:normAutofit/>
          </a:bodyPr>
          <a:lstStyle/>
          <a:p>
            <a:pPr>
              <a:lnSpc>
                <a:spcPct val="150000"/>
              </a:lnSpc>
              <a:buNone/>
            </a:pPr>
            <a:r>
              <a:rPr lang="tr-TR" sz="2200" dirty="0" smtClean="0"/>
              <a:t>Enzimlerin kullanımı,</a:t>
            </a:r>
            <a:r>
              <a:rPr lang="tr-TR" sz="2200" dirty="0" smtClean="0">
                <a:latin typeface="Arial" charset="0"/>
              </a:rPr>
              <a:t> </a:t>
            </a:r>
            <a:r>
              <a:rPr lang="tr-TR" sz="2200" dirty="0" err="1" smtClean="0"/>
              <a:t>onkofetal</a:t>
            </a:r>
            <a:r>
              <a:rPr lang="tr-TR" sz="2200" dirty="0" smtClean="0"/>
              <a:t> antijenlerin bulunmasından öncedir.</a:t>
            </a:r>
          </a:p>
          <a:p>
            <a:pPr>
              <a:lnSpc>
                <a:spcPct val="150000"/>
              </a:lnSpc>
              <a:buNone/>
            </a:pPr>
            <a:r>
              <a:rPr lang="tr-TR" sz="2200" dirty="0" smtClean="0"/>
              <a:t>     PSA haricinde hiç biri, kanser tipini ya da organ tutulumunu tanımlayacak kadar duyarlı ve özgül değildir. Diğer hücre hasarları sonucunda da kana salınabilirler.</a:t>
            </a:r>
          </a:p>
          <a:p>
            <a:pPr>
              <a:lnSpc>
                <a:spcPct val="150000"/>
              </a:lnSpc>
              <a:buNone/>
            </a:pPr>
            <a:r>
              <a:rPr lang="tr-TR" sz="2200" dirty="0" smtClean="0"/>
              <a:t>Genel olarak, enzimler dolaşıma salındıklarında tümör metastazı oluşmuştur. </a:t>
            </a:r>
          </a:p>
          <a:p>
            <a:pPr>
              <a:lnSpc>
                <a:spcPct val="150000"/>
              </a:lnSpc>
              <a:buNone/>
            </a:pPr>
            <a:r>
              <a:rPr lang="tr-TR" sz="2200" dirty="0" smtClean="0">
                <a:latin typeface="Arial" charset="0"/>
              </a:rPr>
              <a:t> </a:t>
            </a:r>
            <a:r>
              <a:rPr lang="tr-TR" sz="2200" dirty="0" smtClean="0"/>
              <a:t>Enzim aktivitelerindeki artışlar, </a:t>
            </a:r>
            <a:r>
              <a:rPr lang="tr-TR" sz="2200" dirty="0" err="1" smtClean="0"/>
              <a:t>malignite</a:t>
            </a:r>
            <a:r>
              <a:rPr lang="tr-TR" sz="2200" dirty="0" smtClean="0"/>
              <a:t> konusunda uyarıcı olarak değerlendirilmektedir. </a:t>
            </a:r>
          </a:p>
          <a:p>
            <a:pPr algn="just">
              <a:lnSpc>
                <a:spcPct val="150000"/>
              </a:lnSpc>
              <a:buNone/>
            </a:pPr>
            <a:endParaRPr lang="tr-TR" dirty="0" smtClean="0"/>
          </a:p>
          <a:p>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ENZİM TÜMÖR BELİRTEÇLER</a:t>
            </a:r>
            <a:endParaRPr lang="tr-TR" dirty="0"/>
          </a:p>
        </p:txBody>
      </p:sp>
      <p:sp>
        <p:nvSpPr>
          <p:cNvPr id="3" name="2 İçerik Yer Tutucusu"/>
          <p:cNvSpPr>
            <a:spLocks noGrp="1"/>
          </p:cNvSpPr>
          <p:nvPr>
            <p:ph idx="1"/>
          </p:nvPr>
        </p:nvSpPr>
        <p:spPr/>
        <p:txBody>
          <a:bodyPr>
            <a:normAutofit fontScale="77500" lnSpcReduction="20000"/>
          </a:bodyPr>
          <a:lstStyle/>
          <a:p>
            <a:pPr>
              <a:lnSpc>
                <a:spcPct val="90000"/>
              </a:lnSpc>
              <a:buNone/>
            </a:pPr>
            <a:r>
              <a:rPr lang="tr-TR" b="1" dirty="0" smtClean="0">
                <a:latin typeface="Arial" charset="0"/>
              </a:rPr>
              <a:t>Enzim ismi</a:t>
            </a:r>
            <a:r>
              <a:rPr lang="tr-TR" sz="2800" b="1" dirty="0" smtClean="0"/>
              <a:t> </a:t>
            </a:r>
            <a:r>
              <a:rPr lang="tr-TR" sz="2800" b="1" dirty="0" smtClean="0">
                <a:latin typeface="Arial" charset="0"/>
              </a:rPr>
              <a:t>                                                 </a:t>
            </a:r>
            <a:r>
              <a:rPr lang="tr-TR" b="1" dirty="0" smtClean="0">
                <a:latin typeface="Arial" charset="0"/>
              </a:rPr>
              <a:t>Kanser tipi</a:t>
            </a:r>
          </a:p>
          <a:p>
            <a:pPr>
              <a:lnSpc>
                <a:spcPct val="90000"/>
              </a:lnSpc>
            </a:pPr>
            <a:endParaRPr lang="tr-TR" dirty="0" smtClean="0"/>
          </a:p>
          <a:p>
            <a:pPr>
              <a:lnSpc>
                <a:spcPct val="90000"/>
              </a:lnSpc>
            </a:pPr>
            <a:r>
              <a:rPr lang="tr-TR" dirty="0" err="1" smtClean="0"/>
              <a:t>Prostatik</a:t>
            </a:r>
            <a:r>
              <a:rPr lang="tr-TR" dirty="0" smtClean="0"/>
              <a:t> asit </a:t>
            </a:r>
            <a:r>
              <a:rPr lang="tr-TR" dirty="0" err="1" smtClean="0"/>
              <a:t>fosfataz</a:t>
            </a:r>
            <a:r>
              <a:rPr lang="tr-TR" dirty="0" smtClean="0"/>
              <a:t>(PAP)------------ Prostat</a:t>
            </a:r>
          </a:p>
          <a:p>
            <a:pPr>
              <a:lnSpc>
                <a:spcPct val="90000"/>
              </a:lnSpc>
            </a:pPr>
            <a:r>
              <a:rPr lang="tr-TR" dirty="0" smtClean="0"/>
              <a:t>Amilaz                                 ------------ </a:t>
            </a:r>
            <a:r>
              <a:rPr lang="tr-TR" dirty="0" smtClean="0">
                <a:latin typeface="Arial" charset="0"/>
              </a:rPr>
              <a:t>  </a:t>
            </a:r>
            <a:r>
              <a:rPr lang="tr-TR" dirty="0" smtClean="0"/>
              <a:t>Pankreas</a:t>
            </a:r>
          </a:p>
          <a:p>
            <a:pPr>
              <a:lnSpc>
                <a:spcPct val="90000"/>
              </a:lnSpc>
            </a:pPr>
            <a:r>
              <a:rPr lang="tr-TR" dirty="0" err="1" smtClean="0"/>
              <a:t>Kreatin</a:t>
            </a:r>
            <a:r>
              <a:rPr lang="tr-TR" dirty="0" smtClean="0"/>
              <a:t> </a:t>
            </a:r>
            <a:r>
              <a:rPr lang="tr-TR" dirty="0" err="1" smtClean="0"/>
              <a:t>kinaz</a:t>
            </a:r>
            <a:r>
              <a:rPr lang="tr-TR" dirty="0" smtClean="0"/>
              <a:t> BB </a:t>
            </a:r>
            <a:r>
              <a:rPr lang="tr-TR" dirty="0" err="1" smtClean="0"/>
              <a:t>izoenzimi</a:t>
            </a:r>
            <a:r>
              <a:rPr lang="tr-TR" dirty="0" smtClean="0"/>
              <a:t>(CK-BB)-- Prostat,</a:t>
            </a:r>
            <a:r>
              <a:rPr lang="tr-TR" dirty="0" smtClean="0">
                <a:latin typeface="Arial" charset="0"/>
              </a:rPr>
              <a:t> </a:t>
            </a:r>
            <a:r>
              <a:rPr lang="tr-TR" dirty="0" smtClean="0"/>
              <a:t>akciğer,                        </a:t>
            </a:r>
          </a:p>
          <a:p>
            <a:pPr>
              <a:lnSpc>
                <a:spcPct val="90000"/>
              </a:lnSpc>
              <a:buNone/>
            </a:pPr>
            <a:r>
              <a:rPr lang="tr-TR" dirty="0" smtClean="0"/>
              <a:t>                                                                </a:t>
            </a:r>
            <a:r>
              <a:rPr lang="tr-TR" dirty="0" smtClean="0">
                <a:latin typeface="Arial" charset="0"/>
              </a:rPr>
              <a:t>    </a:t>
            </a:r>
            <a:r>
              <a:rPr lang="tr-TR" dirty="0" smtClean="0"/>
              <a:t>meme,</a:t>
            </a:r>
            <a:r>
              <a:rPr lang="tr-TR" dirty="0" smtClean="0">
                <a:latin typeface="Arial" charset="0"/>
              </a:rPr>
              <a:t> </a:t>
            </a:r>
            <a:r>
              <a:rPr lang="tr-TR" dirty="0" smtClean="0"/>
              <a:t>kolon,</a:t>
            </a:r>
            <a:r>
              <a:rPr lang="tr-TR" dirty="0" smtClean="0">
                <a:latin typeface="Arial" charset="0"/>
              </a:rPr>
              <a:t> </a:t>
            </a:r>
            <a:r>
              <a:rPr lang="tr-TR" dirty="0" err="1" smtClean="0"/>
              <a:t>over</a:t>
            </a:r>
            <a:endParaRPr lang="tr-TR" dirty="0" smtClean="0"/>
          </a:p>
          <a:p>
            <a:pPr>
              <a:lnSpc>
                <a:spcPct val="90000"/>
              </a:lnSpc>
            </a:pPr>
            <a:r>
              <a:rPr lang="tr-TR" dirty="0" err="1" smtClean="0"/>
              <a:t>Alkalen</a:t>
            </a:r>
            <a:r>
              <a:rPr lang="tr-TR" dirty="0" smtClean="0"/>
              <a:t> </a:t>
            </a:r>
            <a:r>
              <a:rPr lang="tr-TR" dirty="0" err="1" smtClean="0"/>
              <a:t>fosfataz</a:t>
            </a:r>
            <a:r>
              <a:rPr lang="tr-TR" dirty="0" smtClean="0"/>
              <a:t>          ------------------- Kemik, karaciğer,  </a:t>
            </a:r>
          </a:p>
          <a:p>
            <a:pPr>
              <a:lnSpc>
                <a:spcPct val="90000"/>
              </a:lnSpc>
              <a:buNone/>
            </a:pPr>
            <a:r>
              <a:rPr lang="tr-TR" dirty="0" smtClean="0"/>
              <a:t>                                                                </a:t>
            </a:r>
            <a:r>
              <a:rPr lang="tr-TR" dirty="0" smtClean="0">
                <a:latin typeface="Arial" charset="0"/>
              </a:rPr>
              <a:t>     </a:t>
            </a:r>
            <a:r>
              <a:rPr lang="tr-TR" dirty="0" smtClean="0"/>
              <a:t>lösemi,</a:t>
            </a:r>
            <a:r>
              <a:rPr lang="tr-TR" dirty="0" smtClean="0">
                <a:latin typeface="Arial" charset="0"/>
              </a:rPr>
              <a:t> </a:t>
            </a:r>
            <a:r>
              <a:rPr lang="tr-TR" dirty="0" smtClean="0"/>
              <a:t>sarkom</a:t>
            </a:r>
          </a:p>
          <a:p>
            <a:pPr>
              <a:lnSpc>
                <a:spcPct val="90000"/>
              </a:lnSpc>
            </a:pPr>
            <a:r>
              <a:rPr lang="tr-TR" dirty="0" err="1" smtClean="0"/>
              <a:t>Laktat</a:t>
            </a:r>
            <a:r>
              <a:rPr lang="tr-TR" dirty="0" smtClean="0"/>
              <a:t> </a:t>
            </a:r>
            <a:r>
              <a:rPr lang="tr-TR" dirty="0" err="1" smtClean="0"/>
              <a:t>dehidrogenaz</a:t>
            </a:r>
            <a:r>
              <a:rPr lang="tr-TR" dirty="0" smtClean="0"/>
              <a:t>  -------------------  Karaciğer, </a:t>
            </a:r>
            <a:r>
              <a:rPr lang="tr-TR" dirty="0" err="1" smtClean="0"/>
              <a:t>lenfoma</a:t>
            </a:r>
            <a:r>
              <a:rPr lang="tr-TR" dirty="0" smtClean="0"/>
              <a:t>, </a:t>
            </a:r>
          </a:p>
          <a:p>
            <a:pPr>
              <a:lnSpc>
                <a:spcPct val="90000"/>
              </a:lnSpc>
              <a:buNone/>
            </a:pPr>
            <a:r>
              <a:rPr lang="tr-TR" dirty="0" smtClean="0"/>
              <a:t>                                                                </a:t>
            </a:r>
            <a:r>
              <a:rPr lang="tr-TR" dirty="0" smtClean="0">
                <a:latin typeface="Arial" charset="0"/>
              </a:rPr>
              <a:t>      </a:t>
            </a:r>
            <a:r>
              <a:rPr lang="tr-TR" dirty="0" smtClean="0"/>
              <a:t>lösemi</a:t>
            </a:r>
          </a:p>
          <a:p>
            <a:pPr>
              <a:lnSpc>
                <a:spcPct val="90000"/>
              </a:lnSpc>
            </a:pPr>
            <a:r>
              <a:rPr lang="tr-TR" dirty="0" smtClean="0"/>
              <a:t>Nöron spesifik </a:t>
            </a:r>
            <a:r>
              <a:rPr lang="tr-TR" dirty="0" err="1" smtClean="0"/>
              <a:t>enolaz</a:t>
            </a:r>
            <a:r>
              <a:rPr lang="tr-TR" dirty="0" smtClean="0"/>
              <a:t> (NSE)----------  Küçük hücreli </a:t>
            </a:r>
          </a:p>
          <a:p>
            <a:pPr>
              <a:lnSpc>
                <a:spcPct val="90000"/>
              </a:lnSpc>
              <a:buNone/>
            </a:pPr>
            <a:r>
              <a:rPr lang="tr-TR" dirty="0" smtClean="0"/>
              <a:t>                                                               </a:t>
            </a:r>
            <a:r>
              <a:rPr lang="tr-TR" dirty="0" smtClean="0">
                <a:latin typeface="Arial" charset="0"/>
              </a:rPr>
              <a:t>     </a:t>
            </a:r>
            <a:r>
              <a:rPr lang="tr-TR" dirty="0" smtClean="0"/>
              <a:t> akciğer, </a:t>
            </a:r>
            <a:r>
              <a:rPr lang="tr-TR" dirty="0" err="1" smtClean="0"/>
              <a:t>nöroblastom</a:t>
            </a:r>
            <a:r>
              <a:rPr lang="tr-TR" dirty="0" smtClean="0"/>
              <a:t>,  </a:t>
            </a:r>
          </a:p>
          <a:p>
            <a:pPr>
              <a:lnSpc>
                <a:spcPct val="90000"/>
              </a:lnSpc>
              <a:buNone/>
            </a:pPr>
            <a:r>
              <a:rPr lang="tr-TR" dirty="0" smtClean="0"/>
              <a:t>                                                                </a:t>
            </a:r>
            <a:r>
              <a:rPr lang="tr-TR" dirty="0" smtClean="0">
                <a:latin typeface="Arial" charset="0"/>
              </a:rPr>
              <a:t>     </a:t>
            </a:r>
            <a:r>
              <a:rPr lang="tr-TR" dirty="0" err="1" smtClean="0"/>
              <a:t>melanom</a:t>
            </a:r>
            <a:r>
              <a:rPr lang="tr-TR" dirty="0" smtClean="0"/>
              <a:t>, </a:t>
            </a:r>
          </a:p>
          <a:p>
            <a:pPr>
              <a:lnSpc>
                <a:spcPct val="90000"/>
              </a:lnSpc>
              <a:buNone/>
            </a:pPr>
            <a:r>
              <a:rPr lang="tr-TR" dirty="0" smtClean="0"/>
              <a:t>                                                               </a:t>
            </a:r>
            <a:r>
              <a:rPr lang="tr-TR" dirty="0" smtClean="0">
                <a:latin typeface="Arial" charset="0"/>
              </a:rPr>
              <a:t>      </a:t>
            </a:r>
            <a:r>
              <a:rPr lang="tr-TR" dirty="0" err="1" smtClean="0"/>
              <a:t>nöroendokrin</a:t>
            </a:r>
            <a:r>
              <a:rPr lang="tr-TR" dirty="0" smtClean="0"/>
              <a:t> tümörler</a:t>
            </a: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HORMON TÜMÖR BELİRTEÇLER</a:t>
            </a:r>
            <a:br>
              <a:rPr lang="tr-TR" b="1" dirty="0" smtClean="0"/>
            </a:br>
            <a:endParaRPr lang="tr-TR" dirty="0"/>
          </a:p>
        </p:txBody>
      </p:sp>
      <p:sp>
        <p:nvSpPr>
          <p:cNvPr id="3" name="2 İçerik Yer Tutucusu"/>
          <p:cNvSpPr>
            <a:spLocks noGrp="1"/>
          </p:cNvSpPr>
          <p:nvPr>
            <p:ph idx="1"/>
          </p:nvPr>
        </p:nvSpPr>
        <p:spPr/>
        <p:txBody>
          <a:bodyPr>
            <a:normAutofit fontScale="92500" lnSpcReduction="10000"/>
          </a:bodyPr>
          <a:lstStyle/>
          <a:p>
            <a:pPr algn="just">
              <a:lnSpc>
                <a:spcPct val="150000"/>
              </a:lnSpc>
              <a:buNone/>
            </a:pPr>
            <a:r>
              <a:rPr lang="tr-TR" dirty="0" smtClean="0"/>
              <a:t>Kanserde hormon üretimi iki şekilde artar:</a:t>
            </a:r>
          </a:p>
          <a:p>
            <a:pPr algn="just">
              <a:lnSpc>
                <a:spcPct val="150000"/>
              </a:lnSpc>
            </a:pPr>
            <a:r>
              <a:rPr lang="tr-TR" dirty="0" smtClean="0"/>
              <a:t>Hormonu üreten dokuda üretim artışı</a:t>
            </a:r>
          </a:p>
          <a:p>
            <a:pPr algn="just">
              <a:lnSpc>
                <a:spcPct val="150000"/>
              </a:lnSpc>
            </a:pPr>
            <a:r>
              <a:rPr lang="tr-TR" dirty="0" smtClean="0"/>
              <a:t>Hormonu üretmeyen (endokrin olmayan) bir dokuda üretim artışı (</a:t>
            </a:r>
            <a:r>
              <a:rPr lang="tr-TR" dirty="0" err="1" smtClean="0"/>
              <a:t>Ektopik</a:t>
            </a:r>
            <a:r>
              <a:rPr lang="tr-TR" dirty="0" smtClean="0"/>
              <a:t> sendrom).</a:t>
            </a:r>
          </a:p>
          <a:p>
            <a:pPr algn="just">
              <a:lnSpc>
                <a:spcPct val="150000"/>
              </a:lnSpc>
              <a:buNone/>
            </a:pPr>
            <a:r>
              <a:rPr lang="tr-TR" dirty="0" smtClean="0"/>
              <a:t>    </a:t>
            </a:r>
          </a:p>
          <a:p>
            <a:pPr algn="just">
              <a:lnSpc>
                <a:spcPct val="150000"/>
              </a:lnSpc>
              <a:buNone/>
            </a:pPr>
            <a:r>
              <a:rPr lang="tr-TR" dirty="0" smtClean="0"/>
              <a:t>    Belirli bir kanser türü için tanısal özellik taşımazlar. </a:t>
            </a:r>
          </a:p>
          <a:p>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Kanser Nedir?</a:t>
            </a:r>
            <a:endParaRPr lang="tr-TR" dirty="0"/>
          </a:p>
        </p:txBody>
      </p:sp>
      <p:sp>
        <p:nvSpPr>
          <p:cNvPr id="3" name="2 İçerik Yer Tutucusu"/>
          <p:cNvSpPr>
            <a:spLocks noGrp="1"/>
          </p:cNvSpPr>
          <p:nvPr>
            <p:ph idx="1"/>
          </p:nvPr>
        </p:nvSpPr>
        <p:spPr/>
        <p:txBody>
          <a:bodyPr>
            <a:normAutofit lnSpcReduction="10000"/>
          </a:bodyPr>
          <a:lstStyle/>
          <a:p>
            <a:r>
              <a:rPr lang="tr-TR" dirty="0" smtClean="0"/>
              <a:t>Organizmada hücrelerin kontrolsüz bir şekilde çoğalması, büyümesi, çevredeki ve uzaktaki dokulara yayılması (metastaz) sonucunda ilgili dokuların ya da tüm vücudun </a:t>
            </a:r>
            <a:r>
              <a:rPr lang="tr-TR" dirty="0" err="1" smtClean="0"/>
              <a:t>fonsksiyon</a:t>
            </a:r>
            <a:r>
              <a:rPr lang="tr-TR" dirty="0" smtClean="0"/>
              <a:t> bozukluğuna yol açan bir hastalıktır. </a:t>
            </a:r>
          </a:p>
          <a:p>
            <a:r>
              <a:rPr lang="tr-TR" dirty="0" smtClean="0"/>
              <a:t>Kanser ve komplikasyonlarından ölüm </a:t>
            </a:r>
            <a:r>
              <a:rPr lang="tr-TR" dirty="0" err="1" smtClean="0"/>
              <a:t>Amerikada</a:t>
            </a:r>
            <a:r>
              <a:rPr lang="tr-TR" dirty="0" smtClean="0"/>
              <a:t> ve birçok batı ülkesinde </a:t>
            </a:r>
            <a:r>
              <a:rPr lang="tr-TR" dirty="0" err="1" smtClean="0"/>
              <a:t>kardiyovasküler</a:t>
            </a:r>
            <a:r>
              <a:rPr lang="tr-TR" dirty="0" smtClean="0"/>
              <a:t> hastalıklardan sonra 2. sırada yer almaktadır.</a:t>
            </a: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nSpc>
                <a:spcPct val="80000"/>
              </a:lnSpc>
              <a:buNone/>
            </a:pPr>
            <a:r>
              <a:rPr lang="tr-TR" b="1" dirty="0" smtClean="0">
                <a:latin typeface="Arial" charset="0"/>
              </a:rPr>
              <a:t> </a:t>
            </a:r>
            <a:r>
              <a:rPr lang="tr-TR" sz="2800" b="1" dirty="0" smtClean="0">
                <a:latin typeface="Arial" charset="0"/>
              </a:rPr>
              <a:t>Hormon ismi</a:t>
            </a:r>
            <a:r>
              <a:rPr lang="tr-TR" sz="2800" b="1" dirty="0" smtClean="0"/>
              <a:t>               </a:t>
            </a:r>
            <a:r>
              <a:rPr lang="tr-TR" sz="2800" b="1" dirty="0" smtClean="0">
                <a:latin typeface="Arial" charset="0"/>
              </a:rPr>
              <a:t>Kanser tipi</a:t>
            </a:r>
          </a:p>
          <a:p>
            <a:pPr>
              <a:lnSpc>
                <a:spcPct val="80000"/>
              </a:lnSpc>
            </a:pPr>
            <a:endParaRPr lang="tr-TR" sz="1900" dirty="0" smtClean="0">
              <a:latin typeface="Arial" charset="0"/>
            </a:endParaRPr>
          </a:p>
          <a:p>
            <a:pPr>
              <a:lnSpc>
                <a:spcPct val="80000"/>
              </a:lnSpc>
            </a:pPr>
            <a:r>
              <a:rPr lang="tr-TR" sz="1900" dirty="0" err="1" smtClean="0"/>
              <a:t>hCG</a:t>
            </a:r>
            <a:r>
              <a:rPr lang="tr-TR" sz="1900" dirty="0" smtClean="0"/>
              <a:t>    ----------                         </a:t>
            </a:r>
            <a:r>
              <a:rPr lang="tr-TR" sz="1900" dirty="0" err="1" smtClean="0"/>
              <a:t>Trofoblastik</a:t>
            </a:r>
            <a:r>
              <a:rPr lang="tr-TR" sz="1900" dirty="0" smtClean="0"/>
              <a:t> ,</a:t>
            </a:r>
            <a:r>
              <a:rPr lang="tr-TR" sz="1900" dirty="0" err="1" smtClean="0"/>
              <a:t>testiküler</a:t>
            </a:r>
            <a:r>
              <a:rPr lang="tr-TR" sz="1900" dirty="0" smtClean="0"/>
              <a:t>,</a:t>
            </a:r>
            <a:r>
              <a:rPr lang="tr-TR" sz="1900" dirty="0" err="1" smtClean="0"/>
              <a:t>over</a:t>
            </a:r>
            <a:endParaRPr lang="tr-TR" sz="1900" dirty="0" smtClean="0"/>
          </a:p>
          <a:p>
            <a:pPr>
              <a:lnSpc>
                <a:spcPct val="80000"/>
              </a:lnSpc>
            </a:pPr>
            <a:endParaRPr lang="tr-TR" sz="1900" dirty="0" smtClean="0">
              <a:latin typeface="Arial" charset="0"/>
            </a:endParaRPr>
          </a:p>
          <a:p>
            <a:pPr>
              <a:lnSpc>
                <a:spcPct val="80000"/>
              </a:lnSpc>
            </a:pPr>
            <a:r>
              <a:rPr lang="tr-TR" sz="1900" dirty="0" smtClean="0"/>
              <a:t>Epinefrin,</a:t>
            </a:r>
            <a:r>
              <a:rPr lang="tr-TR" sz="1900" dirty="0" err="1" smtClean="0"/>
              <a:t>norepinefrin</a:t>
            </a:r>
            <a:r>
              <a:rPr lang="tr-TR" sz="1900" dirty="0" smtClean="0"/>
              <a:t>----    </a:t>
            </a:r>
            <a:r>
              <a:rPr lang="tr-TR" sz="1900" dirty="0" err="1" smtClean="0"/>
              <a:t>Feokromositoma</a:t>
            </a:r>
            <a:r>
              <a:rPr lang="tr-TR" sz="1900" dirty="0" smtClean="0"/>
              <a:t> ve ilişkili kanserler</a:t>
            </a:r>
          </a:p>
          <a:p>
            <a:pPr>
              <a:lnSpc>
                <a:spcPct val="80000"/>
              </a:lnSpc>
            </a:pPr>
            <a:endParaRPr lang="tr-TR" sz="1900" dirty="0" smtClean="0">
              <a:latin typeface="Arial" charset="0"/>
            </a:endParaRPr>
          </a:p>
          <a:p>
            <a:pPr>
              <a:lnSpc>
                <a:spcPct val="80000"/>
              </a:lnSpc>
            </a:pPr>
            <a:r>
              <a:rPr lang="tr-TR" sz="1900" dirty="0" err="1" smtClean="0"/>
              <a:t>Gastrin</a:t>
            </a:r>
            <a:r>
              <a:rPr lang="tr-TR" sz="1900" dirty="0" smtClean="0"/>
              <a:t>      --------------------  </a:t>
            </a:r>
            <a:r>
              <a:rPr lang="tr-TR" sz="1900" dirty="0" err="1" smtClean="0"/>
              <a:t>Glukagonoma</a:t>
            </a:r>
            <a:endParaRPr lang="tr-TR" sz="1900" dirty="0" smtClean="0"/>
          </a:p>
          <a:p>
            <a:pPr>
              <a:lnSpc>
                <a:spcPct val="80000"/>
              </a:lnSpc>
            </a:pPr>
            <a:endParaRPr lang="tr-TR" sz="1900" dirty="0" smtClean="0">
              <a:latin typeface="Arial" charset="0"/>
            </a:endParaRPr>
          </a:p>
          <a:p>
            <a:pPr>
              <a:lnSpc>
                <a:spcPct val="80000"/>
              </a:lnSpc>
            </a:pPr>
            <a:r>
              <a:rPr lang="tr-TR" sz="1900" dirty="0" err="1" smtClean="0"/>
              <a:t>Kalsitonin</a:t>
            </a:r>
            <a:r>
              <a:rPr lang="tr-TR" sz="1900" dirty="0" smtClean="0"/>
              <a:t>  --------------------  </a:t>
            </a:r>
            <a:r>
              <a:rPr lang="tr-TR" sz="1900" dirty="0" err="1" smtClean="0"/>
              <a:t>Medüller</a:t>
            </a:r>
            <a:r>
              <a:rPr lang="tr-TR" sz="1900" dirty="0" smtClean="0"/>
              <a:t> </a:t>
            </a:r>
            <a:r>
              <a:rPr lang="tr-TR" sz="1900" dirty="0" err="1" smtClean="0"/>
              <a:t>tiroid</a:t>
            </a:r>
            <a:r>
              <a:rPr lang="tr-TR" sz="1900" dirty="0" smtClean="0"/>
              <a:t> </a:t>
            </a:r>
            <a:r>
              <a:rPr lang="tr-TR" sz="1900" dirty="0" err="1" smtClean="0"/>
              <a:t>karsinomu</a:t>
            </a:r>
            <a:endParaRPr lang="tr-TR" sz="19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a:lnSpc>
                <a:spcPct val="80000"/>
              </a:lnSpc>
              <a:buNone/>
            </a:pPr>
            <a:r>
              <a:rPr lang="tr-TR" dirty="0" smtClean="0">
                <a:latin typeface="Arial" charset="0"/>
              </a:rPr>
              <a:t> </a:t>
            </a:r>
            <a:r>
              <a:rPr lang="tr-TR" dirty="0" err="1" smtClean="0"/>
              <a:t>Ektopik</a:t>
            </a:r>
            <a:r>
              <a:rPr lang="tr-TR" dirty="0" smtClean="0"/>
              <a:t> hormonlar:</a:t>
            </a:r>
          </a:p>
          <a:p>
            <a:pPr>
              <a:lnSpc>
                <a:spcPct val="80000"/>
              </a:lnSpc>
            </a:pPr>
            <a:endParaRPr lang="tr-TR" dirty="0" smtClean="0">
              <a:latin typeface="Arial" charset="0"/>
            </a:endParaRPr>
          </a:p>
          <a:p>
            <a:pPr>
              <a:lnSpc>
                <a:spcPct val="80000"/>
              </a:lnSpc>
            </a:pPr>
            <a:r>
              <a:rPr lang="tr-TR" dirty="0" smtClean="0"/>
              <a:t>ACTH        -----------------      Küçük hücreli akciğer</a:t>
            </a:r>
          </a:p>
          <a:p>
            <a:pPr>
              <a:lnSpc>
                <a:spcPct val="80000"/>
              </a:lnSpc>
            </a:pPr>
            <a:endParaRPr lang="tr-TR" dirty="0" smtClean="0">
              <a:latin typeface="Arial" charset="0"/>
            </a:endParaRPr>
          </a:p>
          <a:p>
            <a:pPr>
              <a:lnSpc>
                <a:spcPct val="80000"/>
              </a:lnSpc>
            </a:pPr>
            <a:r>
              <a:rPr lang="tr-TR" dirty="0" smtClean="0"/>
              <a:t>ADH          -----------------      Küçük hücreli akciğer,</a:t>
            </a:r>
            <a:r>
              <a:rPr lang="tr-TR" sz="2800" dirty="0" smtClean="0">
                <a:latin typeface="Arial" charset="0"/>
              </a:rPr>
              <a:t>adrenal</a:t>
            </a:r>
            <a:r>
              <a:rPr lang="tr-TR" dirty="0" smtClean="0"/>
              <a:t> </a:t>
            </a:r>
          </a:p>
          <a:p>
            <a:pPr>
              <a:lnSpc>
                <a:spcPct val="80000"/>
              </a:lnSpc>
              <a:buNone/>
            </a:pPr>
            <a:r>
              <a:rPr lang="tr-TR" dirty="0" smtClean="0">
                <a:latin typeface="Arial" charset="0"/>
              </a:rPr>
              <a:t>                                                </a:t>
            </a:r>
            <a:r>
              <a:rPr lang="tr-TR" dirty="0" smtClean="0"/>
              <a:t>korteks, pankreas, </a:t>
            </a:r>
            <a:r>
              <a:rPr lang="tr-TR" sz="2800" dirty="0" err="1" smtClean="0">
                <a:latin typeface="Arial" charset="0"/>
              </a:rPr>
              <a:t>duodenal</a:t>
            </a:r>
            <a:r>
              <a:rPr lang="tr-TR" dirty="0" smtClean="0"/>
              <a:t>                        </a:t>
            </a:r>
          </a:p>
          <a:p>
            <a:pPr>
              <a:lnSpc>
                <a:spcPct val="80000"/>
              </a:lnSpc>
              <a:buNone/>
            </a:pPr>
            <a:r>
              <a:rPr lang="tr-TR" dirty="0" smtClean="0"/>
              <a:t>                                                   </a:t>
            </a:r>
            <a:r>
              <a:rPr lang="tr-TR" dirty="0" smtClean="0">
                <a:latin typeface="Arial" charset="0"/>
              </a:rPr>
              <a:t>               </a:t>
            </a:r>
            <a:r>
              <a:rPr lang="tr-TR" dirty="0" smtClean="0"/>
              <a:t> </a:t>
            </a:r>
          </a:p>
          <a:p>
            <a:pPr>
              <a:lnSpc>
                <a:spcPct val="80000"/>
              </a:lnSpc>
            </a:pPr>
            <a:endParaRPr lang="tr-TR" dirty="0" smtClean="0">
              <a:latin typeface="Arial" charset="0"/>
            </a:endParaRPr>
          </a:p>
          <a:p>
            <a:pPr>
              <a:lnSpc>
                <a:spcPct val="80000"/>
              </a:lnSpc>
            </a:pPr>
            <a:r>
              <a:rPr lang="tr-TR" dirty="0" smtClean="0"/>
              <a:t>İnsan </a:t>
            </a:r>
            <a:r>
              <a:rPr lang="tr-TR" dirty="0" err="1" smtClean="0"/>
              <a:t>plasental</a:t>
            </a:r>
            <a:r>
              <a:rPr lang="tr-TR" dirty="0" smtClean="0"/>
              <a:t> </a:t>
            </a:r>
            <a:r>
              <a:rPr lang="tr-TR" dirty="0" err="1" smtClean="0"/>
              <a:t>laktojen</a:t>
            </a:r>
            <a:r>
              <a:rPr lang="tr-TR" dirty="0" smtClean="0"/>
              <a:t>----  </a:t>
            </a:r>
            <a:r>
              <a:rPr lang="tr-TR" dirty="0" err="1" smtClean="0"/>
              <a:t>Trofoblastik</a:t>
            </a:r>
            <a:r>
              <a:rPr lang="tr-TR" dirty="0" smtClean="0"/>
              <a:t>, </a:t>
            </a:r>
            <a:r>
              <a:rPr lang="tr-TR" dirty="0" err="1" smtClean="0"/>
              <a:t>gonad</a:t>
            </a:r>
            <a:r>
              <a:rPr lang="tr-TR" dirty="0" smtClean="0"/>
              <a:t>, akciğer, </a:t>
            </a:r>
          </a:p>
          <a:p>
            <a:pPr>
              <a:lnSpc>
                <a:spcPct val="80000"/>
              </a:lnSpc>
              <a:buNone/>
            </a:pPr>
            <a:r>
              <a:rPr lang="tr-TR" dirty="0" smtClean="0"/>
              <a:t>                                                     </a:t>
            </a:r>
            <a:r>
              <a:rPr lang="tr-TR" dirty="0" smtClean="0">
                <a:latin typeface="Arial" charset="0"/>
              </a:rPr>
              <a:t>  </a:t>
            </a:r>
            <a:r>
              <a:rPr lang="tr-TR" dirty="0" smtClean="0"/>
              <a:t>meme</a:t>
            </a:r>
          </a:p>
          <a:p>
            <a:pPr>
              <a:lnSpc>
                <a:spcPct val="80000"/>
              </a:lnSpc>
            </a:pPr>
            <a:endParaRPr lang="tr-TR" dirty="0" smtClean="0">
              <a:latin typeface="Arial" charset="0"/>
            </a:endParaRPr>
          </a:p>
          <a:p>
            <a:pPr>
              <a:lnSpc>
                <a:spcPct val="80000"/>
              </a:lnSpc>
            </a:pPr>
            <a:r>
              <a:rPr lang="tr-TR" dirty="0" err="1" smtClean="0"/>
              <a:t>Vazoaktif</a:t>
            </a:r>
            <a:r>
              <a:rPr lang="tr-TR" dirty="0" smtClean="0"/>
              <a:t> </a:t>
            </a:r>
            <a:r>
              <a:rPr lang="tr-TR" dirty="0" err="1" smtClean="0"/>
              <a:t>intestinal</a:t>
            </a:r>
            <a:r>
              <a:rPr lang="tr-TR" dirty="0" smtClean="0"/>
              <a:t> </a:t>
            </a:r>
            <a:r>
              <a:rPr lang="tr-TR" dirty="0" err="1" smtClean="0"/>
              <a:t>peptid</a:t>
            </a:r>
            <a:r>
              <a:rPr lang="tr-TR" dirty="0" smtClean="0"/>
              <a:t> (VİP)---- Pankreas</a:t>
            </a:r>
            <a:r>
              <a:rPr lang="tr-TR" dirty="0" smtClean="0">
                <a:latin typeface="Arial" charset="0"/>
              </a:rPr>
              <a:t>, </a:t>
            </a:r>
            <a:r>
              <a:rPr lang="tr-TR" dirty="0" err="1" smtClean="0"/>
              <a:t>bronkoje</a:t>
            </a:r>
            <a:r>
              <a:rPr lang="tr-TR" sz="2800" dirty="0" err="1" smtClean="0">
                <a:latin typeface="Arial" charset="0"/>
              </a:rPr>
              <a:t>nik</a:t>
            </a:r>
            <a:r>
              <a:rPr lang="tr-TR" sz="2800" dirty="0" smtClean="0">
                <a:latin typeface="Arial" charset="0"/>
              </a:rPr>
              <a:t>,</a:t>
            </a:r>
            <a:endParaRPr lang="tr-TR" sz="2800" dirty="0" smtClean="0"/>
          </a:p>
          <a:p>
            <a:pPr>
              <a:lnSpc>
                <a:spcPct val="80000"/>
              </a:lnSpc>
              <a:buNone/>
            </a:pPr>
            <a:r>
              <a:rPr lang="tr-TR" dirty="0" smtClean="0">
                <a:latin typeface="Arial" charset="0"/>
              </a:rPr>
              <a:t>                                                             </a:t>
            </a:r>
            <a:r>
              <a:rPr lang="tr-TR" dirty="0" err="1" smtClean="0"/>
              <a:t>nöroblastom</a:t>
            </a:r>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 ONKOFETAL ANTİJENLER</a:t>
            </a:r>
            <a:endParaRPr lang="tr-TR" dirty="0"/>
          </a:p>
        </p:txBody>
      </p:sp>
      <p:sp>
        <p:nvSpPr>
          <p:cNvPr id="3" name="2 İçerik Yer Tutucusu"/>
          <p:cNvSpPr>
            <a:spLocks noGrp="1"/>
          </p:cNvSpPr>
          <p:nvPr>
            <p:ph idx="1"/>
          </p:nvPr>
        </p:nvSpPr>
        <p:spPr/>
        <p:txBody>
          <a:bodyPr>
            <a:normAutofit/>
          </a:bodyPr>
          <a:lstStyle/>
          <a:p>
            <a:pPr algn="just">
              <a:lnSpc>
                <a:spcPct val="150000"/>
              </a:lnSpc>
              <a:buNone/>
            </a:pPr>
            <a:r>
              <a:rPr lang="tr-TR" dirty="0" smtClean="0"/>
              <a:t>   </a:t>
            </a:r>
            <a:r>
              <a:rPr lang="tr-TR" sz="2400" dirty="0" err="1" smtClean="0"/>
              <a:t>Fetal</a:t>
            </a:r>
            <a:r>
              <a:rPr lang="tr-TR" sz="2400" dirty="0" smtClean="0"/>
              <a:t> yaşam sırasında üretildiklerinden </a:t>
            </a:r>
            <a:r>
              <a:rPr lang="tr-TR" sz="2400" dirty="0" err="1" smtClean="0"/>
              <a:t>fetusun</a:t>
            </a:r>
            <a:r>
              <a:rPr lang="tr-TR" sz="2400" dirty="0" smtClean="0"/>
              <a:t> serumunda yüksek </a:t>
            </a:r>
            <a:r>
              <a:rPr lang="tr-TR" sz="2400" dirty="0" err="1" smtClean="0"/>
              <a:t>konsatrasyonda</a:t>
            </a:r>
            <a:r>
              <a:rPr lang="tr-TR" sz="2400" dirty="0" smtClean="0"/>
              <a:t> bulunurlar.  Doğumdan sonra düzeyleri düşer. Kanserli hastalarda tekrardan belirirler (</a:t>
            </a:r>
            <a:r>
              <a:rPr lang="tr-TR" sz="2400" dirty="0" err="1" smtClean="0"/>
              <a:t>Malign</a:t>
            </a:r>
            <a:r>
              <a:rPr lang="tr-TR" sz="2400" dirty="0" smtClean="0"/>
              <a:t> transformasyon sonucunda bazı genlerin yeniden aktivasyonu).</a:t>
            </a:r>
            <a:endParaRPr lang="tr-TR"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pPr>
              <a:lnSpc>
                <a:spcPct val="90000"/>
              </a:lnSpc>
              <a:buNone/>
            </a:pPr>
            <a:r>
              <a:rPr lang="tr-TR" sz="2400" b="1" dirty="0" smtClean="0"/>
              <a:t>İsim:                                  Kanser tipi:</a:t>
            </a:r>
          </a:p>
          <a:p>
            <a:pPr>
              <a:lnSpc>
                <a:spcPct val="90000"/>
              </a:lnSpc>
            </a:pPr>
            <a:endParaRPr lang="tr-TR" sz="1800" dirty="0" smtClean="0"/>
          </a:p>
          <a:p>
            <a:pPr>
              <a:lnSpc>
                <a:spcPct val="90000"/>
              </a:lnSpc>
            </a:pPr>
            <a:r>
              <a:rPr lang="tr-TR" sz="1800" dirty="0" err="1" smtClean="0"/>
              <a:t>Karsinoembriyojenik</a:t>
            </a:r>
            <a:r>
              <a:rPr lang="tr-TR" sz="1800" dirty="0" smtClean="0"/>
              <a:t> antijen(CEA)…</a:t>
            </a:r>
            <a:r>
              <a:rPr lang="tr-TR" sz="1800" dirty="0" err="1" smtClean="0"/>
              <a:t>Kolorektal</a:t>
            </a:r>
            <a:r>
              <a:rPr lang="tr-TR" sz="1800" dirty="0" smtClean="0"/>
              <a:t>, GİS,akciğer,pankreas,</a:t>
            </a:r>
            <a:r>
              <a:rPr lang="tr-TR" sz="1800" dirty="0" smtClean="0">
                <a:latin typeface="Arial" charset="0"/>
              </a:rPr>
              <a:t> </a:t>
            </a:r>
            <a:r>
              <a:rPr lang="tr-TR" sz="1800" dirty="0" smtClean="0"/>
              <a:t>meme                                                    </a:t>
            </a:r>
          </a:p>
          <a:p>
            <a:pPr>
              <a:lnSpc>
                <a:spcPct val="90000"/>
              </a:lnSpc>
            </a:pPr>
            <a:endParaRPr lang="tr-TR" sz="1800" dirty="0" smtClean="0">
              <a:latin typeface="Arial" charset="0"/>
            </a:endParaRPr>
          </a:p>
          <a:p>
            <a:pPr>
              <a:lnSpc>
                <a:spcPct val="90000"/>
              </a:lnSpc>
            </a:pPr>
            <a:r>
              <a:rPr lang="tr-TR" sz="1800" dirty="0" smtClean="0"/>
              <a:t>Alfa-</a:t>
            </a:r>
            <a:r>
              <a:rPr lang="tr-TR" sz="1800" dirty="0" err="1" smtClean="0"/>
              <a:t>fetoprotein</a:t>
            </a:r>
            <a:r>
              <a:rPr lang="tr-TR" sz="1800" dirty="0" smtClean="0"/>
              <a:t>(AFP) ………  </a:t>
            </a:r>
            <a:r>
              <a:rPr lang="tr-TR" sz="1800" dirty="0" smtClean="0">
                <a:latin typeface="Arial" charset="0"/>
              </a:rPr>
              <a:t>    </a:t>
            </a:r>
            <a:r>
              <a:rPr lang="tr-TR" sz="1800" dirty="0" err="1" smtClean="0"/>
              <a:t>Hepatosellüler</a:t>
            </a:r>
            <a:r>
              <a:rPr lang="tr-TR" sz="1800" dirty="0" smtClean="0"/>
              <a:t>, </a:t>
            </a:r>
            <a:r>
              <a:rPr lang="tr-TR" sz="1800" dirty="0" err="1" smtClean="0"/>
              <a:t>germ</a:t>
            </a:r>
            <a:r>
              <a:rPr lang="tr-TR" sz="1800" dirty="0" smtClean="0"/>
              <a:t> hücre</a:t>
            </a:r>
          </a:p>
          <a:p>
            <a:pPr>
              <a:lnSpc>
                <a:spcPct val="90000"/>
              </a:lnSpc>
            </a:pPr>
            <a:endParaRPr lang="tr-TR" sz="1800" dirty="0" smtClean="0">
              <a:latin typeface="Arial" charset="0"/>
            </a:endParaRPr>
          </a:p>
          <a:p>
            <a:pPr>
              <a:lnSpc>
                <a:spcPct val="90000"/>
              </a:lnSpc>
            </a:pPr>
            <a:r>
              <a:rPr lang="tr-TR" sz="1800" dirty="0" smtClean="0"/>
              <a:t>Prostat spesifik antijen(PSA)…</a:t>
            </a:r>
            <a:r>
              <a:rPr lang="tr-TR" sz="1800" dirty="0" smtClean="0">
                <a:latin typeface="Arial" charset="0"/>
              </a:rPr>
              <a:t>  </a:t>
            </a:r>
            <a:r>
              <a:rPr lang="tr-TR" sz="1800" dirty="0" smtClean="0"/>
              <a:t>Prostat</a:t>
            </a:r>
          </a:p>
          <a:p>
            <a:pPr>
              <a:lnSpc>
                <a:spcPct val="90000"/>
              </a:lnSpc>
            </a:pPr>
            <a:endParaRPr lang="tr-TR" sz="1800" dirty="0" smtClean="0">
              <a:latin typeface="Arial" charset="0"/>
            </a:endParaRPr>
          </a:p>
          <a:p>
            <a:pPr>
              <a:lnSpc>
                <a:spcPct val="90000"/>
              </a:lnSpc>
            </a:pPr>
            <a:r>
              <a:rPr lang="tr-TR" sz="1800" dirty="0" smtClean="0"/>
              <a:t>Doku </a:t>
            </a:r>
            <a:r>
              <a:rPr lang="tr-TR" sz="1800" dirty="0" err="1" smtClean="0"/>
              <a:t>polipeptid</a:t>
            </a:r>
            <a:r>
              <a:rPr lang="tr-TR" sz="1800" dirty="0" smtClean="0"/>
              <a:t> antijeni(TPA)..Çeşitli (meme, </a:t>
            </a:r>
            <a:r>
              <a:rPr lang="tr-TR" sz="1800" dirty="0" err="1" smtClean="0"/>
              <a:t>kolorektal</a:t>
            </a:r>
            <a:r>
              <a:rPr lang="tr-TR" sz="1800" dirty="0" smtClean="0"/>
              <a:t>,mesane, </a:t>
            </a:r>
            <a:r>
              <a:rPr lang="tr-TR" sz="1800" dirty="0" err="1" smtClean="0"/>
              <a:t>over</a:t>
            </a:r>
            <a:r>
              <a:rPr lang="tr-TR" sz="1800" dirty="0" smtClean="0"/>
              <a:t>)</a:t>
            </a:r>
          </a:p>
          <a:p>
            <a:pPr>
              <a:lnSpc>
                <a:spcPct val="90000"/>
              </a:lnSpc>
            </a:pPr>
            <a:endParaRPr lang="tr-TR" sz="1800" dirty="0" smtClean="0"/>
          </a:p>
          <a:p>
            <a:pPr>
              <a:lnSpc>
                <a:spcPct val="90000"/>
              </a:lnSpc>
            </a:pPr>
            <a:r>
              <a:rPr lang="tr-TR" sz="1800" dirty="0" smtClean="0"/>
              <a:t>Beta-</a:t>
            </a:r>
            <a:r>
              <a:rPr lang="tr-TR" sz="1800" dirty="0" err="1" smtClean="0"/>
              <a:t>onkofetal</a:t>
            </a:r>
            <a:r>
              <a:rPr lang="tr-TR" sz="1800" dirty="0" smtClean="0"/>
              <a:t> antijen…………</a:t>
            </a:r>
            <a:r>
              <a:rPr lang="tr-TR" sz="1800" dirty="0" smtClean="0">
                <a:latin typeface="Arial" charset="0"/>
              </a:rPr>
              <a:t>     </a:t>
            </a:r>
            <a:r>
              <a:rPr lang="tr-TR" sz="1800" dirty="0" smtClean="0"/>
              <a:t>Kolon</a:t>
            </a:r>
          </a:p>
          <a:p>
            <a:pPr>
              <a:lnSpc>
                <a:spcPct val="90000"/>
              </a:lnSpc>
            </a:pPr>
            <a:endParaRPr lang="tr-TR" sz="1800" dirty="0" smtClean="0">
              <a:latin typeface="Arial" charset="0"/>
            </a:endParaRPr>
          </a:p>
          <a:p>
            <a:pPr>
              <a:lnSpc>
                <a:spcPct val="90000"/>
              </a:lnSpc>
            </a:pPr>
            <a:r>
              <a:rPr lang="tr-TR" sz="1800" dirty="0" err="1" smtClean="0"/>
              <a:t>Tenessee</a:t>
            </a:r>
            <a:r>
              <a:rPr lang="tr-TR" sz="1800" dirty="0" smtClean="0"/>
              <a:t> antijen       ………….</a:t>
            </a:r>
            <a:r>
              <a:rPr lang="tr-TR" sz="1800" dirty="0" smtClean="0">
                <a:latin typeface="Arial" charset="0"/>
              </a:rPr>
              <a:t>       </a:t>
            </a:r>
            <a:r>
              <a:rPr lang="tr-TR" sz="1800" dirty="0" smtClean="0"/>
              <a:t>Kolon, GİS, mesane</a:t>
            </a:r>
          </a:p>
          <a:p>
            <a:endParaRPr lang="tr-T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MONOKLONAL  İMMUNGLOBULİNLER</a:t>
            </a:r>
            <a:endParaRPr lang="tr-TR" dirty="0"/>
          </a:p>
        </p:txBody>
      </p:sp>
      <p:sp>
        <p:nvSpPr>
          <p:cNvPr id="3" name="2 İçerik Yer Tutucusu"/>
          <p:cNvSpPr>
            <a:spLocks noGrp="1"/>
          </p:cNvSpPr>
          <p:nvPr>
            <p:ph idx="1"/>
          </p:nvPr>
        </p:nvSpPr>
        <p:spPr/>
        <p:txBody>
          <a:bodyPr>
            <a:normAutofit/>
          </a:bodyPr>
          <a:lstStyle/>
          <a:p>
            <a:pPr>
              <a:lnSpc>
                <a:spcPct val="150000"/>
              </a:lnSpc>
              <a:buNone/>
            </a:pPr>
            <a:r>
              <a:rPr lang="tr-TR" sz="2000" dirty="0" smtClean="0"/>
              <a:t> </a:t>
            </a:r>
            <a:r>
              <a:rPr lang="tr-TR" sz="2000" dirty="0" err="1" smtClean="0"/>
              <a:t>Monoklonal</a:t>
            </a:r>
            <a:r>
              <a:rPr lang="tr-TR" sz="2000" dirty="0" smtClean="0"/>
              <a:t> </a:t>
            </a:r>
            <a:r>
              <a:rPr lang="tr-TR" sz="2000" dirty="0" err="1" smtClean="0"/>
              <a:t>paraproteinler</a:t>
            </a:r>
            <a:r>
              <a:rPr lang="tr-TR" sz="2000" dirty="0" smtClean="0"/>
              <a:t> (MC:</a:t>
            </a:r>
            <a:r>
              <a:rPr lang="tr-TR" sz="2000" dirty="0" err="1" smtClean="0"/>
              <a:t>miyeloma</a:t>
            </a:r>
            <a:r>
              <a:rPr lang="tr-TR" sz="2000" dirty="0" smtClean="0"/>
              <a:t> </a:t>
            </a:r>
            <a:r>
              <a:rPr lang="tr-TR" sz="2000" dirty="0" err="1" smtClean="0"/>
              <a:t>komponentleri</a:t>
            </a:r>
            <a:r>
              <a:rPr lang="tr-TR" sz="2000" dirty="0" smtClean="0"/>
              <a:t>) serum </a:t>
            </a:r>
            <a:r>
              <a:rPr lang="tr-TR" sz="2000" dirty="0" err="1" smtClean="0"/>
              <a:t>elektroforezinde</a:t>
            </a:r>
            <a:r>
              <a:rPr lang="tr-TR" sz="2000" dirty="0" smtClean="0"/>
              <a:t> </a:t>
            </a:r>
            <a:r>
              <a:rPr lang="tr-TR" sz="2000" dirty="0" err="1" smtClean="0"/>
              <a:t>globin</a:t>
            </a:r>
            <a:r>
              <a:rPr lang="tr-TR" sz="2000" dirty="0" smtClean="0"/>
              <a:t> bölgesinde keskin bantlar olarak görülürler.</a:t>
            </a:r>
          </a:p>
          <a:p>
            <a:pPr>
              <a:lnSpc>
                <a:spcPct val="150000"/>
              </a:lnSpc>
              <a:buNone/>
            </a:pPr>
            <a:r>
              <a:rPr lang="tr-TR" sz="2000" dirty="0" smtClean="0"/>
              <a:t> </a:t>
            </a:r>
            <a:r>
              <a:rPr lang="tr-TR" sz="2000" dirty="0" err="1" smtClean="0"/>
              <a:t>Multipl</a:t>
            </a:r>
            <a:r>
              <a:rPr lang="tr-TR" sz="2000" dirty="0" smtClean="0"/>
              <a:t> </a:t>
            </a:r>
            <a:r>
              <a:rPr lang="tr-TR" sz="2000" dirty="0" err="1" smtClean="0"/>
              <a:t>miyelomlu</a:t>
            </a:r>
            <a:r>
              <a:rPr lang="tr-TR" sz="2000" dirty="0" smtClean="0"/>
              <a:t> olguların 95 %’ inde bu bantlar görülür.</a:t>
            </a:r>
          </a:p>
          <a:p>
            <a:pPr>
              <a:lnSpc>
                <a:spcPct val="150000"/>
              </a:lnSpc>
              <a:buNone/>
            </a:pPr>
            <a:r>
              <a:rPr lang="tr-TR" sz="2000" dirty="0" smtClean="0"/>
              <a:t>            </a:t>
            </a:r>
          </a:p>
          <a:p>
            <a:pPr>
              <a:lnSpc>
                <a:spcPct val="150000"/>
              </a:lnSpc>
              <a:buNone/>
            </a:pPr>
            <a:r>
              <a:rPr lang="tr-TR" sz="2000" dirty="0" smtClean="0"/>
              <a:t>         </a:t>
            </a:r>
            <a:endParaRPr lang="tr-TR" sz="2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 RESEPTÖR BELİRTEÇLER</a:t>
            </a:r>
            <a:endParaRPr lang="tr-TR" dirty="0"/>
          </a:p>
        </p:txBody>
      </p:sp>
      <p:sp>
        <p:nvSpPr>
          <p:cNvPr id="3" name="2 İçerik Yer Tutucusu"/>
          <p:cNvSpPr>
            <a:spLocks noGrp="1"/>
          </p:cNvSpPr>
          <p:nvPr>
            <p:ph idx="1"/>
          </p:nvPr>
        </p:nvSpPr>
        <p:spPr/>
        <p:txBody>
          <a:bodyPr>
            <a:normAutofit/>
          </a:bodyPr>
          <a:lstStyle/>
          <a:p>
            <a:pPr algn="just">
              <a:lnSpc>
                <a:spcPct val="150000"/>
              </a:lnSpc>
            </a:pPr>
            <a:r>
              <a:rPr lang="tr-TR" sz="2800" b="1" dirty="0" smtClean="0"/>
              <a:t>Östrojen ve </a:t>
            </a:r>
            <a:r>
              <a:rPr lang="tr-TR" sz="2800" b="1" dirty="0" err="1" smtClean="0"/>
              <a:t>Progesteron</a:t>
            </a:r>
            <a:r>
              <a:rPr lang="tr-TR" sz="2800" b="1" dirty="0" smtClean="0"/>
              <a:t> reseptörleri</a:t>
            </a:r>
            <a:endParaRPr lang="tr-TR" sz="2800" b="1" dirty="0" smtClean="0">
              <a:latin typeface="Arial" charset="0"/>
            </a:endParaRPr>
          </a:p>
          <a:p>
            <a:pPr algn="just">
              <a:lnSpc>
                <a:spcPct val="150000"/>
              </a:lnSpc>
            </a:pPr>
            <a:r>
              <a:rPr lang="tr-TR" sz="1800" dirty="0" smtClean="0"/>
              <a:t>Meme kanseri değerlendirilmesinde </a:t>
            </a:r>
            <a:r>
              <a:rPr lang="tr-TR" sz="1800" dirty="0" err="1" smtClean="0"/>
              <a:t>hormonal</a:t>
            </a:r>
            <a:r>
              <a:rPr lang="tr-TR" sz="1800" dirty="0" smtClean="0"/>
              <a:t> tedavi ve</a:t>
            </a:r>
          </a:p>
          <a:p>
            <a:pPr algn="just">
              <a:lnSpc>
                <a:spcPct val="150000"/>
              </a:lnSpc>
              <a:buNone/>
            </a:pPr>
            <a:r>
              <a:rPr lang="tr-TR" sz="1800" dirty="0" smtClean="0"/>
              <a:t> </a:t>
            </a:r>
            <a:r>
              <a:rPr lang="tr-TR" sz="1800" dirty="0" err="1" smtClean="0"/>
              <a:t>prognoz</a:t>
            </a:r>
            <a:r>
              <a:rPr lang="tr-TR" sz="1800" dirty="0" smtClean="0"/>
              <a:t> belirteci olarak kullanılmaktadır.</a:t>
            </a:r>
            <a:endParaRPr lang="tr-TR" sz="1800" dirty="0" smtClean="0">
              <a:latin typeface="Arial" charset="0"/>
            </a:endParaRPr>
          </a:p>
          <a:p>
            <a:pPr algn="just">
              <a:lnSpc>
                <a:spcPct val="150000"/>
              </a:lnSpc>
            </a:pPr>
            <a:r>
              <a:rPr lang="tr-TR" sz="1800" dirty="0" smtClean="0"/>
              <a:t>Pozitif reseptörlü olan hastalara hormon tedavisi </a:t>
            </a:r>
          </a:p>
          <a:p>
            <a:pPr algn="just">
              <a:lnSpc>
                <a:spcPct val="150000"/>
              </a:lnSpc>
              <a:buNone/>
            </a:pPr>
            <a:r>
              <a:rPr lang="tr-TR" sz="1800" dirty="0" smtClean="0"/>
              <a:t>uygulanmaktadır. Negatif reseptöre sahip hastalara </a:t>
            </a:r>
          </a:p>
          <a:p>
            <a:pPr algn="just">
              <a:lnSpc>
                <a:spcPct val="150000"/>
              </a:lnSpc>
              <a:buNone/>
            </a:pPr>
            <a:r>
              <a:rPr lang="tr-TR" sz="1800" dirty="0" smtClean="0"/>
              <a:t>kemoterapi  ve  diğer tedavi yöntemleri öngörülür.</a:t>
            </a:r>
          </a:p>
          <a:p>
            <a:endParaRPr lang="tr-TR" sz="1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GENETİK BELİRTEÇLER</a:t>
            </a:r>
            <a:endParaRPr lang="tr-TR" dirty="0"/>
          </a:p>
        </p:txBody>
      </p:sp>
      <p:sp>
        <p:nvSpPr>
          <p:cNvPr id="3" name="2 İçerik Yer Tutucusu"/>
          <p:cNvSpPr>
            <a:spLocks noGrp="1"/>
          </p:cNvSpPr>
          <p:nvPr>
            <p:ph idx="1"/>
          </p:nvPr>
        </p:nvSpPr>
        <p:spPr/>
        <p:txBody>
          <a:bodyPr>
            <a:normAutofit/>
          </a:bodyPr>
          <a:lstStyle/>
          <a:p>
            <a:pPr>
              <a:lnSpc>
                <a:spcPct val="140000"/>
              </a:lnSpc>
              <a:buNone/>
            </a:pPr>
            <a:r>
              <a:rPr lang="tr-TR" sz="2400" dirty="0" smtClean="0"/>
              <a:t>Bir hücrenin kansere dönüşürken farklılaşması</a:t>
            </a:r>
          </a:p>
          <a:p>
            <a:pPr>
              <a:lnSpc>
                <a:spcPct val="140000"/>
              </a:lnSpc>
              <a:buNone/>
            </a:pPr>
            <a:r>
              <a:rPr lang="tr-TR" sz="2400" dirty="0" smtClean="0"/>
              <a:t>esnasındaki genetik değişikliklerinin</a:t>
            </a:r>
          </a:p>
          <a:p>
            <a:pPr>
              <a:lnSpc>
                <a:spcPct val="140000"/>
              </a:lnSpc>
              <a:buNone/>
            </a:pPr>
            <a:r>
              <a:rPr lang="tr-TR" sz="2400" dirty="0" smtClean="0"/>
              <a:t>incelenmesi, kanser riskinin değerlendirilmesi</a:t>
            </a:r>
          </a:p>
          <a:p>
            <a:pPr>
              <a:lnSpc>
                <a:spcPct val="140000"/>
              </a:lnSpc>
              <a:buNone/>
            </a:pPr>
            <a:r>
              <a:rPr lang="tr-TR" sz="2400" dirty="0" smtClean="0"/>
              <a:t> ve taramada önemli yer almaktadır. </a:t>
            </a:r>
          </a:p>
          <a:p>
            <a:pPr>
              <a:lnSpc>
                <a:spcPct val="140000"/>
              </a:lnSpc>
              <a:buNone/>
            </a:pPr>
            <a:r>
              <a:rPr lang="tr-TR" sz="2400" dirty="0" smtClean="0"/>
              <a:t> Kanser  gelişiminde 2 sınıf gen etkindir:</a:t>
            </a:r>
          </a:p>
          <a:p>
            <a:pPr>
              <a:lnSpc>
                <a:spcPct val="140000"/>
              </a:lnSpc>
              <a:buNone/>
            </a:pPr>
            <a:r>
              <a:rPr lang="tr-TR" sz="2400" dirty="0" smtClean="0"/>
              <a:t>  1.</a:t>
            </a:r>
            <a:r>
              <a:rPr lang="tr-TR" sz="2400" dirty="0" err="1" smtClean="0"/>
              <a:t>Onkogenler</a:t>
            </a:r>
            <a:r>
              <a:rPr lang="tr-TR" sz="2400" dirty="0" smtClean="0"/>
              <a:t> (hücre aktivasyon genleri)</a:t>
            </a:r>
          </a:p>
          <a:p>
            <a:pPr>
              <a:lnSpc>
                <a:spcPct val="140000"/>
              </a:lnSpc>
              <a:buNone/>
            </a:pPr>
            <a:r>
              <a:rPr lang="tr-TR" sz="2400" dirty="0" smtClean="0"/>
              <a:t>  2.Baskılayıcı genler (hasarlı DNA’ların tanınması ve tamiri ile ilgili genler).</a:t>
            </a:r>
          </a:p>
          <a:p>
            <a:endParaRPr lang="tr-T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latin typeface="Arial" charset="0"/>
              </a:rPr>
              <a:t>İnsan Tümörlerinde Bulunan Bazı </a:t>
            </a:r>
            <a:r>
              <a:rPr lang="tr-TR" dirty="0" err="1" smtClean="0">
                <a:latin typeface="Arial" charset="0"/>
              </a:rPr>
              <a:t>Onkogenler</a:t>
            </a:r>
            <a:endParaRPr lang="tr-TR" dirty="0"/>
          </a:p>
        </p:txBody>
      </p:sp>
      <p:sp>
        <p:nvSpPr>
          <p:cNvPr id="3" name="2 İçerik Yer Tutucusu"/>
          <p:cNvSpPr>
            <a:spLocks noGrp="1"/>
          </p:cNvSpPr>
          <p:nvPr>
            <p:ph idx="1"/>
          </p:nvPr>
        </p:nvSpPr>
        <p:spPr/>
        <p:txBody>
          <a:bodyPr>
            <a:normAutofit/>
          </a:bodyPr>
          <a:lstStyle/>
          <a:p>
            <a:pPr>
              <a:buNone/>
            </a:pPr>
            <a:r>
              <a:rPr lang="tr-TR" sz="4000" dirty="0" smtClean="0">
                <a:latin typeface="Arial" charset="0"/>
              </a:rPr>
              <a:t> </a:t>
            </a:r>
            <a:r>
              <a:rPr lang="tr-TR" sz="2600" b="1" dirty="0" err="1" smtClean="0"/>
              <a:t>Onkogen</a:t>
            </a:r>
            <a:r>
              <a:rPr lang="tr-TR" sz="2600" b="1" dirty="0" smtClean="0"/>
              <a:t>          Fonksiyon         Ürün                Kanser tipi</a:t>
            </a:r>
          </a:p>
          <a:p>
            <a:pPr>
              <a:buNone/>
            </a:pPr>
            <a:r>
              <a:rPr lang="tr-TR" sz="1600" dirty="0" smtClean="0">
                <a:latin typeface="Arial" charset="0"/>
              </a:rPr>
              <a:t>    </a:t>
            </a:r>
          </a:p>
          <a:p>
            <a:pPr>
              <a:buNone/>
            </a:pPr>
            <a:r>
              <a:rPr lang="tr-TR" sz="1600" dirty="0" smtClean="0">
                <a:latin typeface="Arial" charset="0"/>
              </a:rPr>
              <a:t>   </a:t>
            </a:r>
            <a:r>
              <a:rPr lang="tr-TR" sz="1600" dirty="0" smtClean="0"/>
              <a:t>N-</a:t>
            </a:r>
            <a:r>
              <a:rPr lang="tr-TR" sz="1600" dirty="0" err="1" smtClean="0"/>
              <a:t>ras</a:t>
            </a:r>
            <a:r>
              <a:rPr lang="tr-TR" sz="1600" dirty="0" smtClean="0"/>
              <a:t> mutasyonu     Sinyal iletisi          GDP/GTP bağlayıcı     </a:t>
            </a:r>
            <a:r>
              <a:rPr lang="tr-TR" sz="1600" dirty="0" err="1" smtClean="0"/>
              <a:t>Nöroendokrin</a:t>
            </a:r>
            <a:r>
              <a:rPr lang="tr-TR" sz="1600" dirty="0" smtClean="0"/>
              <a:t>,</a:t>
            </a:r>
          </a:p>
          <a:p>
            <a:pPr>
              <a:buNone/>
            </a:pPr>
            <a:r>
              <a:rPr lang="tr-TR" sz="1600" dirty="0" smtClean="0"/>
              <a:t>                                                                   protein                         AML</a:t>
            </a:r>
          </a:p>
          <a:p>
            <a:pPr>
              <a:buNone/>
            </a:pPr>
            <a:r>
              <a:rPr lang="tr-TR" sz="1600" dirty="0" smtClean="0"/>
              <a:t>   </a:t>
            </a:r>
          </a:p>
          <a:p>
            <a:pPr>
              <a:buNone/>
            </a:pPr>
            <a:r>
              <a:rPr lang="tr-TR" sz="1600" dirty="0" smtClean="0"/>
              <a:t>   K-</a:t>
            </a:r>
            <a:r>
              <a:rPr lang="tr-TR" sz="1600" dirty="0" err="1" smtClean="0"/>
              <a:t>ras</a:t>
            </a:r>
            <a:r>
              <a:rPr lang="tr-TR" sz="1600" dirty="0" smtClean="0"/>
              <a:t> mutasyonu     Sinyal iletisi           GDP/GTP bağlayıcı   Lösemi,</a:t>
            </a:r>
            <a:r>
              <a:rPr lang="tr-TR" sz="1600" dirty="0" err="1" smtClean="0"/>
              <a:t>lenfoma</a:t>
            </a:r>
            <a:endParaRPr lang="tr-TR" sz="1600" dirty="0" smtClean="0"/>
          </a:p>
          <a:p>
            <a:pPr>
              <a:buNone/>
            </a:pPr>
            <a:r>
              <a:rPr lang="tr-TR" sz="1600" dirty="0" smtClean="0"/>
              <a:t>                                                                   protein</a:t>
            </a:r>
          </a:p>
          <a:p>
            <a:pPr>
              <a:buNone/>
            </a:pPr>
            <a:r>
              <a:rPr lang="tr-TR" sz="1600" dirty="0" smtClean="0"/>
              <a:t>   </a:t>
            </a:r>
          </a:p>
          <a:p>
            <a:pPr>
              <a:buNone/>
            </a:pPr>
            <a:r>
              <a:rPr lang="tr-TR" sz="1600" dirty="0" smtClean="0"/>
              <a:t>  c-</a:t>
            </a:r>
            <a:r>
              <a:rPr lang="tr-TR" sz="1600" dirty="0" err="1" smtClean="0"/>
              <a:t>erb</a:t>
            </a:r>
            <a:r>
              <a:rPr lang="tr-TR" sz="1600" dirty="0" smtClean="0"/>
              <a:t> B-2                 Büyüme faktör </a:t>
            </a:r>
            <a:r>
              <a:rPr lang="tr-TR" sz="1600" dirty="0" err="1" smtClean="0"/>
              <a:t>resep</a:t>
            </a:r>
            <a:r>
              <a:rPr lang="tr-TR" sz="1600" dirty="0" smtClean="0"/>
              <a:t>.   </a:t>
            </a:r>
            <a:r>
              <a:rPr lang="tr-TR" sz="1600" dirty="0" err="1" smtClean="0"/>
              <a:t>Tirozin</a:t>
            </a:r>
            <a:r>
              <a:rPr lang="tr-TR" sz="1600" dirty="0" smtClean="0"/>
              <a:t> </a:t>
            </a:r>
            <a:r>
              <a:rPr lang="tr-TR" sz="1600" dirty="0" err="1" smtClean="0"/>
              <a:t>kinaz</a:t>
            </a:r>
            <a:r>
              <a:rPr lang="tr-TR" sz="1600" dirty="0" smtClean="0"/>
              <a:t>       Meme,</a:t>
            </a:r>
            <a:r>
              <a:rPr lang="tr-TR" sz="1600" dirty="0" err="1" smtClean="0"/>
              <a:t>over</a:t>
            </a:r>
            <a:r>
              <a:rPr lang="tr-TR" sz="1600" dirty="0" smtClean="0"/>
              <a:t>,GİS</a:t>
            </a:r>
            <a:endParaRPr lang="tr-TR" sz="16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Font typeface="Wingdings 2" pitchFamily="18" charset="2"/>
              <a:buNone/>
            </a:pPr>
            <a:r>
              <a:rPr lang="tr-TR" sz="3600" dirty="0" smtClean="0">
                <a:latin typeface="Arial" charset="0"/>
              </a:rPr>
              <a:t>    </a:t>
            </a:r>
            <a:r>
              <a:rPr lang="tr-TR" sz="1400" b="1" dirty="0" err="1" smtClean="0">
                <a:latin typeface="Arial" charset="0"/>
              </a:rPr>
              <a:t>Onkogen</a:t>
            </a:r>
            <a:r>
              <a:rPr lang="tr-TR" sz="1400" b="1" dirty="0" smtClean="0">
                <a:latin typeface="Arial" charset="0"/>
              </a:rPr>
              <a:t>                        Fonksiyon           Ürün                       Kanser Tipi</a:t>
            </a:r>
          </a:p>
          <a:p>
            <a:pPr>
              <a:buNone/>
            </a:pPr>
            <a:endParaRPr lang="tr-TR" sz="1400" dirty="0" smtClean="0">
              <a:latin typeface="Arial" charset="0"/>
            </a:endParaRPr>
          </a:p>
          <a:p>
            <a:pPr>
              <a:buNone/>
            </a:pPr>
            <a:r>
              <a:rPr lang="tr-TR" sz="1400" dirty="0" smtClean="0">
                <a:latin typeface="Arial" charset="0"/>
              </a:rPr>
              <a:t>  c-</a:t>
            </a:r>
            <a:r>
              <a:rPr lang="tr-TR" sz="1400" dirty="0" err="1" smtClean="0">
                <a:latin typeface="Arial" charset="0"/>
              </a:rPr>
              <a:t>myc</a:t>
            </a:r>
            <a:r>
              <a:rPr lang="tr-TR" sz="1400" dirty="0" smtClean="0">
                <a:latin typeface="Arial" charset="0"/>
              </a:rPr>
              <a:t> </a:t>
            </a:r>
            <a:r>
              <a:rPr lang="tr-TR" sz="1400" dirty="0" err="1" smtClean="0">
                <a:latin typeface="Arial" charset="0"/>
              </a:rPr>
              <a:t>translokasyonu</a:t>
            </a:r>
            <a:r>
              <a:rPr lang="tr-TR" sz="1400" dirty="0" smtClean="0">
                <a:latin typeface="Arial" charset="0"/>
              </a:rPr>
              <a:t>        Transkripsiyon        DNA ile bağlanma               </a:t>
            </a:r>
            <a:r>
              <a:rPr lang="tr-TR" sz="1400" dirty="0" err="1" smtClean="0">
                <a:latin typeface="Arial" charset="0"/>
              </a:rPr>
              <a:t>Burkitt</a:t>
            </a:r>
            <a:r>
              <a:rPr lang="tr-TR" sz="1400" dirty="0" smtClean="0">
                <a:latin typeface="Arial" charset="0"/>
              </a:rPr>
              <a:t> </a:t>
            </a:r>
            <a:r>
              <a:rPr lang="tr-TR" sz="1400" dirty="0" err="1" smtClean="0">
                <a:latin typeface="Arial" charset="0"/>
              </a:rPr>
              <a:t>lenfoması</a:t>
            </a:r>
            <a:r>
              <a:rPr lang="tr-TR" sz="1400" dirty="0" smtClean="0">
                <a:latin typeface="Arial" charset="0"/>
              </a:rPr>
              <a:t>,</a:t>
            </a:r>
          </a:p>
          <a:p>
            <a:pPr>
              <a:buNone/>
            </a:pPr>
            <a:r>
              <a:rPr lang="tr-TR" sz="1400" dirty="0" smtClean="0">
                <a:latin typeface="Arial" charset="0"/>
              </a:rPr>
              <a:t>                                             düzenlenmesi                                              B ve T hücreli </a:t>
            </a:r>
            <a:r>
              <a:rPr lang="tr-TR" sz="1400" dirty="0" err="1" smtClean="0">
                <a:latin typeface="Arial" charset="0"/>
              </a:rPr>
              <a:t>lenfoma</a:t>
            </a:r>
            <a:r>
              <a:rPr lang="tr-TR" sz="1400" dirty="0" smtClean="0">
                <a:latin typeface="Arial" charset="0"/>
              </a:rPr>
              <a:t>,</a:t>
            </a:r>
          </a:p>
          <a:p>
            <a:pPr>
              <a:buNone/>
            </a:pPr>
            <a:r>
              <a:rPr lang="tr-TR" sz="1400" dirty="0" smtClean="0">
                <a:latin typeface="Arial" charset="0"/>
              </a:rPr>
              <a:t>                                                                                                                 küçük hücreli akciğer</a:t>
            </a:r>
          </a:p>
          <a:p>
            <a:pPr>
              <a:buNone/>
            </a:pPr>
            <a:r>
              <a:rPr lang="tr-TR" sz="1400" dirty="0" smtClean="0">
                <a:latin typeface="Arial" charset="0"/>
              </a:rPr>
              <a:t>                                                                                                                              </a:t>
            </a:r>
            <a:r>
              <a:rPr lang="tr-TR" sz="1400" dirty="0" err="1" smtClean="0">
                <a:latin typeface="Arial" charset="0"/>
              </a:rPr>
              <a:t>karsinomu</a:t>
            </a:r>
            <a:endParaRPr lang="tr-TR" sz="1400" dirty="0" smtClean="0">
              <a:latin typeface="Arial" charset="0"/>
            </a:endParaRPr>
          </a:p>
          <a:p>
            <a:pPr>
              <a:buFont typeface="Wingdings 2" pitchFamily="18" charset="2"/>
              <a:buNone/>
            </a:pPr>
            <a:endParaRPr lang="tr-TR" sz="1400" b="1" dirty="0" smtClean="0">
              <a:latin typeface="Arial" charset="0"/>
            </a:endParaRPr>
          </a:p>
          <a:p>
            <a:pPr>
              <a:buFont typeface="Wingdings 2" pitchFamily="18" charset="2"/>
              <a:buNone/>
            </a:pPr>
            <a:r>
              <a:rPr lang="tr-TR" sz="1400" dirty="0" smtClean="0">
                <a:latin typeface="Arial" charset="0"/>
              </a:rPr>
              <a:t>  N-</a:t>
            </a:r>
            <a:r>
              <a:rPr lang="tr-TR" sz="1400" dirty="0" err="1" smtClean="0">
                <a:latin typeface="Arial" charset="0"/>
              </a:rPr>
              <a:t>myc</a:t>
            </a:r>
            <a:r>
              <a:rPr lang="tr-TR" sz="1400" dirty="0" smtClean="0">
                <a:latin typeface="Arial" charset="0"/>
              </a:rPr>
              <a:t> </a:t>
            </a:r>
            <a:r>
              <a:rPr lang="tr-TR" sz="1400" dirty="0" err="1" smtClean="0">
                <a:latin typeface="Arial" charset="0"/>
              </a:rPr>
              <a:t>amplifikasyonu</a:t>
            </a:r>
            <a:r>
              <a:rPr lang="tr-TR" sz="1400" dirty="0" smtClean="0">
                <a:latin typeface="Arial" charset="0"/>
              </a:rPr>
              <a:t>         Transkripsiyon       DNA ile bağlanma          </a:t>
            </a:r>
            <a:r>
              <a:rPr lang="tr-TR" sz="1400" dirty="0" err="1" smtClean="0">
                <a:latin typeface="Arial" charset="0"/>
              </a:rPr>
              <a:t>Nöroendokrin</a:t>
            </a:r>
            <a:endParaRPr lang="tr-TR" sz="1400" dirty="0" smtClean="0">
              <a:latin typeface="Arial" charset="0"/>
            </a:endParaRPr>
          </a:p>
          <a:p>
            <a:pPr>
              <a:buFont typeface="Wingdings 2" pitchFamily="18" charset="2"/>
              <a:buNone/>
            </a:pPr>
            <a:r>
              <a:rPr lang="tr-TR" sz="1400" dirty="0" smtClean="0">
                <a:latin typeface="Arial" charset="0"/>
              </a:rPr>
              <a:t>                                              düzenlenmesi</a:t>
            </a:r>
          </a:p>
          <a:p>
            <a:pPr>
              <a:buFont typeface="Wingdings 2" pitchFamily="18" charset="2"/>
              <a:buNone/>
            </a:pPr>
            <a:r>
              <a:rPr lang="tr-TR" sz="1400" dirty="0" smtClean="0">
                <a:latin typeface="Arial" charset="0"/>
              </a:rPr>
              <a:t>  </a:t>
            </a:r>
          </a:p>
          <a:p>
            <a:pPr>
              <a:buFont typeface="Wingdings 2" pitchFamily="18" charset="2"/>
              <a:buNone/>
            </a:pPr>
            <a:r>
              <a:rPr lang="tr-TR" sz="1400" dirty="0" smtClean="0">
                <a:latin typeface="Arial" charset="0"/>
              </a:rPr>
              <a:t>c-</a:t>
            </a:r>
            <a:r>
              <a:rPr lang="tr-TR" sz="1400" dirty="0" err="1" smtClean="0">
                <a:latin typeface="Arial" charset="0"/>
              </a:rPr>
              <a:t>abl</a:t>
            </a:r>
            <a:r>
              <a:rPr lang="tr-TR" sz="1400" dirty="0" smtClean="0">
                <a:latin typeface="Arial" charset="0"/>
              </a:rPr>
              <a:t>/</a:t>
            </a:r>
            <a:r>
              <a:rPr lang="tr-TR" sz="1400" dirty="0" err="1" smtClean="0">
                <a:latin typeface="Arial" charset="0"/>
              </a:rPr>
              <a:t>bcr</a:t>
            </a:r>
            <a:r>
              <a:rPr lang="tr-TR" sz="1400" dirty="0" smtClean="0">
                <a:latin typeface="Arial" charset="0"/>
              </a:rPr>
              <a:t> </a:t>
            </a:r>
            <a:r>
              <a:rPr lang="tr-TR" sz="1400" dirty="0" err="1" smtClean="0">
                <a:latin typeface="Arial" charset="0"/>
              </a:rPr>
              <a:t>translokasyonu</a:t>
            </a:r>
            <a:r>
              <a:rPr lang="tr-TR" sz="1400" dirty="0" smtClean="0">
                <a:latin typeface="Arial" charset="0"/>
              </a:rPr>
              <a:t>         Sinyal iletisi        </a:t>
            </a:r>
            <a:r>
              <a:rPr lang="tr-TR" sz="1400" dirty="0" err="1" smtClean="0">
                <a:latin typeface="Arial" charset="0"/>
              </a:rPr>
              <a:t>Tirozin</a:t>
            </a:r>
            <a:r>
              <a:rPr lang="tr-TR" sz="1400" dirty="0" smtClean="0">
                <a:latin typeface="Arial" charset="0"/>
              </a:rPr>
              <a:t> </a:t>
            </a:r>
            <a:r>
              <a:rPr lang="tr-TR" sz="1400" dirty="0" err="1" smtClean="0">
                <a:latin typeface="Arial" charset="0"/>
              </a:rPr>
              <a:t>kinaz</a:t>
            </a:r>
            <a:r>
              <a:rPr lang="tr-TR" sz="1400" dirty="0" smtClean="0">
                <a:latin typeface="Arial" charset="0"/>
              </a:rPr>
              <a:t>              Kronik </a:t>
            </a:r>
            <a:r>
              <a:rPr lang="tr-TR" sz="1400" dirty="0" err="1" smtClean="0">
                <a:latin typeface="Arial" charset="0"/>
              </a:rPr>
              <a:t>miyeloid</a:t>
            </a:r>
            <a:endParaRPr lang="tr-TR" sz="1400" dirty="0" smtClean="0">
              <a:latin typeface="Arial" charset="0"/>
            </a:endParaRPr>
          </a:p>
          <a:p>
            <a:pPr>
              <a:buFont typeface="Wingdings 2" pitchFamily="18" charset="2"/>
              <a:buNone/>
            </a:pPr>
            <a:r>
              <a:rPr lang="tr-TR" sz="1400" dirty="0" smtClean="0">
                <a:latin typeface="Arial" charset="0"/>
              </a:rPr>
              <a:t>  (</a:t>
            </a:r>
            <a:r>
              <a:rPr lang="tr-TR" sz="1400" dirty="0" err="1" smtClean="0">
                <a:latin typeface="Arial" charset="0"/>
              </a:rPr>
              <a:t>Philadelphia</a:t>
            </a:r>
            <a:r>
              <a:rPr lang="tr-TR" sz="1400" dirty="0" smtClean="0">
                <a:latin typeface="Arial" charset="0"/>
              </a:rPr>
              <a:t> kromozomu)                                                                  lösemi</a:t>
            </a:r>
            <a:endParaRPr lang="tr-TR" sz="14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t>ÖNEMLİ BAZI TÜMÖR BELİRTEÇLERİNİN SPESİFİK KULLANIMLARI</a:t>
            </a:r>
            <a:endParaRPr lang="tr-TR" sz="3200" dirty="0"/>
          </a:p>
        </p:txBody>
      </p:sp>
      <p:sp>
        <p:nvSpPr>
          <p:cNvPr id="3" name="2 İçerik Yer Tutucusu"/>
          <p:cNvSpPr>
            <a:spLocks noGrp="1"/>
          </p:cNvSpPr>
          <p:nvPr>
            <p:ph idx="1"/>
          </p:nvPr>
        </p:nvSpPr>
        <p:spPr/>
        <p:txBody>
          <a:bodyPr/>
          <a:lstStyle/>
          <a:p>
            <a:r>
              <a:rPr lang="tr-TR" sz="1400" b="1" u="sng" dirty="0" smtClean="0"/>
              <a:t>CA </a:t>
            </a:r>
            <a:r>
              <a:rPr lang="tr-TR" sz="1400" b="1" u="sng" dirty="0" smtClean="0">
                <a:latin typeface="Arial" charset="0"/>
              </a:rPr>
              <a:t>125</a:t>
            </a:r>
          </a:p>
          <a:p>
            <a:endParaRPr lang="tr-TR" sz="1400" b="1" u="sng" dirty="0" smtClean="0">
              <a:latin typeface="Arial" charset="0"/>
            </a:endParaRPr>
          </a:p>
          <a:p>
            <a:pPr>
              <a:buNone/>
            </a:pPr>
            <a:r>
              <a:rPr lang="tr-TR" sz="1200" dirty="0" smtClean="0"/>
              <a:t>Kanser tipi: </a:t>
            </a:r>
            <a:r>
              <a:rPr lang="tr-TR" sz="1200" dirty="0" err="1" smtClean="0"/>
              <a:t>Ovaryum</a:t>
            </a:r>
            <a:r>
              <a:rPr lang="tr-TR" sz="1200" dirty="0" smtClean="0"/>
              <a:t> kanseri</a:t>
            </a:r>
          </a:p>
          <a:p>
            <a:pPr>
              <a:buNone/>
            </a:pPr>
            <a:r>
              <a:rPr lang="tr-TR" sz="1200" dirty="0" smtClean="0"/>
              <a:t>Analiz edildiği doku türü: Kan</a:t>
            </a:r>
          </a:p>
          <a:p>
            <a:pPr>
              <a:buNone/>
            </a:pPr>
            <a:r>
              <a:rPr lang="tr-TR" sz="1200" dirty="0" smtClean="0"/>
              <a:t>Kullanım şekli: </a:t>
            </a:r>
            <a:r>
              <a:rPr lang="tr-TR" sz="1200" dirty="0" err="1" smtClean="0"/>
              <a:t>Diagnozda</a:t>
            </a:r>
            <a:r>
              <a:rPr lang="tr-TR" sz="1200" dirty="0" smtClean="0"/>
              <a:t> yardımcı, tedavinin yanıtını incelemede ve </a:t>
            </a:r>
            <a:r>
              <a:rPr lang="tr-TR" sz="1200" dirty="0" err="1" smtClean="0"/>
              <a:t>nüksün</a:t>
            </a:r>
            <a:r>
              <a:rPr lang="tr-TR" sz="1200" dirty="0" smtClean="0"/>
              <a:t> belirlenmesinde</a:t>
            </a:r>
          </a:p>
          <a:p>
            <a:pPr>
              <a:buNone/>
            </a:pPr>
            <a:endParaRPr lang="tr-TR" sz="1200" dirty="0" smtClean="0"/>
          </a:p>
          <a:p>
            <a:r>
              <a:rPr lang="tr-TR" sz="1400" b="1" u="sng" dirty="0" smtClean="0"/>
              <a:t>CA </a:t>
            </a:r>
            <a:r>
              <a:rPr lang="tr-TR" sz="1400" b="1" u="sng" dirty="0" smtClean="0">
                <a:latin typeface="Arial" charset="0"/>
              </a:rPr>
              <a:t>19-9</a:t>
            </a:r>
          </a:p>
          <a:p>
            <a:endParaRPr lang="tr-TR" sz="1400" b="1" u="sng" dirty="0" smtClean="0">
              <a:latin typeface="Arial" charset="0"/>
            </a:endParaRPr>
          </a:p>
          <a:p>
            <a:pPr>
              <a:buNone/>
            </a:pPr>
            <a:r>
              <a:rPr lang="tr-TR" sz="1200" dirty="0" smtClean="0"/>
              <a:t>Kanser Tipi: Pankreas kanseri, safra kesesi kanseri , safra kanalı kanseri ve </a:t>
            </a:r>
            <a:r>
              <a:rPr lang="tr-TR" sz="1200" dirty="0" err="1" smtClean="0"/>
              <a:t>gastrik</a:t>
            </a:r>
            <a:r>
              <a:rPr lang="tr-TR" sz="1200" dirty="0" smtClean="0"/>
              <a:t> kanser</a:t>
            </a:r>
          </a:p>
          <a:p>
            <a:pPr>
              <a:buNone/>
            </a:pPr>
            <a:r>
              <a:rPr lang="tr-TR" sz="1200" dirty="0" smtClean="0"/>
              <a:t>Analiz edildiği doku türü:  Kan</a:t>
            </a:r>
          </a:p>
          <a:p>
            <a:pPr>
              <a:buNone/>
            </a:pPr>
            <a:r>
              <a:rPr lang="tr-TR" sz="1200" dirty="0" smtClean="0"/>
              <a:t>Kullanım şekli: Tedavinin işe yarayıp yaramadığını belirlemede</a:t>
            </a:r>
          </a:p>
          <a:p>
            <a:pPr>
              <a:buNone/>
            </a:pPr>
            <a:endParaRPr lang="tr-TR" sz="1200" dirty="0" smtClean="0"/>
          </a:p>
          <a:p>
            <a:r>
              <a:rPr lang="tr-TR" sz="1400" b="1" u="sng" dirty="0" smtClean="0"/>
              <a:t>CA </a:t>
            </a:r>
            <a:r>
              <a:rPr lang="tr-TR" sz="1400" b="1" u="sng" dirty="0" smtClean="0">
                <a:latin typeface="Arial" charset="0"/>
              </a:rPr>
              <a:t>15-3</a:t>
            </a:r>
          </a:p>
          <a:p>
            <a:endParaRPr lang="tr-TR" sz="1400" b="1" u="sng" dirty="0" smtClean="0">
              <a:latin typeface="Arial" charset="0"/>
            </a:endParaRPr>
          </a:p>
          <a:p>
            <a:pPr>
              <a:buNone/>
            </a:pPr>
            <a:r>
              <a:rPr lang="tr-TR" sz="1200" dirty="0" smtClean="0"/>
              <a:t>Kanser tipi: Meme kanseri</a:t>
            </a:r>
          </a:p>
          <a:p>
            <a:pPr>
              <a:buNone/>
            </a:pPr>
            <a:r>
              <a:rPr lang="tr-TR" sz="1200" dirty="0" smtClean="0"/>
              <a:t>Analiz edildiği doku türü: Kan</a:t>
            </a:r>
          </a:p>
          <a:p>
            <a:pPr>
              <a:buNone/>
            </a:pPr>
            <a:r>
              <a:rPr lang="tr-TR" sz="1200" dirty="0" smtClean="0"/>
              <a:t>Kullanım şekli: tedavinin işe yarayıp yaramadığına bakılmasında ve </a:t>
            </a:r>
            <a:r>
              <a:rPr lang="tr-TR" sz="1200" dirty="0" err="1" smtClean="0"/>
              <a:t>nüksün</a:t>
            </a:r>
            <a:r>
              <a:rPr lang="tr-TR" sz="1200" dirty="0" smtClean="0"/>
              <a:t> belirlenmesinde</a:t>
            </a:r>
          </a:p>
          <a:p>
            <a:pPr>
              <a:buNone/>
            </a:pPr>
            <a:endParaRPr lang="tr-TR" sz="1200" dirty="0" smtClean="0"/>
          </a:p>
          <a:p>
            <a:pPr>
              <a:buNone/>
            </a:pPr>
            <a:endParaRPr lang="tr-TR" sz="1200" dirty="0" smtClean="0"/>
          </a:p>
          <a:p>
            <a:pPr>
              <a:buNone/>
            </a:pPr>
            <a:endParaRPr lang="tr-TR" sz="1200" dirty="0" smtClean="0"/>
          </a:p>
          <a:p>
            <a:pPr>
              <a:buNone/>
            </a:pPr>
            <a:endParaRPr lang="tr-TR" sz="1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Kanser Nedir? </a:t>
            </a:r>
            <a:endParaRPr lang="tr-TR" dirty="0"/>
          </a:p>
        </p:txBody>
      </p:sp>
      <p:sp>
        <p:nvSpPr>
          <p:cNvPr id="3" name="2 İçerik Yer Tutucusu"/>
          <p:cNvSpPr>
            <a:spLocks noGrp="1"/>
          </p:cNvSpPr>
          <p:nvPr>
            <p:ph idx="1"/>
          </p:nvPr>
        </p:nvSpPr>
        <p:spPr/>
        <p:txBody>
          <a:bodyPr>
            <a:normAutofit/>
          </a:bodyPr>
          <a:lstStyle/>
          <a:p>
            <a:pPr>
              <a:buNone/>
            </a:pPr>
            <a:r>
              <a:rPr lang="tr-TR" dirty="0" smtClean="0"/>
              <a:t>  </a:t>
            </a:r>
            <a:r>
              <a:rPr lang="tr-TR" dirty="0" smtClean="0"/>
              <a:t> </a:t>
            </a:r>
            <a:r>
              <a:rPr lang="tr-TR" dirty="0" smtClean="0"/>
              <a:t>Normal hücrelerin gelişimi, büyümeyi arttıran ‘</a:t>
            </a:r>
            <a:r>
              <a:rPr lang="tr-TR" b="1" dirty="0" err="1" smtClean="0"/>
              <a:t>protoonkogenler</a:t>
            </a:r>
            <a:r>
              <a:rPr lang="tr-TR" dirty="0" smtClean="0"/>
              <a:t>’ tarafından düzenlenirken, hücrelerin gereksiz çoğalmaları ise büyümeyi kısıtlayıcı ‘</a:t>
            </a:r>
            <a:r>
              <a:rPr lang="tr-TR" b="1" dirty="0" smtClean="0"/>
              <a:t>tümör baskılayıcı genler</a:t>
            </a:r>
            <a:r>
              <a:rPr lang="tr-TR" dirty="0" smtClean="0"/>
              <a:t>’ tarafından dengede tutulur. </a:t>
            </a:r>
          </a:p>
          <a:p>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lnSpc>
                <a:spcPct val="150000"/>
              </a:lnSpc>
              <a:buNone/>
            </a:pPr>
            <a:r>
              <a:rPr lang="tr-TR" sz="1400" b="1" dirty="0" smtClean="0"/>
              <a:t>           </a:t>
            </a:r>
            <a:r>
              <a:rPr lang="tr-TR" sz="1400" b="1" u="sng" dirty="0" smtClean="0"/>
              <a:t>Doku </a:t>
            </a:r>
            <a:r>
              <a:rPr lang="tr-TR" sz="1400" b="1" u="sng" dirty="0" err="1" smtClean="0"/>
              <a:t>polipetid</a:t>
            </a:r>
            <a:r>
              <a:rPr lang="tr-TR" sz="1400" b="1" u="sng" dirty="0" smtClean="0"/>
              <a:t> spesifik antijeni (</a:t>
            </a:r>
            <a:r>
              <a:rPr lang="tr-TR" sz="1400" b="1" u="sng" dirty="0" err="1" smtClean="0"/>
              <a:t>Sitokeratin</a:t>
            </a:r>
            <a:r>
              <a:rPr lang="tr-TR" sz="1400" b="1" u="sng" dirty="0" smtClean="0"/>
              <a:t>)TPS</a:t>
            </a:r>
          </a:p>
          <a:p>
            <a:pPr algn="just">
              <a:lnSpc>
                <a:spcPct val="150000"/>
              </a:lnSpc>
              <a:buNone/>
            </a:pPr>
            <a:endParaRPr lang="tr-TR" sz="1400" b="1" dirty="0" smtClean="0"/>
          </a:p>
          <a:p>
            <a:pPr algn="just">
              <a:buNone/>
            </a:pPr>
            <a:r>
              <a:rPr lang="tr-TR" sz="1200" dirty="0" smtClean="0"/>
              <a:t>Kanser tipi: Akciğer kanseri</a:t>
            </a:r>
          </a:p>
          <a:p>
            <a:pPr algn="just">
              <a:buNone/>
            </a:pPr>
            <a:r>
              <a:rPr lang="tr-TR" sz="1200" dirty="0" smtClean="0"/>
              <a:t>Analiz edildiği doku türü: Kan</a:t>
            </a:r>
          </a:p>
          <a:p>
            <a:pPr algn="just">
              <a:buNone/>
            </a:pPr>
            <a:r>
              <a:rPr lang="tr-TR" sz="1200" dirty="0" smtClean="0"/>
              <a:t>Kullanım şekli: </a:t>
            </a:r>
            <a:r>
              <a:rPr lang="tr-TR" sz="1200" dirty="0" err="1" smtClean="0"/>
              <a:t>Nüksün</a:t>
            </a:r>
            <a:r>
              <a:rPr lang="tr-TR" sz="1200" dirty="0" smtClean="0"/>
              <a:t> belirlenmesinde</a:t>
            </a:r>
          </a:p>
          <a:p>
            <a:pPr algn="just">
              <a:lnSpc>
                <a:spcPct val="150000"/>
              </a:lnSpc>
              <a:buNone/>
            </a:pPr>
            <a:endParaRPr lang="tr-TR" sz="1200" dirty="0" smtClean="0"/>
          </a:p>
          <a:p>
            <a:pPr>
              <a:buNone/>
            </a:pPr>
            <a:r>
              <a:rPr lang="tr-TR" sz="1400" b="1" dirty="0" smtClean="0"/>
              <a:t>            </a:t>
            </a:r>
            <a:r>
              <a:rPr lang="tr-TR" sz="1400" b="1" u="sng" dirty="0" err="1" smtClean="0"/>
              <a:t>Laktat</a:t>
            </a:r>
            <a:r>
              <a:rPr lang="tr-TR" sz="1400" b="1" u="sng" dirty="0" smtClean="0"/>
              <a:t> </a:t>
            </a:r>
            <a:r>
              <a:rPr lang="tr-TR" sz="1400" b="1" u="sng" dirty="0" err="1" smtClean="0"/>
              <a:t>Dehidrogenaz</a:t>
            </a:r>
            <a:r>
              <a:rPr lang="tr-TR" sz="1400" b="1" u="sng" dirty="0" smtClean="0"/>
              <a:t> LDH</a:t>
            </a:r>
          </a:p>
          <a:p>
            <a:pPr>
              <a:buNone/>
            </a:pPr>
            <a:endParaRPr lang="tr-TR" sz="1400" b="1" dirty="0" smtClean="0"/>
          </a:p>
          <a:p>
            <a:pPr>
              <a:buNone/>
            </a:pPr>
            <a:r>
              <a:rPr lang="tr-TR" sz="1200" dirty="0" smtClean="0"/>
              <a:t>Kanser tipi: </a:t>
            </a:r>
            <a:r>
              <a:rPr lang="tr-TR" sz="1200" dirty="0" err="1" smtClean="0"/>
              <a:t>germ</a:t>
            </a:r>
            <a:r>
              <a:rPr lang="tr-TR" sz="1200" dirty="0" smtClean="0"/>
              <a:t> hücre tümörü</a:t>
            </a:r>
          </a:p>
          <a:p>
            <a:pPr>
              <a:buNone/>
            </a:pPr>
            <a:r>
              <a:rPr lang="tr-TR" sz="1200" dirty="0" smtClean="0"/>
              <a:t>Analiz edildiği doku türü: Kan</a:t>
            </a:r>
          </a:p>
          <a:p>
            <a:pPr>
              <a:buNone/>
            </a:pPr>
            <a:r>
              <a:rPr lang="tr-TR" sz="1200" dirty="0" smtClean="0"/>
              <a:t>Kullanım şekli: </a:t>
            </a:r>
            <a:r>
              <a:rPr lang="tr-TR" sz="1200" dirty="0" err="1" smtClean="0"/>
              <a:t>Evrelendirme</a:t>
            </a:r>
            <a:r>
              <a:rPr lang="tr-TR" sz="1200" dirty="0" smtClean="0"/>
              <a:t>, </a:t>
            </a:r>
            <a:r>
              <a:rPr lang="tr-TR" sz="1200" dirty="0" err="1" smtClean="0"/>
              <a:t>prognoz</a:t>
            </a:r>
            <a:r>
              <a:rPr lang="tr-TR" sz="1200" dirty="0" smtClean="0"/>
              <a:t> ve tedaviye yanıtın incelenmesinde</a:t>
            </a:r>
          </a:p>
          <a:p>
            <a:pPr>
              <a:buNone/>
            </a:pPr>
            <a:endParaRPr lang="tr-TR" sz="1200" dirty="0" smtClean="0"/>
          </a:p>
          <a:p>
            <a:pPr>
              <a:buNone/>
            </a:pPr>
            <a:r>
              <a:rPr lang="tr-TR" sz="1400" b="1" dirty="0" smtClean="0"/>
              <a:t>            </a:t>
            </a:r>
            <a:r>
              <a:rPr lang="tr-TR" sz="1400" b="1" u="sng" dirty="0" smtClean="0"/>
              <a:t> </a:t>
            </a:r>
            <a:r>
              <a:rPr lang="tr-TR" sz="1400" b="1" u="sng" dirty="0" err="1" smtClean="0"/>
              <a:t>Tiroglobulin</a:t>
            </a:r>
            <a:endParaRPr lang="tr-TR" sz="1400" b="1" u="sng" dirty="0" smtClean="0"/>
          </a:p>
          <a:p>
            <a:pPr>
              <a:buNone/>
            </a:pPr>
            <a:endParaRPr lang="tr-TR" sz="1400" b="1" u="sng" dirty="0" smtClean="0"/>
          </a:p>
          <a:p>
            <a:pPr>
              <a:buNone/>
            </a:pPr>
            <a:r>
              <a:rPr lang="tr-TR" sz="1200" dirty="0" smtClean="0"/>
              <a:t>Kanser tipi: </a:t>
            </a:r>
            <a:r>
              <a:rPr lang="tr-TR" sz="1200" dirty="0" err="1" smtClean="0"/>
              <a:t>Tiroid</a:t>
            </a:r>
            <a:r>
              <a:rPr lang="tr-TR" sz="1200" dirty="0" smtClean="0"/>
              <a:t> kanseri</a:t>
            </a:r>
          </a:p>
          <a:p>
            <a:pPr>
              <a:buNone/>
            </a:pPr>
            <a:r>
              <a:rPr lang="tr-TR" sz="1200" dirty="0" smtClean="0"/>
              <a:t>Analiz edildiği doku türü: Tümör</a:t>
            </a:r>
          </a:p>
          <a:p>
            <a:pPr>
              <a:buNone/>
            </a:pPr>
            <a:r>
              <a:rPr lang="tr-TR" sz="1200" dirty="0" smtClean="0"/>
              <a:t>Kullanım şekli: Tedaviye yanıtın gözleminde ve </a:t>
            </a:r>
            <a:r>
              <a:rPr lang="tr-TR" sz="1200" dirty="0" err="1" smtClean="0"/>
              <a:t>nüksün</a:t>
            </a:r>
            <a:r>
              <a:rPr lang="tr-TR" sz="1200" dirty="0" smtClean="0"/>
              <a:t> belirlenmesinde</a:t>
            </a:r>
          </a:p>
          <a:p>
            <a:pPr>
              <a:buNone/>
            </a:pPr>
            <a:endParaRPr lang="tr-TR" sz="1200" dirty="0" smtClean="0"/>
          </a:p>
          <a:p>
            <a:pPr algn="just">
              <a:lnSpc>
                <a:spcPct val="150000"/>
              </a:lnSpc>
              <a:buNone/>
            </a:pPr>
            <a:endParaRPr lang="tr-TR" sz="1200" dirty="0" smtClean="0"/>
          </a:p>
          <a:p>
            <a:endParaRPr lang="tr-T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r>
              <a:rPr lang="tr-TR" sz="1400" b="1" u="sng" dirty="0" err="1" smtClean="0"/>
              <a:t>Kalsitonin</a:t>
            </a:r>
            <a:endParaRPr lang="tr-TR" sz="1400" b="1" u="sng" dirty="0" smtClean="0"/>
          </a:p>
          <a:p>
            <a:endParaRPr lang="tr-TR" sz="1400" b="1" dirty="0" smtClean="0"/>
          </a:p>
          <a:p>
            <a:pPr>
              <a:buNone/>
            </a:pPr>
            <a:r>
              <a:rPr lang="tr-TR" sz="1200" dirty="0" smtClean="0"/>
              <a:t>Kanser Tipi: iliksi </a:t>
            </a:r>
            <a:r>
              <a:rPr lang="tr-TR" sz="1200" dirty="0" err="1" smtClean="0"/>
              <a:t>tiroid</a:t>
            </a:r>
            <a:r>
              <a:rPr lang="tr-TR" sz="1200" dirty="0" smtClean="0"/>
              <a:t> kanseri</a:t>
            </a:r>
          </a:p>
          <a:p>
            <a:pPr>
              <a:buNone/>
            </a:pPr>
            <a:r>
              <a:rPr lang="tr-TR" sz="1200" dirty="0" smtClean="0"/>
              <a:t>Analiz edildiği doku türü: Kan</a:t>
            </a:r>
          </a:p>
          <a:p>
            <a:pPr>
              <a:buNone/>
            </a:pPr>
            <a:r>
              <a:rPr lang="tr-TR" sz="1200" dirty="0" smtClean="0"/>
              <a:t>Kullanım şekli: </a:t>
            </a:r>
            <a:r>
              <a:rPr lang="tr-TR" sz="1200" dirty="0" err="1" smtClean="0"/>
              <a:t>Diagnoza</a:t>
            </a:r>
            <a:r>
              <a:rPr lang="tr-TR" sz="1200" dirty="0" smtClean="0"/>
              <a:t> yardımcı, tedavinin yanıt verip vermediğini incelemede ve </a:t>
            </a:r>
            <a:r>
              <a:rPr lang="tr-TR" sz="1200" dirty="0" err="1" smtClean="0"/>
              <a:t>nüksün</a:t>
            </a:r>
            <a:r>
              <a:rPr lang="tr-TR" sz="1200" dirty="0" smtClean="0"/>
              <a:t> belirlenmesinde</a:t>
            </a:r>
          </a:p>
          <a:p>
            <a:pPr>
              <a:buNone/>
            </a:pPr>
            <a:endParaRPr lang="tr-TR" sz="1200" dirty="0" smtClean="0"/>
          </a:p>
          <a:p>
            <a:r>
              <a:rPr lang="el-GR" sz="1400" b="1" u="sng" dirty="0" smtClean="0"/>
              <a:t>β</a:t>
            </a:r>
            <a:r>
              <a:rPr lang="tr-TR" sz="1400" b="1" u="sng" dirty="0" smtClean="0"/>
              <a:t>-2 </a:t>
            </a:r>
            <a:r>
              <a:rPr lang="tr-TR" sz="1400" b="1" u="sng" dirty="0" err="1" smtClean="0"/>
              <a:t>mikroglobulin</a:t>
            </a:r>
            <a:endParaRPr lang="tr-TR" sz="1400" b="1" u="sng" dirty="0" smtClean="0"/>
          </a:p>
          <a:p>
            <a:endParaRPr lang="tr-TR" sz="1400" b="1" dirty="0" smtClean="0"/>
          </a:p>
          <a:p>
            <a:pPr>
              <a:buNone/>
            </a:pPr>
            <a:r>
              <a:rPr lang="tr-TR" sz="1200" dirty="0" smtClean="0"/>
              <a:t>Kanser Tipi: </a:t>
            </a:r>
            <a:r>
              <a:rPr lang="tr-TR" sz="1200" dirty="0" err="1" smtClean="0"/>
              <a:t>Mutipl</a:t>
            </a:r>
            <a:r>
              <a:rPr lang="tr-TR" sz="1200" dirty="0" smtClean="0"/>
              <a:t> </a:t>
            </a:r>
            <a:r>
              <a:rPr lang="tr-TR" sz="1200" dirty="0" err="1" smtClean="0"/>
              <a:t>miyelom</a:t>
            </a:r>
            <a:r>
              <a:rPr lang="tr-TR" sz="1200" dirty="0" smtClean="0"/>
              <a:t>, kronik </a:t>
            </a:r>
            <a:r>
              <a:rPr lang="tr-TR" sz="1200" dirty="0" err="1" smtClean="0"/>
              <a:t>lenfositik</a:t>
            </a:r>
            <a:r>
              <a:rPr lang="tr-TR" sz="1200" dirty="0" smtClean="0"/>
              <a:t> lösemi ve bazı </a:t>
            </a:r>
            <a:r>
              <a:rPr lang="tr-TR" sz="1200" dirty="0" err="1" smtClean="0"/>
              <a:t>lenfomalar</a:t>
            </a:r>
            <a:endParaRPr lang="tr-TR" sz="1200" dirty="0" smtClean="0"/>
          </a:p>
          <a:p>
            <a:pPr>
              <a:buNone/>
            </a:pPr>
            <a:r>
              <a:rPr lang="tr-TR" sz="1200" dirty="0" smtClean="0"/>
              <a:t>Analiz edildiği doku türü: Kan, idrar veya </a:t>
            </a:r>
            <a:r>
              <a:rPr lang="tr-TR" sz="1200" dirty="0" err="1" smtClean="0"/>
              <a:t>serebrospinal</a:t>
            </a:r>
            <a:r>
              <a:rPr lang="tr-TR" sz="1200" dirty="0" smtClean="0"/>
              <a:t> sıvı</a:t>
            </a:r>
          </a:p>
          <a:p>
            <a:pPr>
              <a:buNone/>
            </a:pPr>
            <a:r>
              <a:rPr lang="tr-TR" sz="1200" dirty="0" smtClean="0"/>
              <a:t>Kullanım şekli: </a:t>
            </a:r>
            <a:r>
              <a:rPr lang="tr-TR" sz="1200" dirty="0" err="1" smtClean="0"/>
              <a:t>prognozun</a:t>
            </a:r>
            <a:r>
              <a:rPr lang="tr-TR" sz="1200" dirty="0" smtClean="0"/>
              <a:t> belirlenmesinde ve tedaviye yanıtın takibinde</a:t>
            </a:r>
          </a:p>
          <a:p>
            <a:pPr>
              <a:buNone/>
            </a:pPr>
            <a:endParaRPr lang="tr-TR" sz="1200" dirty="0" smtClean="0"/>
          </a:p>
          <a:p>
            <a:pPr>
              <a:buNone/>
            </a:pPr>
            <a:endParaRPr lang="tr-TR" sz="12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sz="1400" b="1" dirty="0" smtClean="0"/>
              <a:t>          </a:t>
            </a:r>
            <a:r>
              <a:rPr lang="tr-TR" sz="1400" b="1" u="sng" dirty="0" err="1" smtClean="0"/>
              <a:t>Karsinoembriyonik</a:t>
            </a:r>
            <a:r>
              <a:rPr lang="tr-TR" sz="1400" b="1" u="sng" dirty="0" smtClean="0"/>
              <a:t> antijen (CEA)</a:t>
            </a:r>
          </a:p>
          <a:p>
            <a:pPr>
              <a:buNone/>
            </a:pPr>
            <a:endParaRPr lang="tr-TR" sz="1400" b="1" dirty="0" smtClean="0"/>
          </a:p>
          <a:p>
            <a:pPr>
              <a:buNone/>
            </a:pPr>
            <a:r>
              <a:rPr lang="tr-TR" sz="1200" dirty="0" smtClean="0"/>
              <a:t>Kanser tipi: </a:t>
            </a:r>
            <a:r>
              <a:rPr lang="tr-TR" sz="1200" dirty="0" err="1" smtClean="0"/>
              <a:t>kolorektal</a:t>
            </a:r>
            <a:r>
              <a:rPr lang="tr-TR" sz="1200" dirty="0" smtClean="0"/>
              <a:t> kanser ve meme kanseri</a:t>
            </a:r>
          </a:p>
          <a:p>
            <a:pPr>
              <a:buNone/>
            </a:pPr>
            <a:r>
              <a:rPr lang="tr-TR" sz="1200" dirty="0" smtClean="0"/>
              <a:t>Analiz edildiği doku türü: Kan</a:t>
            </a:r>
          </a:p>
          <a:p>
            <a:pPr>
              <a:buNone/>
            </a:pPr>
            <a:r>
              <a:rPr lang="tr-TR" sz="1200" dirty="0" smtClean="0"/>
              <a:t>Kullanım şekli:  </a:t>
            </a:r>
            <a:r>
              <a:rPr lang="tr-TR" sz="1200" dirty="0" err="1" smtClean="0"/>
              <a:t>Kolorektal</a:t>
            </a:r>
            <a:r>
              <a:rPr lang="tr-TR" sz="1200" dirty="0" smtClean="0"/>
              <a:t> kanserde kanserin yayılımını incelemede ve meme kanserinde </a:t>
            </a:r>
            <a:r>
              <a:rPr lang="tr-TR" sz="1200" dirty="0" err="1" smtClean="0"/>
              <a:t>nüks</a:t>
            </a:r>
            <a:r>
              <a:rPr lang="tr-TR" sz="1200" dirty="0" smtClean="0"/>
              <a:t> ve tedaviye yanıtı değerlendirmede</a:t>
            </a:r>
          </a:p>
          <a:p>
            <a:pPr>
              <a:buNone/>
            </a:pPr>
            <a:endParaRPr lang="tr-TR" sz="1200" dirty="0" smtClean="0"/>
          </a:p>
          <a:p>
            <a:pPr>
              <a:buNone/>
            </a:pPr>
            <a:r>
              <a:rPr lang="tr-TR" sz="1200" u="sng" dirty="0" smtClean="0"/>
              <a:t>Tedavide hedef olarak kullanılan ilaçlar;</a:t>
            </a:r>
          </a:p>
          <a:p>
            <a:pPr>
              <a:buNone/>
            </a:pPr>
            <a:endParaRPr lang="tr-TR" sz="1200" b="1" dirty="0" smtClean="0"/>
          </a:p>
          <a:p>
            <a:pPr>
              <a:buNone/>
            </a:pPr>
            <a:r>
              <a:rPr lang="tr-TR" sz="1200" dirty="0" err="1" smtClean="0"/>
              <a:t>Poxvirus</a:t>
            </a:r>
            <a:r>
              <a:rPr lang="tr-TR" sz="1200" dirty="0" smtClean="0"/>
              <a:t>-bazlı aşılar CEA üreten tümörlere karşı tekrarlanabilir </a:t>
            </a:r>
            <a:r>
              <a:rPr lang="tr-TR" sz="1200" dirty="0" err="1" smtClean="0"/>
              <a:t>Thücre</a:t>
            </a:r>
            <a:r>
              <a:rPr lang="tr-TR" sz="1200" dirty="0" smtClean="0"/>
              <a:t> cevabı oluşturmada etkili kabul edilmiştir. </a:t>
            </a:r>
          </a:p>
          <a:p>
            <a:pPr>
              <a:buNone/>
            </a:pPr>
            <a:endParaRPr lang="tr-TR" sz="1200" dirty="0" smtClean="0"/>
          </a:p>
          <a:p>
            <a:pPr>
              <a:buNone/>
            </a:pPr>
            <a:endParaRPr lang="tr-TR" sz="1200" dirty="0" smtClean="0"/>
          </a:p>
          <a:p>
            <a:pPr algn="just">
              <a:lnSpc>
                <a:spcPct val="70000"/>
              </a:lnSpc>
              <a:buNone/>
            </a:pPr>
            <a:r>
              <a:rPr lang="tr-TR" sz="1200" dirty="0" smtClean="0"/>
              <a:t>          </a:t>
            </a:r>
            <a:r>
              <a:rPr lang="tr-TR" sz="1400" b="1" u="sng" dirty="0" smtClean="0"/>
              <a:t>Alfa-</a:t>
            </a:r>
            <a:r>
              <a:rPr lang="tr-TR" sz="1400" b="1" u="sng" dirty="0" err="1" smtClean="0"/>
              <a:t>fetoprotein</a:t>
            </a:r>
            <a:r>
              <a:rPr lang="tr-TR" sz="1400" b="1" u="sng" dirty="0" smtClean="0"/>
              <a:t>  AFP</a:t>
            </a:r>
          </a:p>
          <a:p>
            <a:pPr algn="just">
              <a:lnSpc>
                <a:spcPct val="70000"/>
              </a:lnSpc>
              <a:buNone/>
            </a:pPr>
            <a:endParaRPr lang="tr-TR" sz="1200" dirty="0" smtClean="0"/>
          </a:p>
          <a:p>
            <a:pPr algn="just">
              <a:buNone/>
            </a:pPr>
            <a:r>
              <a:rPr lang="tr-TR" sz="1200" dirty="0" smtClean="0"/>
              <a:t>Kanser Tipi: Karaciğer kanseri ve </a:t>
            </a:r>
            <a:r>
              <a:rPr lang="tr-TR" sz="1200" dirty="0" err="1" smtClean="0"/>
              <a:t>germ</a:t>
            </a:r>
            <a:r>
              <a:rPr lang="tr-TR" sz="1200" dirty="0" smtClean="0"/>
              <a:t> hücresi tümörü</a:t>
            </a:r>
          </a:p>
          <a:p>
            <a:pPr algn="just">
              <a:buNone/>
            </a:pPr>
            <a:r>
              <a:rPr lang="tr-TR" sz="1200" dirty="0" smtClean="0"/>
              <a:t>Analiz edildiği doku türü:Kan</a:t>
            </a:r>
          </a:p>
          <a:p>
            <a:pPr algn="just">
              <a:buNone/>
            </a:pPr>
            <a:r>
              <a:rPr lang="tr-TR" sz="1200" dirty="0" smtClean="0"/>
              <a:t>Kullanıldığı yerler: Karaciğer kanseri </a:t>
            </a:r>
            <a:r>
              <a:rPr lang="tr-TR" sz="1200" dirty="0" err="1" smtClean="0"/>
              <a:t>diagnozunda</a:t>
            </a:r>
            <a:r>
              <a:rPr lang="tr-TR" sz="1200" dirty="0" smtClean="0"/>
              <a:t> ve tedaviye yanıtın takibinde; </a:t>
            </a:r>
            <a:r>
              <a:rPr lang="tr-TR" sz="1200" dirty="0" err="1" smtClean="0"/>
              <a:t>germ</a:t>
            </a:r>
            <a:r>
              <a:rPr lang="tr-TR" sz="1200" dirty="0" smtClean="0"/>
              <a:t> hücresi tümöründe faz, </a:t>
            </a:r>
            <a:r>
              <a:rPr lang="tr-TR" sz="1200" dirty="0" err="1" smtClean="0"/>
              <a:t>prognoz</a:t>
            </a:r>
            <a:r>
              <a:rPr lang="tr-TR" sz="1200" dirty="0" smtClean="0"/>
              <a:t> ve tedaviye yanıtı incelemek için kullanılır.</a:t>
            </a:r>
          </a:p>
          <a:p>
            <a:pPr>
              <a:buNone/>
            </a:pPr>
            <a:endParaRPr lang="tr-TR" sz="1200" dirty="0" smtClean="0"/>
          </a:p>
          <a:p>
            <a:pPr>
              <a:buNone/>
            </a:pPr>
            <a:endParaRPr lang="tr-TR" sz="12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sz="1600" dirty="0" smtClean="0"/>
              <a:t> </a:t>
            </a:r>
            <a:r>
              <a:rPr lang="tr-TR" sz="1400" b="1" u="sng" dirty="0" smtClean="0"/>
              <a:t>Beta-</a:t>
            </a:r>
            <a:r>
              <a:rPr lang="tr-TR" sz="1400" b="1" u="sng" dirty="0" err="1" smtClean="0"/>
              <a:t>Human</a:t>
            </a:r>
            <a:r>
              <a:rPr lang="tr-TR" sz="1400" b="1" u="sng" dirty="0" smtClean="0"/>
              <a:t> </a:t>
            </a:r>
            <a:r>
              <a:rPr lang="tr-TR" sz="1400" b="1" u="sng" dirty="0" err="1" smtClean="0"/>
              <a:t>Chorionic</a:t>
            </a:r>
            <a:r>
              <a:rPr lang="tr-TR" sz="1400" b="1" u="sng" dirty="0" smtClean="0"/>
              <a:t> </a:t>
            </a:r>
            <a:r>
              <a:rPr lang="tr-TR" sz="1400" b="1" u="sng" dirty="0" err="1" smtClean="0"/>
              <a:t>Gonadotropin</a:t>
            </a:r>
            <a:r>
              <a:rPr lang="tr-TR" sz="1400" b="1" u="sng" dirty="0" smtClean="0"/>
              <a:t> (Beta-</a:t>
            </a:r>
            <a:r>
              <a:rPr lang="tr-TR" sz="1400" b="1" u="sng" dirty="0" err="1" smtClean="0"/>
              <a:t>hCG</a:t>
            </a:r>
            <a:r>
              <a:rPr lang="tr-TR" sz="1400" b="1" u="sng" dirty="0" smtClean="0"/>
              <a:t>)</a:t>
            </a:r>
          </a:p>
          <a:p>
            <a:endParaRPr lang="tr-TR" sz="1400" b="1" dirty="0" smtClean="0"/>
          </a:p>
          <a:p>
            <a:pPr>
              <a:buNone/>
            </a:pPr>
            <a:r>
              <a:rPr lang="tr-TR" sz="1200" dirty="0" smtClean="0"/>
              <a:t>Kanser Tipi: </a:t>
            </a:r>
            <a:r>
              <a:rPr lang="tr-TR" sz="1200" dirty="0" err="1" smtClean="0"/>
              <a:t>Koriyokarsinom</a:t>
            </a:r>
            <a:r>
              <a:rPr lang="tr-TR" sz="1200" dirty="0" smtClean="0"/>
              <a:t> ve testis kanseri </a:t>
            </a:r>
          </a:p>
          <a:p>
            <a:pPr>
              <a:buNone/>
            </a:pPr>
            <a:r>
              <a:rPr lang="tr-TR" sz="1200" dirty="0" smtClean="0"/>
              <a:t>Analiz edildiği doku türü: İdrar veya kan</a:t>
            </a:r>
          </a:p>
          <a:p>
            <a:pPr>
              <a:buNone/>
            </a:pPr>
            <a:r>
              <a:rPr lang="tr-TR" sz="1200" dirty="0" smtClean="0"/>
              <a:t>Kullanım şekli: </a:t>
            </a:r>
            <a:r>
              <a:rPr lang="tr-TR" sz="1200" dirty="0" err="1" smtClean="0"/>
              <a:t>Evrelendirme</a:t>
            </a:r>
            <a:r>
              <a:rPr lang="tr-TR" sz="1200" dirty="0" smtClean="0"/>
              <a:t>, </a:t>
            </a:r>
            <a:r>
              <a:rPr lang="tr-TR" sz="1200" dirty="0" err="1" smtClean="0"/>
              <a:t>prognoz</a:t>
            </a:r>
            <a:r>
              <a:rPr lang="tr-TR" sz="1200" dirty="0" smtClean="0"/>
              <a:t> ve tedaviye yanıtı incelemede</a:t>
            </a:r>
          </a:p>
          <a:p>
            <a:pPr>
              <a:buNone/>
            </a:pPr>
            <a:endParaRPr lang="tr-TR" sz="1200" dirty="0" smtClean="0"/>
          </a:p>
          <a:p>
            <a:pPr>
              <a:buNone/>
            </a:pPr>
            <a:endParaRPr lang="tr-TR" sz="1200" b="1" dirty="0" smtClean="0"/>
          </a:p>
          <a:p>
            <a:r>
              <a:rPr lang="tr-TR" sz="1400" b="1" u="sng" dirty="0" smtClean="0"/>
              <a:t>Prostat spesifik antijen (PSA)</a:t>
            </a:r>
          </a:p>
          <a:p>
            <a:pPr>
              <a:buNone/>
            </a:pPr>
            <a:r>
              <a:rPr lang="tr-TR" sz="1200" dirty="0" smtClean="0"/>
              <a:t>Kanser tipi: Prostat Kanseri</a:t>
            </a:r>
          </a:p>
          <a:p>
            <a:pPr>
              <a:buNone/>
            </a:pPr>
            <a:r>
              <a:rPr lang="tr-TR" sz="1200" dirty="0" smtClean="0"/>
              <a:t>Analiz edildiği doku türü: Kan</a:t>
            </a:r>
          </a:p>
          <a:p>
            <a:pPr>
              <a:buNone/>
            </a:pPr>
            <a:r>
              <a:rPr lang="tr-TR" sz="1200" dirty="0" smtClean="0"/>
              <a:t>Kullanım şekli: </a:t>
            </a:r>
            <a:r>
              <a:rPr lang="tr-TR" sz="1200" dirty="0" err="1" smtClean="0"/>
              <a:t>Diagnozda</a:t>
            </a:r>
            <a:r>
              <a:rPr lang="tr-TR" sz="1200" dirty="0" smtClean="0"/>
              <a:t>, tedaviye yanıtın incelenmesinde ve </a:t>
            </a:r>
            <a:r>
              <a:rPr lang="tr-TR" sz="1200" dirty="0" err="1" smtClean="0"/>
              <a:t>nükse</a:t>
            </a:r>
            <a:r>
              <a:rPr lang="tr-TR" sz="1200" dirty="0" smtClean="0"/>
              <a:t> bakılmasında</a:t>
            </a:r>
          </a:p>
          <a:p>
            <a:pPr>
              <a:buNone/>
            </a:pPr>
            <a:endParaRPr lang="tr-TR" sz="1200" dirty="0" smtClean="0"/>
          </a:p>
          <a:p>
            <a:pPr>
              <a:buNone/>
            </a:pPr>
            <a:r>
              <a:rPr lang="tr-TR" sz="1200" b="1" dirty="0" smtClean="0"/>
              <a:t>Tedavide hedef olarak kullanılan ilaçlar;</a:t>
            </a:r>
          </a:p>
          <a:p>
            <a:pPr>
              <a:buNone/>
            </a:pPr>
            <a:endParaRPr lang="tr-TR" sz="1200" b="1" dirty="0" smtClean="0"/>
          </a:p>
          <a:p>
            <a:pPr>
              <a:buNone/>
            </a:pPr>
            <a:r>
              <a:rPr lang="tr-TR" sz="1200" dirty="0" err="1" smtClean="0"/>
              <a:t>Cabozantinib</a:t>
            </a:r>
            <a:r>
              <a:rPr lang="tr-TR" sz="1200" dirty="0" smtClean="0"/>
              <a:t> (</a:t>
            </a:r>
            <a:r>
              <a:rPr lang="tr-TR" sz="1200" dirty="0" err="1" smtClean="0"/>
              <a:t>Cometriq</a:t>
            </a:r>
            <a:r>
              <a:rPr lang="tr-TR" sz="1200" dirty="0" smtClean="0"/>
              <a:t>™ , XL184 olarak da bilinir) </a:t>
            </a:r>
          </a:p>
          <a:p>
            <a:pPr>
              <a:buNone/>
            </a:pPr>
            <a:endParaRPr lang="tr-TR" sz="1200" b="1" dirty="0" smtClean="0"/>
          </a:p>
          <a:p>
            <a:pPr>
              <a:buNone/>
            </a:pPr>
            <a:endParaRPr lang="tr-TR" sz="1200" dirty="0" smtClean="0"/>
          </a:p>
          <a:p>
            <a:pPr>
              <a:buNone/>
            </a:pPr>
            <a:endParaRPr lang="tr-TR" sz="1200" dirty="0" smtClean="0"/>
          </a:p>
          <a:p>
            <a:pPr>
              <a:buNone/>
            </a:pPr>
            <a:endParaRPr lang="tr-TR" sz="1200" dirty="0" smtClean="0"/>
          </a:p>
          <a:p>
            <a:pPr>
              <a:buNone/>
            </a:pPr>
            <a:endParaRPr lang="tr-TR" sz="12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endParaRPr lang="tr-TR" sz="3200" dirty="0"/>
          </a:p>
        </p:txBody>
      </p:sp>
      <p:sp>
        <p:nvSpPr>
          <p:cNvPr id="3" name="2 İçerik Yer Tutucusu"/>
          <p:cNvSpPr>
            <a:spLocks noGrp="1"/>
          </p:cNvSpPr>
          <p:nvPr>
            <p:ph idx="1"/>
          </p:nvPr>
        </p:nvSpPr>
        <p:spPr/>
        <p:txBody>
          <a:bodyPr/>
          <a:lstStyle/>
          <a:p>
            <a:r>
              <a:rPr lang="tr-TR" sz="1400" b="1" u="sng" dirty="0" smtClean="0"/>
              <a:t>ALK gen modifikasyonu</a:t>
            </a:r>
          </a:p>
          <a:p>
            <a:pPr>
              <a:buNone/>
            </a:pPr>
            <a:r>
              <a:rPr lang="tr-TR" sz="1200" dirty="0" smtClean="0"/>
              <a:t>Kanser Tipi: Küçük hücreli olmayan akciğer kanseri ve </a:t>
            </a:r>
            <a:r>
              <a:rPr lang="tr-TR" sz="1200" dirty="0" err="1" smtClean="0"/>
              <a:t>anaplastik</a:t>
            </a:r>
            <a:r>
              <a:rPr lang="tr-TR" sz="1200" dirty="0" smtClean="0"/>
              <a:t> büyük hücreli </a:t>
            </a:r>
            <a:r>
              <a:rPr lang="tr-TR" sz="1200" dirty="0" err="1" smtClean="0"/>
              <a:t>lenfoma</a:t>
            </a:r>
            <a:endParaRPr lang="tr-TR" sz="1200" dirty="0" smtClean="0"/>
          </a:p>
          <a:p>
            <a:pPr>
              <a:buNone/>
            </a:pPr>
            <a:r>
              <a:rPr lang="tr-TR" sz="1200" dirty="0" smtClean="0"/>
              <a:t>Analiz edildiği doku türü: Tümör</a:t>
            </a:r>
          </a:p>
          <a:p>
            <a:pPr>
              <a:buNone/>
            </a:pPr>
            <a:r>
              <a:rPr lang="tr-TR" sz="1200" dirty="0" smtClean="0"/>
              <a:t>Kullanım şekli: Tedaviyi belirlemede ve </a:t>
            </a:r>
            <a:r>
              <a:rPr lang="tr-TR" sz="1200" dirty="0" err="1" smtClean="0"/>
              <a:t>prognozda</a:t>
            </a:r>
            <a:endParaRPr lang="tr-TR" sz="1200" dirty="0" smtClean="0"/>
          </a:p>
          <a:p>
            <a:pPr>
              <a:buNone/>
            </a:pPr>
            <a:endParaRPr lang="tr-TR" sz="1200" dirty="0" smtClean="0"/>
          </a:p>
          <a:p>
            <a:pPr>
              <a:buNone/>
            </a:pPr>
            <a:r>
              <a:rPr lang="tr-TR" sz="1200" b="1" dirty="0" smtClean="0"/>
              <a:t>Tedavide hedef olarak kullanılan ilaçlar;</a:t>
            </a:r>
          </a:p>
          <a:p>
            <a:pPr>
              <a:buNone/>
            </a:pPr>
            <a:endParaRPr lang="tr-TR" sz="1200" b="1" dirty="0" smtClean="0"/>
          </a:p>
          <a:p>
            <a:pPr>
              <a:buNone/>
            </a:pPr>
            <a:r>
              <a:rPr lang="tr-TR" sz="1200" dirty="0" smtClean="0"/>
              <a:t>Küçük hücreli olmayan akciğer kanserlerinin %5inde ALK geninin değişikliğe uğradığı görülmektedir. Bu değişiklik genelde sigara içmeyen (veya çok az içen) kişilerde görülür. ALK gen değişikliği hücre büyümesine ve yayılmasına sebep olan anormal ALK proteini sentezine yol açar. </a:t>
            </a:r>
          </a:p>
          <a:p>
            <a:pPr>
              <a:buNone/>
            </a:pPr>
            <a:endParaRPr lang="tr-TR" sz="1200" dirty="0" smtClean="0"/>
          </a:p>
          <a:p>
            <a:pPr>
              <a:buNone/>
            </a:pPr>
            <a:r>
              <a:rPr lang="tr-TR" sz="1200" dirty="0" smtClean="0"/>
              <a:t>ALK </a:t>
            </a:r>
            <a:r>
              <a:rPr lang="tr-TR" sz="1200" dirty="0" err="1" smtClean="0"/>
              <a:t>yı</a:t>
            </a:r>
            <a:r>
              <a:rPr lang="tr-TR" sz="1200" dirty="0" smtClean="0"/>
              <a:t> hedefleyen ilaçlar;</a:t>
            </a:r>
          </a:p>
          <a:p>
            <a:pPr>
              <a:buNone/>
            </a:pPr>
            <a:r>
              <a:rPr lang="tr-TR" sz="1200" dirty="0" smtClean="0"/>
              <a:t>              </a:t>
            </a:r>
            <a:r>
              <a:rPr lang="tr-TR" sz="1200" dirty="0" err="1" smtClean="0"/>
              <a:t>Crizotinib</a:t>
            </a:r>
            <a:r>
              <a:rPr lang="tr-TR" sz="1200" dirty="0" smtClean="0"/>
              <a:t> (</a:t>
            </a:r>
            <a:r>
              <a:rPr lang="tr-TR" sz="1200" dirty="0" err="1" smtClean="0"/>
              <a:t>Xalkori</a:t>
            </a:r>
            <a:r>
              <a:rPr lang="tr-TR" sz="1200" dirty="0" smtClean="0"/>
              <a:t>®) </a:t>
            </a:r>
          </a:p>
          <a:p>
            <a:pPr>
              <a:buNone/>
            </a:pPr>
            <a:r>
              <a:rPr lang="tr-TR" sz="1200" dirty="0" smtClean="0"/>
              <a:t>              </a:t>
            </a:r>
            <a:r>
              <a:rPr lang="tr-TR" sz="1200" dirty="0" err="1" smtClean="0"/>
              <a:t>Ceritinib</a:t>
            </a:r>
            <a:r>
              <a:rPr lang="tr-TR" sz="1200" dirty="0" smtClean="0"/>
              <a:t> (</a:t>
            </a:r>
            <a:r>
              <a:rPr lang="tr-TR" sz="1200" dirty="0" err="1" smtClean="0"/>
              <a:t>Zykadia</a:t>
            </a:r>
            <a:r>
              <a:rPr lang="tr-TR" sz="1200" dirty="0" smtClean="0"/>
              <a:t>™)</a:t>
            </a:r>
          </a:p>
          <a:p>
            <a:pPr>
              <a:buNone/>
            </a:pPr>
            <a:endParaRPr lang="tr-TR" sz="1200" dirty="0" smtClean="0"/>
          </a:p>
          <a:p>
            <a:pPr>
              <a:buNone/>
            </a:pPr>
            <a:r>
              <a:rPr lang="tr-TR" sz="1200" dirty="0" smtClean="0"/>
              <a:t>Bu ilaçlar anormal ALK proteinini bloke ederek tümörlerde küçülmeyi amaçlar. Bu ilaçlar aynı zamanda kemoterapi işe yaramadığında veya kemoterapi yerine kullanılır. </a:t>
            </a:r>
          </a:p>
          <a:p>
            <a:pPr>
              <a:buNone/>
            </a:pPr>
            <a:endParaRPr lang="tr-TR" sz="1200" dirty="0" smtClean="0"/>
          </a:p>
          <a:p>
            <a:endParaRPr lang="tr-TR" dirty="0"/>
          </a:p>
        </p:txBody>
      </p:sp>
      <p:sp>
        <p:nvSpPr>
          <p:cNvPr id="7" name="6 Sağ Ok"/>
          <p:cNvSpPr/>
          <p:nvPr/>
        </p:nvSpPr>
        <p:spPr>
          <a:xfrm>
            <a:off x="571472" y="4286256"/>
            <a:ext cx="357190" cy="4571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8 Sağ Ok"/>
          <p:cNvSpPr/>
          <p:nvPr/>
        </p:nvSpPr>
        <p:spPr>
          <a:xfrm>
            <a:off x="571472" y="4500570"/>
            <a:ext cx="357190"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sz="1400" b="1" dirty="0" smtClean="0"/>
              <a:t>HER2/</a:t>
            </a:r>
            <a:r>
              <a:rPr lang="tr-TR" sz="1400" b="1" dirty="0" err="1" smtClean="0"/>
              <a:t>neu</a:t>
            </a:r>
            <a:endParaRPr lang="tr-TR" sz="1400" b="1" dirty="0" smtClean="0"/>
          </a:p>
          <a:p>
            <a:pPr>
              <a:buNone/>
            </a:pPr>
            <a:r>
              <a:rPr lang="tr-TR" sz="1200" dirty="0" smtClean="0"/>
              <a:t>Kanser tipi: meme kanseri, </a:t>
            </a:r>
            <a:r>
              <a:rPr lang="tr-TR" sz="1200" dirty="0" err="1" smtClean="0"/>
              <a:t>gastrik</a:t>
            </a:r>
            <a:r>
              <a:rPr lang="tr-TR" sz="1200" dirty="0" smtClean="0"/>
              <a:t> kanser ve </a:t>
            </a:r>
            <a:r>
              <a:rPr lang="tr-TR" sz="1200" dirty="0" err="1" smtClean="0"/>
              <a:t>özofagial</a:t>
            </a:r>
            <a:r>
              <a:rPr lang="tr-TR" sz="1200" dirty="0" smtClean="0"/>
              <a:t> kanser</a:t>
            </a:r>
          </a:p>
          <a:p>
            <a:pPr>
              <a:buNone/>
            </a:pPr>
            <a:r>
              <a:rPr lang="tr-TR" sz="1200" dirty="0" smtClean="0"/>
              <a:t>Analiz edildiği doku türü: Tümör</a:t>
            </a:r>
          </a:p>
          <a:p>
            <a:pPr>
              <a:buNone/>
            </a:pPr>
            <a:r>
              <a:rPr lang="tr-TR" sz="1200" dirty="0" smtClean="0"/>
              <a:t>Kullanım şekli: </a:t>
            </a:r>
            <a:r>
              <a:rPr lang="tr-TR" sz="1200" dirty="0" err="1" smtClean="0"/>
              <a:t>Trastuzumab</a:t>
            </a:r>
            <a:r>
              <a:rPr lang="tr-TR" sz="1200" dirty="0" smtClean="0"/>
              <a:t> ile tedaviye uygun olup olmadığını incelemede</a:t>
            </a:r>
          </a:p>
          <a:p>
            <a:pPr>
              <a:buNone/>
            </a:pPr>
            <a:endParaRPr lang="tr-TR" sz="1200" dirty="0" smtClean="0"/>
          </a:p>
          <a:p>
            <a:pPr>
              <a:buNone/>
            </a:pPr>
            <a:r>
              <a:rPr lang="tr-TR" sz="1200" b="1" dirty="0" smtClean="0"/>
              <a:t>Tedavide hedef olarak kullanılan ilaçlar;</a:t>
            </a:r>
          </a:p>
          <a:p>
            <a:pPr>
              <a:buNone/>
            </a:pPr>
            <a:endParaRPr lang="tr-TR" sz="1200" b="1" dirty="0" smtClean="0"/>
          </a:p>
          <a:p>
            <a:pPr>
              <a:buNone/>
            </a:pPr>
            <a:r>
              <a:rPr lang="tr-TR" sz="1200" dirty="0" smtClean="0"/>
              <a:t>Meme kanserli hastaların 5te birinin kanser hücrelerinde büyümeyi uyaran bir protein olan HER2/</a:t>
            </a:r>
            <a:r>
              <a:rPr lang="tr-TR" sz="1200" dirty="0" err="1" smtClean="0"/>
              <a:t>neu</a:t>
            </a:r>
            <a:r>
              <a:rPr lang="tr-TR" sz="1200" dirty="0" smtClean="0"/>
              <a:t> çok sayıda bulunur. Bu tür meme kanserli hastalarda tümör tedavi görmediği durumlarda daha hızlı büyür ve çok hızlı yayılım gösterir. </a:t>
            </a:r>
          </a:p>
          <a:p>
            <a:pPr>
              <a:buNone/>
            </a:pPr>
            <a:endParaRPr lang="tr-TR" sz="1200" dirty="0" smtClean="0"/>
          </a:p>
          <a:p>
            <a:pPr>
              <a:buNone/>
            </a:pPr>
            <a:r>
              <a:rPr lang="tr-TR" sz="1200" dirty="0" err="1" smtClean="0"/>
              <a:t>Trastuzumab</a:t>
            </a:r>
            <a:r>
              <a:rPr lang="tr-TR" sz="1200" dirty="0" smtClean="0"/>
              <a:t> (</a:t>
            </a:r>
            <a:r>
              <a:rPr lang="tr-TR" sz="1200" dirty="0" err="1" smtClean="0"/>
              <a:t>Herceptin</a:t>
            </a:r>
            <a:r>
              <a:rPr lang="tr-TR" sz="1200" dirty="0" smtClean="0"/>
              <a:t>®)</a:t>
            </a:r>
          </a:p>
          <a:p>
            <a:pPr>
              <a:buNone/>
            </a:pPr>
            <a:r>
              <a:rPr lang="tr-TR" sz="1200" dirty="0" err="1" smtClean="0"/>
              <a:t>Pertuzumab</a:t>
            </a:r>
            <a:r>
              <a:rPr lang="tr-TR" sz="1200" dirty="0" smtClean="0"/>
              <a:t> (</a:t>
            </a:r>
            <a:r>
              <a:rPr lang="tr-TR" sz="1200" dirty="0" err="1" smtClean="0"/>
              <a:t>Perjeta</a:t>
            </a:r>
            <a:r>
              <a:rPr lang="tr-TR" sz="1200" dirty="0" smtClean="0"/>
              <a:t>®)</a:t>
            </a:r>
          </a:p>
          <a:p>
            <a:pPr>
              <a:buNone/>
            </a:pPr>
            <a:r>
              <a:rPr lang="tr-TR" sz="1200" dirty="0" err="1" smtClean="0"/>
              <a:t>Ado</a:t>
            </a:r>
            <a:r>
              <a:rPr lang="tr-TR" sz="1200" dirty="0" smtClean="0"/>
              <a:t>-</a:t>
            </a:r>
            <a:r>
              <a:rPr lang="tr-TR" sz="1200" dirty="0" err="1" smtClean="0"/>
              <a:t>trastuzumab</a:t>
            </a:r>
            <a:r>
              <a:rPr lang="tr-TR" sz="1200" dirty="0" smtClean="0"/>
              <a:t> </a:t>
            </a:r>
            <a:r>
              <a:rPr lang="tr-TR" sz="1200" dirty="0" err="1" smtClean="0"/>
              <a:t>emtansine</a:t>
            </a:r>
            <a:r>
              <a:rPr lang="tr-TR" sz="1200" dirty="0" smtClean="0"/>
              <a:t> (</a:t>
            </a:r>
            <a:r>
              <a:rPr lang="tr-TR" sz="1200" dirty="0" err="1" smtClean="0"/>
              <a:t>Kadcyla</a:t>
            </a:r>
            <a:r>
              <a:rPr lang="tr-TR" sz="1200" dirty="0" smtClean="0"/>
              <a:t>™)</a:t>
            </a:r>
          </a:p>
          <a:p>
            <a:pPr>
              <a:buNone/>
            </a:pPr>
            <a:r>
              <a:rPr lang="tr-TR" sz="1200" dirty="0" err="1" smtClean="0"/>
              <a:t>Lapatinib</a:t>
            </a:r>
            <a:r>
              <a:rPr lang="tr-TR" sz="1200" dirty="0" smtClean="0"/>
              <a:t> (</a:t>
            </a:r>
            <a:r>
              <a:rPr lang="tr-TR" sz="1200" dirty="0" err="1" smtClean="0"/>
              <a:t>Tykerb</a:t>
            </a:r>
            <a:r>
              <a:rPr lang="tr-TR" sz="1200" dirty="0" smtClean="0"/>
              <a:t>) </a:t>
            </a:r>
          </a:p>
          <a:p>
            <a:pPr>
              <a:buNone/>
            </a:pPr>
            <a:endParaRPr lang="tr-TR" sz="1200" dirty="0" smtClean="0"/>
          </a:p>
          <a:p>
            <a:pPr>
              <a:buNone/>
            </a:pPr>
            <a:r>
              <a:rPr lang="tr-TR" sz="1200" dirty="0" err="1" smtClean="0"/>
              <a:t>Trastuzumab</a:t>
            </a:r>
            <a:r>
              <a:rPr lang="tr-TR" sz="1200" dirty="0" smtClean="0"/>
              <a:t> ve </a:t>
            </a:r>
            <a:r>
              <a:rPr lang="tr-TR" sz="1200" dirty="0" err="1" smtClean="0"/>
              <a:t>pertuzumab</a:t>
            </a:r>
            <a:r>
              <a:rPr lang="tr-TR" sz="1200" dirty="0" smtClean="0"/>
              <a:t> </a:t>
            </a:r>
            <a:r>
              <a:rPr lang="tr-TR" sz="1200" dirty="0" err="1" smtClean="0"/>
              <a:t>monoklonal</a:t>
            </a:r>
            <a:r>
              <a:rPr lang="tr-TR" sz="1200" dirty="0" smtClean="0"/>
              <a:t> antikorlardır. </a:t>
            </a:r>
          </a:p>
          <a:p>
            <a:pPr>
              <a:buNone/>
            </a:pPr>
            <a:endParaRPr lang="tr-TR" sz="1200" dirty="0" smtClean="0"/>
          </a:p>
          <a:p>
            <a:pPr>
              <a:buNone/>
            </a:pPr>
            <a:endParaRPr lang="tr-TR" sz="12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sz="1400" b="1" dirty="0" smtClean="0"/>
              <a:t>EGFR mutasyon analizi</a:t>
            </a:r>
          </a:p>
          <a:p>
            <a:endParaRPr lang="tr-TR" sz="1400" dirty="0" smtClean="0"/>
          </a:p>
          <a:p>
            <a:pPr>
              <a:buNone/>
            </a:pPr>
            <a:r>
              <a:rPr lang="tr-TR" sz="1200" dirty="0" smtClean="0"/>
              <a:t>Kanser tipi: Küçük hücre dışı akciğer kanseri</a:t>
            </a:r>
          </a:p>
          <a:p>
            <a:pPr>
              <a:buNone/>
            </a:pPr>
            <a:r>
              <a:rPr lang="tr-TR" sz="1200" dirty="0" smtClean="0"/>
              <a:t>Analiz edildiği doku türü: Tümör</a:t>
            </a:r>
          </a:p>
          <a:p>
            <a:pPr>
              <a:buNone/>
            </a:pPr>
            <a:r>
              <a:rPr lang="tr-TR" sz="1200" dirty="0" smtClean="0"/>
              <a:t>Kullanım şekli: Tedavinin belirlenmesinde ve </a:t>
            </a:r>
            <a:r>
              <a:rPr lang="tr-TR" sz="1200" dirty="0" err="1" smtClean="0"/>
              <a:t>prognozda</a:t>
            </a:r>
            <a:r>
              <a:rPr lang="tr-TR" sz="1200" dirty="0" smtClean="0"/>
              <a:t> </a:t>
            </a:r>
          </a:p>
          <a:p>
            <a:endParaRPr lang="tr-TR" sz="1200" dirty="0" smtClean="0"/>
          </a:p>
          <a:p>
            <a:pPr>
              <a:buNone/>
            </a:pPr>
            <a:r>
              <a:rPr lang="tr-TR" sz="1200" b="1" dirty="0" smtClean="0"/>
              <a:t>Tedavide hedef olarak kullanılan ilaçlar;</a:t>
            </a:r>
          </a:p>
          <a:p>
            <a:endParaRPr lang="tr-TR" sz="1200" b="1" dirty="0" smtClean="0"/>
          </a:p>
          <a:p>
            <a:pPr>
              <a:buNone/>
            </a:pPr>
            <a:r>
              <a:rPr lang="tr-TR" sz="1200" dirty="0" smtClean="0"/>
              <a:t>EGFR hücre yüzeyinde bulunan bir proteindir. Normalde hücrelerin büyüme ve gelişmesine katkıda bulunurlar. Bazı NSCLC  </a:t>
            </a:r>
            <a:r>
              <a:rPr lang="tr-TR" sz="1200" dirty="0" err="1" smtClean="0"/>
              <a:t>li</a:t>
            </a:r>
            <a:r>
              <a:rPr lang="tr-TR" sz="1200" dirty="0" smtClean="0"/>
              <a:t> hücrelerin fazla miktarda EGFR içerdikleri görülmüştür. Bu da kanser hücrelerinin daha hızlı büyümelerine yol açar. </a:t>
            </a:r>
          </a:p>
          <a:p>
            <a:pPr>
              <a:buNone/>
            </a:pPr>
            <a:endParaRPr lang="tr-TR" sz="1200" dirty="0" smtClean="0"/>
          </a:p>
          <a:p>
            <a:pPr>
              <a:buNone/>
            </a:pPr>
            <a:r>
              <a:rPr lang="tr-TR" sz="1200" dirty="0" err="1" smtClean="0"/>
              <a:t>Erlotinib</a:t>
            </a:r>
            <a:r>
              <a:rPr lang="tr-TR" sz="1200" dirty="0" smtClean="0"/>
              <a:t> (</a:t>
            </a:r>
            <a:r>
              <a:rPr lang="tr-TR" sz="1200" dirty="0" err="1" smtClean="0"/>
              <a:t>Tarceva</a:t>
            </a:r>
            <a:r>
              <a:rPr lang="tr-TR" sz="1200" dirty="0" smtClean="0"/>
              <a:t>®)</a:t>
            </a:r>
          </a:p>
          <a:p>
            <a:pPr>
              <a:buNone/>
            </a:pPr>
            <a:r>
              <a:rPr lang="tr-TR" sz="1200" dirty="0" err="1" smtClean="0"/>
              <a:t>Afatinib</a:t>
            </a:r>
            <a:r>
              <a:rPr lang="tr-TR" sz="1200" dirty="0" smtClean="0"/>
              <a:t> (</a:t>
            </a:r>
            <a:r>
              <a:rPr lang="tr-TR" sz="1200" dirty="0" err="1" smtClean="0"/>
              <a:t>Gilotrif</a:t>
            </a:r>
            <a:r>
              <a:rPr lang="tr-TR" sz="1200" dirty="0" smtClean="0"/>
              <a:t>®)</a:t>
            </a:r>
          </a:p>
          <a:p>
            <a:pPr>
              <a:buNone/>
            </a:pPr>
            <a:endParaRPr lang="tr-TR" sz="1200" dirty="0" smtClean="0"/>
          </a:p>
          <a:p>
            <a:pPr>
              <a:buNone/>
            </a:pPr>
            <a:r>
              <a:rPr lang="tr-TR" sz="1200" dirty="0" smtClean="0"/>
              <a:t>Bu ilaçlar EGFR sinyal yolağını bloke ederler. İlerlemiş NSCLC hastalarında kemoterapisiz ilk tedavi olarak kullanırlar. Bu mutasyon kadınlarda ve sigara içmeyenlerde daha sık görülür. </a:t>
            </a:r>
          </a:p>
          <a:p>
            <a:endParaRPr lang="tr-TR" sz="12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sz="1400" b="1" dirty="0" smtClean="0"/>
              <a:t>BCR-ABL Füzyon geni</a:t>
            </a:r>
          </a:p>
          <a:p>
            <a:pPr>
              <a:buNone/>
            </a:pPr>
            <a:r>
              <a:rPr lang="tr-TR" sz="1200" dirty="0" smtClean="0"/>
              <a:t>Kanser Tipi: Kronik </a:t>
            </a:r>
            <a:r>
              <a:rPr lang="tr-TR" sz="1200" dirty="0" err="1" smtClean="0"/>
              <a:t>Myeloid</a:t>
            </a:r>
            <a:r>
              <a:rPr lang="tr-TR" sz="1200" dirty="0" smtClean="0"/>
              <a:t> lösemi</a:t>
            </a:r>
          </a:p>
          <a:p>
            <a:pPr>
              <a:buNone/>
            </a:pPr>
            <a:r>
              <a:rPr lang="tr-TR" sz="1200" dirty="0" smtClean="0"/>
              <a:t>Analiz edildiği doku türü: Kan ve/veya kemik iliği</a:t>
            </a:r>
          </a:p>
          <a:p>
            <a:pPr>
              <a:buNone/>
            </a:pPr>
            <a:r>
              <a:rPr lang="tr-TR" sz="1200" dirty="0" smtClean="0"/>
              <a:t>Kullanım şekli: </a:t>
            </a:r>
            <a:r>
              <a:rPr lang="tr-TR" sz="1200" dirty="0" err="1" smtClean="0"/>
              <a:t>diagnozu</a:t>
            </a:r>
            <a:r>
              <a:rPr lang="tr-TR" sz="1200" dirty="0" smtClean="0"/>
              <a:t> kesinleştirmede ve hastalığın durumunu incelemede</a:t>
            </a:r>
          </a:p>
          <a:p>
            <a:pPr>
              <a:buNone/>
            </a:pPr>
            <a:endParaRPr lang="tr-TR" sz="1200" dirty="0" smtClean="0"/>
          </a:p>
          <a:p>
            <a:pPr>
              <a:buNone/>
            </a:pPr>
            <a:r>
              <a:rPr lang="tr-TR" sz="1200" b="1" dirty="0" smtClean="0"/>
              <a:t>Tedavide hedef olarak kullanılan ilaçlar;</a:t>
            </a:r>
          </a:p>
          <a:p>
            <a:pPr>
              <a:buNone/>
            </a:pPr>
            <a:endParaRPr lang="tr-TR" sz="1200" b="1" dirty="0" smtClean="0"/>
          </a:p>
          <a:p>
            <a:pPr>
              <a:buNone/>
            </a:pPr>
            <a:r>
              <a:rPr lang="tr-TR" sz="1200" dirty="0" smtClean="0"/>
              <a:t>KML hücreleri BCR-ABL denilen ve normal hücrelerde bulunmayan bir </a:t>
            </a:r>
            <a:r>
              <a:rPr lang="tr-TR" sz="1200" dirty="0" err="1" smtClean="0"/>
              <a:t>onkogen</a:t>
            </a:r>
            <a:r>
              <a:rPr lang="tr-TR" sz="1200" dirty="0" smtClean="0"/>
              <a:t> içerir. Bu gen BCR-ABL adı verilen bir protein üreterek KML hücrelerinin kontrolsüz büyüme ve çoğalmasına yol açar. BCR-ABL bir </a:t>
            </a:r>
            <a:r>
              <a:rPr lang="tr-TR" sz="1200" dirty="0" err="1" smtClean="0"/>
              <a:t>tirozin</a:t>
            </a:r>
            <a:r>
              <a:rPr lang="tr-TR" sz="1200" dirty="0" smtClean="0"/>
              <a:t> </a:t>
            </a:r>
            <a:r>
              <a:rPr lang="tr-TR" sz="1200" dirty="0" err="1" smtClean="0"/>
              <a:t>kinaz</a:t>
            </a:r>
            <a:r>
              <a:rPr lang="tr-TR" sz="1200" dirty="0" smtClean="0"/>
              <a:t> proteindir. </a:t>
            </a:r>
            <a:r>
              <a:rPr lang="tr-TR" sz="1200" dirty="0" err="1" smtClean="0"/>
              <a:t>Tirozin</a:t>
            </a:r>
            <a:r>
              <a:rPr lang="tr-TR" sz="1200" dirty="0" smtClean="0"/>
              <a:t> </a:t>
            </a:r>
            <a:r>
              <a:rPr lang="tr-TR" sz="1200" dirty="0" err="1" smtClean="0"/>
              <a:t>kinaz</a:t>
            </a:r>
            <a:r>
              <a:rPr lang="tr-TR" sz="1200" dirty="0" smtClean="0"/>
              <a:t> inhibitörü olan ilaçlar KML </a:t>
            </a:r>
            <a:r>
              <a:rPr lang="tr-TR" sz="1200" dirty="0" err="1" smtClean="0"/>
              <a:t>nin</a:t>
            </a:r>
            <a:r>
              <a:rPr lang="tr-TR" sz="1200" dirty="0" smtClean="0"/>
              <a:t> standart tedavisinde kullanılırlar. Bu ilaçlar normal hücreleri pek etkilemez ve yan etkileri KML tedavisinde kullanılan diğer ilaçlar kadar ciddi değildir. </a:t>
            </a:r>
          </a:p>
          <a:p>
            <a:pPr>
              <a:buNone/>
            </a:pPr>
            <a:endParaRPr lang="tr-TR" sz="1200" dirty="0" smtClean="0"/>
          </a:p>
          <a:p>
            <a:pPr>
              <a:buNone/>
            </a:pPr>
            <a:r>
              <a:rPr lang="tr-TR" sz="1200" dirty="0" err="1" smtClean="0"/>
              <a:t>İmatinib</a:t>
            </a:r>
            <a:r>
              <a:rPr lang="tr-TR" sz="1200" dirty="0" smtClean="0"/>
              <a:t> (</a:t>
            </a:r>
            <a:r>
              <a:rPr lang="tr-TR" sz="1200" dirty="0" err="1" smtClean="0"/>
              <a:t>Gleevec</a:t>
            </a:r>
            <a:r>
              <a:rPr lang="tr-TR" sz="1200" dirty="0" smtClean="0"/>
              <a:t>)</a:t>
            </a:r>
          </a:p>
          <a:p>
            <a:pPr>
              <a:buNone/>
            </a:pPr>
            <a:r>
              <a:rPr lang="tr-TR" sz="1200" dirty="0" err="1" smtClean="0"/>
              <a:t>Dasatinib</a:t>
            </a:r>
            <a:r>
              <a:rPr lang="tr-TR" sz="1200" dirty="0" smtClean="0"/>
              <a:t> (</a:t>
            </a:r>
            <a:r>
              <a:rPr lang="tr-TR" sz="1200" dirty="0" err="1" smtClean="0"/>
              <a:t>Sprycel</a:t>
            </a:r>
            <a:r>
              <a:rPr lang="tr-TR" sz="1200" dirty="0" smtClean="0"/>
              <a:t>) </a:t>
            </a:r>
          </a:p>
          <a:p>
            <a:pPr>
              <a:buNone/>
            </a:pPr>
            <a:r>
              <a:rPr lang="tr-TR" sz="1200" dirty="0" err="1" smtClean="0"/>
              <a:t>Nilotinib</a:t>
            </a:r>
            <a:r>
              <a:rPr lang="tr-TR" sz="1200" dirty="0" smtClean="0"/>
              <a:t> (</a:t>
            </a:r>
            <a:r>
              <a:rPr lang="tr-TR" sz="1200" dirty="0" err="1" smtClean="0"/>
              <a:t>Tasigna</a:t>
            </a:r>
            <a:r>
              <a:rPr lang="tr-TR" sz="1200" dirty="0" smtClean="0"/>
              <a:t> )</a:t>
            </a:r>
          </a:p>
          <a:p>
            <a:pPr>
              <a:buNone/>
            </a:pPr>
            <a:r>
              <a:rPr lang="tr-TR" sz="1200" dirty="0" err="1" smtClean="0"/>
              <a:t>Bosutinib</a:t>
            </a:r>
            <a:r>
              <a:rPr lang="tr-TR" sz="1200" dirty="0" smtClean="0"/>
              <a:t> (</a:t>
            </a:r>
            <a:r>
              <a:rPr lang="tr-TR" sz="1200" dirty="0" err="1" smtClean="0"/>
              <a:t>Bosulif</a:t>
            </a:r>
            <a:r>
              <a:rPr lang="tr-TR" sz="1200" dirty="0" smtClean="0"/>
              <a:t>®)</a:t>
            </a:r>
          </a:p>
          <a:p>
            <a:pPr>
              <a:buNone/>
            </a:pPr>
            <a:r>
              <a:rPr lang="tr-TR" sz="1200" dirty="0" err="1" smtClean="0"/>
              <a:t>Ponatinib</a:t>
            </a:r>
            <a:r>
              <a:rPr lang="tr-TR" sz="1200" dirty="0" smtClean="0"/>
              <a:t> (</a:t>
            </a:r>
            <a:r>
              <a:rPr lang="tr-TR" sz="1200" dirty="0" err="1" smtClean="0"/>
              <a:t>Iclusig</a:t>
            </a:r>
            <a:r>
              <a:rPr lang="tr-TR" sz="1200" dirty="0" smtClean="0"/>
              <a:t>®)</a:t>
            </a:r>
          </a:p>
          <a:p>
            <a:pPr>
              <a:buNone/>
            </a:pPr>
            <a:endParaRPr lang="tr-TR" sz="12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BAZI TÜMÖRLERDE ÖNERİLEN SPESİFİK BELİRTEÇLER</a:t>
            </a:r>
            <a:endParaRPr lang="tr-TR" dirty="0"/>
          </a:p>
        </p:txBody>
      </p:sp>
      <p:sp>
        <p:nvSpPr>
          <p:cNvPr id="3" name="2 İçerik Yer Tutucusu"/>
          <p:cNvSpPr>
            <a:spLocks noGrp="1"/>
          </p:cNvSpPr>
          <p:nvPr>
            <p:ph idx="1"/>
          </p:nvPr>
        </p:nvSpPr>
        <p:spPr/>
        <p:txBody>
          <a:bodyPr>
            <a:normAutofit fontScale="77500" lnSpcReduction="20000"/>
          </a:bodyPr>
          <a:lstStyle/>
          <a:p>
            <a:pPr>
              <a:lnSpc>
                <a:spcPct val="90000"/>
              </a:lnSpc>
              <a:buNone/>
            </a:pPr>
            <a:r>
              <a:rPr lang="tr-TR" b="1" dirty="0" smtClean="0"/>
              <a:t>                                               Tanı:                 </a:t>
            </a:r>
            <a:r>
              <a:rPr lang="tr-TR" b="1" dirty="0" err="1" smtClean="0"/>
              <a:t>Prognoz</a:t>
            </a:r>
            <a:r>
              <a:rPr lang="tr-TR" b="1" dirty="0" smtClean="0"/>
              <a:t>:            Tedavi:</a:t>
            </a:r>
          </a:p>
          <a:p>
            <a:pPr>
              <a:lnSpc>
                <a:spcPct val="90000"/>
              </a:lnSpc>
              <a:buNone/>
            </a:pPr>
            <a:endParaRPr lang="tr-TR" dirty="0" smtClean="0"/>
          </a:p>
          <a:p>
            <a:pPr>
              <a:lnSpc>
                <a:spcPct val="90000"/>
              </a:lnSpc>
            </a:pPr>
            <a:r>
              <a:rPr lang="tr-TR" sz="3100" dirty="0" smtClean="0"/>
              <a:t>Prostat kanseri               PSA                   PSA                     PSA</a:t>
            </a:r>
          </a:p>
          <a:p>
            <a:pPr>
              <a:lnSpc>
                <a:spcPct val="90000"/>
              </a:lnSpc>
            </a:pPr>
            <a:r>
              <a:rPr lang="tr-TR" sz="3100" dirty="0" err="1" smtClean="0"/>
              <a:t>Testiküler</a:t>
            </a:r>
            <a:r>
              <a:rPr lang="tr-TR" sz="3100" dirty="0" smtClean="0"/>
              <a:t>  tümörler AFP,</a:t>
            </a:r>
            <a:r>
              <a:rPr lang="tr-TR" sz="3100" dirty="0" err="1" smtClean="0"/>
              <a:t>hCG</a:t>
            </a:r>
            <a:r>
              <a:rPr lang="tr-TR" sz="3100" dirty="0" smtClean="0"/>
              <a:t>,LDH  AFP,</a:t>
            </a:r>
            <a:r>
              <a:rPr lang="tr-TR" sz="3100" dirty="0" err="1" smtClean="0"/>
              <a:t>hCG</a:t>
            </a:r>
            <a:r>
              <a:rPr lang="tr-TR" sz="3100" dirty="0" smtClean="0"/>
              <a:t> ,LDH   AFP,</a:t>
            </a:r>
            <a:r>
              <a:rPr lang="tr-TR" sz="3100" dirty="0" err="1" smtClean="0"/>
              <a:t>hCG</a:t>
            </a:r>
            <a:r>
              <a:rPr lang="tr-TR" sz="3100" dirty="0" smtClean="0"/>
              <a:t>,LD</a:t>
            </a:r>
          </a:p>
          <a:p>
            <a:pPr>
              <a:lnSpc>
                <a:spcPct val="90000"/>
              </a:lnSpc>
            </a:pPr>
            <a:r>
              <a:rPr lang="tr-TR" sz="3100" dirty="0" smtClean="0"/>
              <a:t>Meme tümörleri                 -               ER,PR,HER-2      CA153,CEA</a:t>
            </a:r>
          </a:p>
          <a:p>
            <a:pPr>
              <a:lnSpc>
                <a:spcPct val="90000"/>
              </a:lnSpc>
            </a:pPr>
            <a:r>
              <a:rPr lang="tr-TR" sz="3100" dirty="0" err="1" smtClean="0"/>
              <a:t>Kolorektal</a:t>
            </a:r>
            <a:r>
              <a:rPr lang="tr-TR" sz="3100" dirty="0" smtClean="0"/>
              <a:t> tümörler            -                      CEA                    CEA </a:t>
            </a:r>
          </a:p>
          <a:p>
            <a:pPr>
              <a:lnSpc>
                <a:spcPct val="90000"/>
              </a:lnSpc>
            </a:pPr>
            <a:r>
              <a:rPr lang="tr-TR" sz="3100" dirty="0" smtClean="0"/>
              <a:t>Mide kanseri                      -                        -                             -</a:t>
            </a:r>
          </a:p>
          <a:p>
            <a:pPr>
              <a:lnSpc>
                <a:spcPct val="90000"/>
              </a:lnSpc>
            </a:pPr>
            <a:r>
              <a:rPr lang="tr-TR" sz="3100" dirty="0" smtClean="0"/>
              <a:t>Mesane kanseri                 -                        -                             -</a:t>
            </a:r>
          </a:p>
          <a:p>
            <a:pPr>
              <a:lnSpc>
                <a:spcPct val="90000"/>
              </a:lnSpc>
            </a:pPr>
            <a:r>
              <a:rPr lang="tr-TR" sz="3100" dirty="0" smtClean="0"/>
              <a:t>Karaciğer kanseri            AFP                  AFP                     AFP</a:t>
            </a:r>
          </a:p>
          <a:p>
            <a:pPr>
              <a:lnSpc>
                <a:spcPct val="90000"/>
              </a:lnSpc>
            </a:pPr>
            <a:r>
              <a:rPr lang="tr-TR" sz="3100" dirty="0" err="1" smtClean="0"/>
              <a:t>Over</a:t>
            </a:r>
            <a:r>
              <a:rPr lang="tr-TR" sz="3100" dirty="0" smtClean="0"/>
              <a:t> kanseri                  CA 125            CA 125              CA 125</a:t>
            </a:r>
          </a:p>
          <a:p>
            <a:pPr>
              <a:lnSpc>
                <a:spcPct val="90000"/>
              </a:lnSpc>
            </a:pPr>
            <a:r>
              <a:rPr lang="tr-TR" sz="3100" dirty="0" smtClean="0"/>
              <a:t>Pankreas kanseri           CA 19-9            CA 19-9             CA 19-9</a:t>
            </a:r>
          </a:p>
          <a:p>
            <a:pPr>
              <a:lnSpc>
                <a:spcPct val="90000"/>
              </a:lnSpc>
            </a:pPr>
            <a:r>
              <a:rPr lang="tr-TR" sz="3100" dirty="0" err="1" smtClean="0"/>
              <a:t>Tiroid</a:t>
            </a:r>
            <a:r>
              <a:rPr lang="tr-TR" sz="3100" dirty="0" smtClean="0"/>
              <a:t> kanseri                     -                          -                   </a:t>
            </a:r>
            <a:r>
              <a:rPr lang="tr-TR" sz="3100" dirty="0" err="1" smtClean="0"/>
              <a:t>Tiroglobulin</a:t>
            </a:r>
            <a:endParaRPr lang="tr-TR" sz="31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Kanser Nedir? </a:t>
            </a:r>
            <a:endParaRPr lang="tr-TR" dirty="0"/>
          </a:p>
        </p:txBody>
      </p:sp>
      <p:sp>
        <p:nvSpPr>
          <p:cNvPr id="3" name="2 İçerik Yer Tutucusu"/>
          <p:cNvSpPr>
            <a:spLocks noGrp="1"/>
          </p:cNvSpPr>
          <p:nvPr>
            <p:ph idx="1"/>
          </p:nvPr>
        </p:nvSpPr>
        <p:spPr/>
        <p:txBody>
          <a:bodyPr/>
          <a:lstStyle/>
          <a:p>
            <a:r>
              <a:rPr lang="tr-TR" b="1" dirty="0" smtClean="0"/>
              <a:t>Kanser oluşumu</a:t>
            </a:r>
            <a:r>
              <a:rPr lang="tr-TR" dirty="0" smtClean="0"/>
              <a:t>,</a:t>
            </a:r>
          </a:p>
          <a:p>
            <a:pPr>
              <a:buNone/>
            </a:pPr>
            <a:r>
              <a:rPr lang="tr-TR" dirty="0" err="1" smtClean="0"/>
              <a:t>Onkogen</a:t>
            </a:r>
            <a:r>
              <a:rPr lang="tr-TR" dirty="0" smtClean="0"/>
              <a:t> ekspresyonunun </a:t>
            </a:r>
            <a:r>
              <a:rPr lang="tr-TR" b="1" dirty="0" smtClean="0"/>
              <a:t>aktivasyonu</a:t>
            </a:r>
            <a:r>
              <a:rPr lang="tr-TR" dirty="0" smtClean="0"/>
              <a:t>,</a:t>
            </a:r>
          </a:p>
          <a:p>
            <a:pPr>
              <a:buNone/>
            </a:pPr>
            <a:r>
              <a:rPr lang="tr-TR" dirty="0" smtClean="0"/>
              <a:t>Tümör baskılayıcı genlerin ise </a:t>
            </a:r>
            <a:r>
              <a:rPr lang="tr-TR" b="1" dirty="0" err="1" smtClean="0"/>
              <a:t>inaktivasyonu</a:t>
            </a:r>
            <a:r>
              <a:rPr lang="tr-TR" b="1" dirty="0" smtClean="0"/>
              <a:t> ya da kaybı</a:t>
            </a:r>
            <a:r>
              <a:rPr lang="tr-TR" dirty="0" smtClean="0"/>
              <a:t> sonucunda olur. </a:t>
            </a:r>
          </a:p>
          <a:p>
            <a:pPr>
              <a:buNone/>
            </a:pP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Kanser Nedir? </a:t>
            </a:r>
            <a:endParaRPr lang="tr-TR" dirty="0"/>
          </a:p>
        </p:txBody>
      </p:sp>
      <p:sp>
        <p:nvSpPr>
          <p:cNvPr id="3" name="2 İçerik Yer Tutucusu"/>
          <p:cNvSpPr>
            <a:spLocks noGrp="1"/>
          </p:cNvSpPr>
          <p:nvPr>
            <p:ph idx="1"/>
          </p:nvPr>
        </p:nvSpPr>
        <p:spPr/>
        <p:txBody>
          <a:bodyPr/>
          <a:lstStyle/>
          <a:p>
            <a:r>
              <a:rPr lang="tr-TR" sz="2800" dirty="0" smtClean="0"/>
              <a:t>Tümörün indüksiyon evresinde saptanabilmesi, klinik bulguların henüz belirti vermemesi nedeni ile mümkün olamamaktadır. </a:t>
            </a:r>
          </a:p>
          <a:p>
            <a:endParaRPr lang="tr-TR" dirty="0" smtClean="0"/>
          </a:p>
          <a:p>
            <a:r>
              <a:rPr lang="tr-TR" sz="2800" dirty="0" smtClean="0"/>
              <a:t>İkinci faz olan </a:t>
            </a:r>
            <a:r>
              <a:rPr lang="tr-TR" sz="2800" b="1" i="1" dirty="0" smtClean="0"/>
              <a:t>in </a:t>
            </a:r>
            <a:r>
              <a:rPr lang="tr-TR" sz="2800" b="1" i="1" dirty="0" err="1" smtClean="0"/>
              <a:t>situ</a:t>
            </a:r>
            <a:r>
              <a:rPr lang="tr-TR" sz="2800" b="1" i="1" dirty="0" smtClean="0"/>
              <a:t> </a:t>
            </a:r>
            <a:r>
              <a:rPr lang="tr-TR" sz="2800" dirty="0" smtClean="0"/>
              <a:t>fazda kanseri yakalayabilmek erken tanı için en iyi şans olarak görülmektedir.</a:t>
            </a:r>
            <a:endParaRPr lang="tr-TR"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Kanser Nedir? </a:t>
            </a:r>
            <a:endParaRPr lang="tr-TR" dirty="0"/>
          </a:p>
        </p:txBody>
      </p:sp>
      <p:sp>
        <p:nvSpPr>
          <p:cNvPr id="3" name="2 İçerik Yer Tutucusu"/>
          <p:cNvSpPr>
            <a:spLocks noGrp="1"/>
          </p:cNvSpPr>
          <p:nvPr>
            <p:ph idx="1"/>
          </p:nvPr>
        </p:nvSpPr>
        <p:spPr/>
        <p:txBody>
          <a:bodyPr>
            <a:normAutofit lnSpcReduction="10000"/>
          </a:bodyPr>
          <a:lstStyle/>
          <a:p>
            <a:r>
              <a:rPr lang="tr-TR" dirty="0" smtClean="0"/>
              <a:t>Kanserin erken teşhisi, tedavi sonucundan başarı elde edilmesinde en büyük ve en önemli etkendir. </a:t>
            </a:r>
          </a:p>
          <a:p>
            <a:r>
              <a:rPr lang="tr-TR" dirty="0" smtClean="0"/>
              <a:t>Tümör dokusunun cerrahi </a:t>
            </a:r>
            <a:r>
              <a:rPr lang="tr-TR" dirty="0" err="1" smtClean="0"/>
              <a:t>yöntemlerele</a:t>
            </a:r>
            <a:r>
              <a:rPr lang="tr-TR" dirty="0" smtClean="0"/>
              <a:t> tamamen çıkarabilecek kadar küçük iken tanı konulmuş olması, tedavide en ideal olandır.</a:t>
            </a:r>
          </a:p>
          <a:p>
            <a:r>
              <a:rPr lang="tr-TR" b="1" dirty="0" smtClean="0"/>
              <a:t>Ancak </a:t>
            </a:r>
            <a:r>
              <a:rPr lang="tr-TR" dirty="0" smtClean="0"/>
              <a:t>pek çok kanser belirti verdiğinde; ya cerrahi yöntemlerle alınamayacak kadar büyük , ya da kanser hücreleri diğer dokulara yayılmıştır.</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TÜMÖR MARKERI NEDİR? </a:t>
            </a:r>
            <a:endParaRPr lang="tr-TR" dirty="0"/>
          </a:p>
        </p:txBody>
      </p:sp>
      <p:sp>
        <p:nvSpPr>
          <p:cNvPr id="3" name="2 İçerik Yer Tutucusu"/>
          <p:cNvSpPr>
            <a:spLocks noGrp="1"/>
          </p:cNvSpPr>
          <p:nvPr>
            <p:ph idx="1"/>
          </p:nvPr>
        </p:nvSpPr>
        <p:spPr/>
        <p:txBody>
          <a:bodyPr>
            <a:normAutofit lnSpcReduction="10000"/>
          </a:bodyPr>
          <a:lstStyle/>
          <a:p>
            <a:r>
              <a:rPr lang="tr-TR" dirty="0" smtClean="0"/>
              <a:t>Tümör </a:t>
            </a:r>
            <a:r>
              <a:rPr lang="tr-TR" dirty="0" err="1" smtClean="0"/>
              <a:t>markerları</a:t>
            </a:r>
            <a:r>
              <a:rPr lang="tr-TR" dirty="0" smtClean="0"/>
              <a:t> kanser veya kanser olmayan durumlarda vücutta kanser hücreleri veya normal hücreler tarafından üretilen maddelerdir. Çoğu </a:t>
            </a:r>
            <a:r>
              <a:rPr lang="tr-TR" dirty="0" err="1" smtClean="0"/>
              <a:t>tümr</a:t>
            </a:r>
            <a:r>
              <a:rPr lang="tr-TR" dirty="0" smtClean="0"/>
              <a:t> </a:t>
            </a:r>
            <a:r>
              <a:rPr lang="tr-TR" dirty="0" err="1" smtClean="0"/>
              <a:t>markerları</a:t>
            </a:r>
            <a:r>
              <a:rPr lang="tr-TR" dirty="0" smtClean="0"/>
              <a:t> kanser hücreleri tarafından üretilebildiği gibi normal hücreler tarafından da üretilebilir fakat kanser durumunda daha fazla üretilirler.</a:t>
            </a:r>
          </a:p>
          <a:p>
            <a:r>
              <a:rPr lang="tr-TR" dirty="0" smtClean="0"/>
              <a:t> Bu maddeler kanda, idrarda, gaitada, tümör dokusunda veya başka dokularda veya </a:t>
            </a:r>
            <a:r>
              <a:rPr lang="tr-TR" dirty="0" err="1" smtClean="0"/>
              <a:t>vucüt</a:t>
            </a:r>
            <a:r>
              <a:rPr lang="tr-TR" dirty="0" smtClean="0"/>
              <a:t> sıvılarında bulunabilir. </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TÜMÖR MARKERI NEDİR? </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Çoğu tümör </a:t>
            </a:r>
            <a:r>
              <a:rPr lang="tr-TR" dirty="0" err="1" smtClean="0"/>
              <a:t>markerı</a:t>
            </a:r>
            <a:r>
              <a:rPr lang="tr-TR" dirty="0" smtClean="0"/>
              <a:t> protein yapıdadır. Fakat son yıllarda gen ekspresyon modelleri ve DNA </a:t>
            </a:r>
            <a:r>
              <a:rPr lang="tr-TR" dirty="0" err="1" smtClean="0"/>
              <a:t>daki</a:t>
            </a:r>
            <a:r>
              <a:rPr lang="tr-TR" dirty="0" smtClean="0"/>
              <a:t> değişiklikler de tümör </a:t>
            </a:r>
            <a:r>
              <a:rPr lang="tr-TR" dirty="0" err="1" smtClean="0"/>
              <a:t>markerı</a:t>
            </a:r>
            <a:r>
              <a:rPr lang="tr-TR" dirty="0" smtClean="0"/>
              <a:t> olarak kullanılmaya başlanmıştır. Bu son bulunan </a:t>
            </a:r>
            <a:r>
              <a:rPr lang="tr-TR" dirty="0" err="1" smtClean="0"/>
              <a:t>markerlar</a:t>
            </a:r>
            <a:r>
              <a:rPr lang="tr-TR" dirty="0" smtClean="0"/>
              <a:t> özel tümör dokularını belirlemede kullanılmaktadırlar. </a:t>
            </a:r>
          </a:p>
          <a:p>
            <a:r>
              <a:rPr lang="tr-TR" dirty="0" smtClean="0"/>
              <a:t>Şimdiye kadar 20den fazla marker keşfedilip klinik olarak uygulamaya geçirilmiştir. Bunlardan bazıları sadece tek bir tip kanserle ilişkilendirilirken bazıları da 2 veya daha çok kanser tipinde görülebilir. </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TÜMÖR MARKERI NEDİR? </a:t>
            </a:r>
            <a:endParaRPr lang="tr-TR" dirty="0"/>
          </a:p>
        </p:txBody>
      </p:sp>
      <p:sp>
        <p:nvSpPr>
          <p:cNvPr id="3" name="2 İçerik Yer Tutucusu"/>
          <p:cNvSpPr>
            <a:spLocks noGrp="1"/>
          </p:cNvSpPr>
          <p:nvPr>
            <p:ph idx="1"/>
          </p:nvPr>
        </p:nvSpPr>
        <p:spPr/>
        <p:txBody>
          <a:bodyPr/>
          <a:lstStyle/>
          <a:p>
            <a:r>
              <a:rPr lang="tr-TR" dirty="0" smtClean="0"/>
              <a:t>Tümör </a:t>
            </a:r>
            <a:r>
              <a:rPr lang="tr-TR" dirty="0" err="1" smtClean="0"/>
              <a:t>markerlarının</a:t>
            </a:r>
            <a:r>
              <a:rPr lang="tr-TR" dirty="0" smtClean="0"/>
              <a:t> kullanımında bazı kısıtlayıcı durumlar söz konusudur. Bazen kanser olmayan koşullar da belli tümör belirteçlerinde artışa sebebiyet verebilir. Bunun </a:t>
            </a:r>
            <a:r>
              <a:rPr lang="tr-TR" dirty="0" err="1" smtClean="0"/>
              <a:t>yanısıra</a:t>
            </a:r>
            <a:r>
              <a:rPr lang="tr-TR" dirty="0" smtClean="0"/>
              <a:t> kanserli hastalarda o kansere ait </a:t>
            </a:r>
            <a:r>
              <a:rPr lang="tr-TR" dirty="0" err="1" smtClean="0"/>
              <a:t>markerlarda</a:t>
            </a:r>
            <a:r>
              <a:rPr lang="tr-TR" dirty="0" smtClean="0"/>
              <a:t> artış gözlenmeyebilir. </a:t>
            </a:r>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ül">
  <a:themeElements>
    <a:clrScheme name="Modül">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ül">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ü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3020</TotalTime>
  <Words>2126</Words>
  <PresentationFormat>Ekran Gösterisi (4:3)</PresentationFormat>
  <Paragraphs>339</Paragraphs>
  <Slides>38</Slides>
  <Notes>0</Notes>
  <HiddenSlides>0</HiddenSlides>
  <MMClips>0</MMClips>
  <ScaleCrop>false</ScaleCrop>
  <HeadingPairs>
    <vt:vector size="4" baseType="variant">
      <vt:variant>
        <vt:lpstr>Tema</vt:lpstr>
      </vt:variant>
      <vt:variant>
        <vt:i4>1</vt:i4>
      </vt:variant>
      <vt:variant>
        <vt:lpstr>Slayt Başlıkları</vt:lpstr>
      </vt:variant>
      <vt:variant>
        <vt:i4>38</vt:i4>
      </vt:variant>
    </vt:vector>
  </HeadingPairs>
  <TitlesOfParts>
    <vt:vector size="39" baseType="lpstr">
      <vt:lpstr>Modül</vt:lpstr>
      <vt:lpstr>Tümör Markerları</vt:lpstr>
      <vt:lpstr>Kanser Nedir?</vt:lpstr>
      <vt:lpstr>Kanser Nedir? </vt:lpstr>
      <vt:lpstr>Kanser Nedir? </vt:lpstr>
      <vt:lpstr>Kanser Nedir? </vt:lpstr>
      <vt:lpstr>Kanser Nedir? </vt:lpstr>
      <vt:lpstr>TÜMÖR MARKERI NEDİR? </vt:lpstr>
      <vt:lpstr>TÜMÖR MARKERI NEDİR? </vt:lpstr>
      <vt:lpstr>TÜMÖR MARKERI NEDİR? </vt:lpstr>
      <vt:lpstr>KANSER TEDAVİSİNDE MARKERLAR NASIL KULLANILIR?</vt:lpstr>
      <vt:lpstr>KANSER TEDAVİSİNDE MARKERLAR NASIL KULLANILIR?</vt:lpstr>
      <vt:lpstr>Tümör Belirteçlerinin Yapılarına Göre Sınıflandırılması</vt:lpstr>
      <vt:lpstr>KARBOHİDRAT BELİRTEÇLER(CA)</vt:lpstr>
      <vt:lpstr>Müsin türü karbohidrat belirteçler:</vt:lpstr>
      <vt:lpstr>Kan grubu antijen türü karbonhidrat belirteçler</vt:lpstr>
      <vt:lpstr>PLASENTAL PROTEİNLER</vt:lpstr>
      <vt:lpstr>ENZİM TÜMÖR BELİRTEÇLER </vt:lpstr>
      <vt:lpstr>ENZİM TÜMÖR BELİRTEÇLER</vt:lpstr>
      <vt:lpstr> HORMON TÜMÖR BELİRTEÇLER </vt:lpstr>
      <vt:lpstr>Slayt 20</vt:lpstr>
      <vt:lpstr>Slayt 21</vt:lpstr>
      <vt:lpstr> ONKOFETAL ANTİJENLER</vt:lpstr>
      <vt:lpstr>Slayt 23</vt:lpstr>
      <vt:lpstr>MONOKLONAL  İMMUNGLOBULİNLER</vt:lpstr>
      <vt:lpstr> RESEPTÖR BELİRTEÇLER</vt:lpstr>
      <vt:lpstr>GENETİK BELİRTEÇLER</vt:lpstr>
      <vt:lpstr>İnsan Tümörlerinde Bulunan Bazı Onkogenler</vt:lpstr>
      <vt:lpstr>Slayt 28</vt:lpstr>
      <vt:lpstr>ÖNEMLİ BAZI TÜMÖR BELİRTEÇLERİNİN SPESİFİK KULLANIMLARI</vt:lpstr>
      <vt:lpstr>Slayt 30</vt:lpstr>
      <vt:lpstr>Slayt 31</vt:lpstr>
      <vt:lpstr>Slayt 32</vt:lpstr>
      <vt:lpstr>Slayt 33</vt:lpstr>
      <vt:lpstr>Slayt 34</vt:lpstr>
      <vt:lpstr>Slayt 35</vt:lpstr>
      <vt:lpstr>Slayt 36</vt:lpstr>
      <vt:lpstr>Slayt 37</vt:lpstr>
      <vt:lpstr>BAZI TÜMÖRLERDE ÖNERİLEN SPESİFİK BELİRTEÇLER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Hal</dc:creator>
  <cp:lastModifiedBy>user</cp:lastModifiedBy>
  <cp:revision>71</cp:revision>
  <dcterms:created xsi:type="dcterms:W3CDTF">2014-12-11T20:21:43Z</dcterms:created>
  <dcterms:modified xsi:type="dcterms:W3CDTF">2018-05-17T09:34:36Z</dcterms:modified>
</cp:coreProperties>
</file>