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90" r:id="rId2"/>
    <p:sldId id="291" r:id="rId3"/>
    <p:sldId id="292" r:id="rId4"/>
    <p:sldId id="293" r:id="rId5"/>
    <p:sldId id="294" r:id="rId6"/>
    <p:sldId id="295" r:id="rId7"/>
    <p:sldId id="296" r:id="rId8"/>
    <p:sldId id="297" r:id="rId9"/>
    <p:sldId id="298" r:id="rId10"/>
    <p:sldId id="299" r:id="rId11"/>
    <p:sldId id="300" r:id="rId12"/>
    <p:sldId id="301"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3" d="100"/>
          <a:sy n="93" d="100"/>
        </p:scale>
        <p:origin x="45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tr-TR" smtClean="0"/>
              <a:t>Asıl başlık stili için tıklatın</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11/23/2018</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tr-TR" smtClean="0"/>
              <a:t>Resim eklemek için simgeyi tıklatın</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8A87A34-81AB-432B-8DAE-1953F412C126}" type="datetimeFigureOut">
              <a:rPr lang="en-US" dirty="0"/>
              <a:t>11/23/2018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8A87A34-81AB-432B-8DAE-1953F412C126}" type="datetimeFigureOut">
              <a:rPr lang="en-US" dirty="0"/>
              <a:t>11/23/2018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8A87A34-81AB-432B-8DAE-1953F412C126}" type="datetimeFigureOut">
              <a:rPr lang="en-US" dirty="0"/>
              <a:t>11/23/2018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41410" y="3073397"/>
            <a:ext cx="4878391" cy="271780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72200" y="3073397"/>
            <a:ext cx="4875210" cy="271780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11/23/2018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11/23/2018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11/23/2018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11/23/2018</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b="1" dirty="0"/>
              <a:t>ULUSLARARASI PAZARLAMA PLANLAMASI, PAZAR BÖLÜMLEMESİ VE HEDEF PAZAR SEÇİMİ</a:t>
            </a:r>
            <a:endParaRPr lang="tr-TR" sz="2800" dirty="0">
              <a:latin typeface="Arial" panose="020B0604020202020204" pitchFamily="34" charset="0"/>
              <a:cs typeface="Arial" panose="020B0604020202020204" pitchFamily="34" charset="0"/>
            </a:endParaRPr>
          </a:p>
        </p:txBody>
      </p:sp>
      <p:sp>
        <p:nvSpPr>
          <p:cNvPr id="9" name="Dikdörtgen 8"/>
          <p:cNvSpPr/>
          <p:nvPr/>
        </p:nvSpPr>
        <p:spPr>
          <a:xfrm>
            <a:off x="3048000" y="2339856"/>
            <a:ext cx="6096000" cy="2178289"/>
          </a:xfrm>
          <a:prstGeom prst="rect">
            <a:avLst/>
          </a:prstGeom>
        </p:spPr>
        <p:txBody>
          <a:bodyPr>
            <a:spAutoFit/>
          </a:bodyPr>
          <a:lstStyle/>
          <a:p>
            <a:pPr indent="449580">
              <a:lnSpc>
                <a:spcPct val="107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Pazar Bölümlemesi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b="1" dirty="0">
                <a:latin typeface="Times New Roman" panose="02020603050405020304" pitchFamily="18" charset="0"/>
                <a:ea typeface="Calibri" panose="020F0502020204030204" pitchFamily="34" charset="0"/>
                <a:cs typeface="Times New Roman" panose="02020603050405020304" pitchFamily="18" charset="0"/>
              </a:rPr>
              <a:t>İşletmelerin pazarı bölümlendirmede pazarlama yaklaşımları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i="1" dirty="0">
                <a:latin typeface="Times New Roman" panose="02020603050405020304" pitchFamily="18" charset="0"/>
                <a:ea typeface="Calibri" panose="020F0502020204030204" pitchFamily="34" charset="0"/>
                <a:cs typeface="Times New Roman" panose="02020603050405020304" pitchFamily="18" charset="0"/>
              </a:rPr>
              <a:t>Kitlesel pazarlama</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i="1" dirty="0">
                <a:latin typeface="Times New Roman" panose="02020603050405020304" pitchFamily="18" charset="0"/>
                <a:ea typeface="Calibri" panose="020F0502020204030204" pitchFamily="34" charset="0"/>
                <a:cs typeface="Times New Roman" panose="02020603050405020304" pitchFamily="18" charset="0"/>
              </a:rPr>
              <a:t>Ürün çeşitliliğini dayadı pazarlama</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i="1" dirty="0">
                <a:latin typeface="Times New Roman" panose="02020603050405020304" pitchFamily="18" charset="0"/>
                <a:ea typeface="Calibri" panose="020F0502020204030204" pitchFamily="34" charset="0"/>
                <a:cs typeface="Times New Roman" panose="02020603050405020304" pitchFamily="18" charset="0"/>
              </a:rPr>
              <a:t>Hedef pazarlama</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493448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b="1" dirty="0"/>
              <a:t>ULUSLARARASI PAZARLAMA PLANLAMASI, PAZAR BÖLÜMLEMESİ VE HEDEF PAZAR SEÇİMİ</a:t>
            </a:r>
            <a:endParaRPr lang="tr-TR" sz="2800" dirty="0">
              <a:latin typeface="Arial" panose="020B0604020202020204" pitchFamily="34" charset="0"/>
              <a:cs typeface="Arial" panose="020B0604020202020204" pitchFamily="34" charset="0"/>
            </a:endParaRPr>
          </a:p>
        </p:txBody>
      </p:sp>
      <p:sp>
        <p:nvSpPr>
          <p:cNvPr id="3" name="Dikdörtgen 2"/>
          <p:cNvSpPr/>
          <p:nvPr/>
        </p:nvSpPr>
        <p:spPr>
          <a:xfrm>
            <a:off x="3048000" y="2539334"/>
            <a:ext cx="6096000" cy="1585562"/>
          </a:xfrm>
          <a:prstGeom prst="rect">
            <a:avLst/>
          </a:prstGeom>
        </p:spPr>
        <p:txBody>
          <a:bodyPr>
            <a:spAutoFit/>
          </a:bodyPr>
          <a:lstStyle/>
          <a:p>
            <a:pPr>
              <a:lnSpc>
                <a:spcPct val="107000"/>
              </a:lnSpc>
              <a:spcAft>
                <a:spcPts val="800"/>
              </a:spcAft>
            </a:pPr>
            <a:r>
              <a:rPr lang="tr-TR" b="1" i="1" dirty="0">
                <a:latin typeface="Times New Roman" panose="02020603050405020304" pitchFamily="18" charset="0"/>
                <a:ea typeface="Calibri" panose="020F0502020204030204" pitchFamily="34" charset="0"/>
                <a:cs typeface="Times New Roman" panose="02020603050405020304" pitchFamily="18" charset="0"/>
              </a:rPr>
              <a:t>Coğrafik temellere göre bölümlendirme</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b="1" i="1" dirty="0">
                <a:latin typeface="Times New Roman" panose="02020603050405020304" pitchFamily="18" charset="0"/>
                <a:ea typeface="Calibri" panose="020F0502020204030204" pitchFamily="34" charset="0"/>
                <a:cs typeface="Times New Roman" panose="02020603050405020304" pitchFamily="18" charset="0"/>
              </a:rPr>
              <a:t>Demografik temellere göre </a:t>
            </a:r>
            <a:r>
              <a:rPr lang="tr-TR" b="1" i="1" dirty="0" smtClean="0">
                <a:latin typeface="Times New Roman" panose="02020603050405020304" pitchFamily="18" charset="0"/>
                <a:ea typeface="Calibri" panose="020F0502020204030204" pitchFamily="34" charset="0"/>
                <a:cs typeface="Times New Roman" panose="02020603050405020304" pitchFamily="18" charset="0"/>
              </a:rPr>
              <a:t>bölümlendirme</a:t>
            </a:r>
          </a:p>
          <a:p>
            <a:pPr>
              <a:lnSpc>
                <a:spcPct val="107000"/>
              </a:lnSpc>
              <a:spcAft>
                <a:spcPts val="800"/>
              </a:spcAft>
            </a:pPr>
            <a:r>
              <a:rPr lang="tr-TR" b="1" i="1" dirty="0" smtClean="0">
                <a:latin typeface="Times New Roman" panose="02020603050405020304" pitchFamily="18" charset="0"/>
                <a:ea typeface="Calibri" panose="020F0502020204030204" pitchFamily="34" charset="0"/>
                <a:cs typeface="Times New Roman" panose="02020603050405020304" pitchFamily="18" charset="0"/>
              </a:rPr>
              <a:t>Pazarın </a:t>
            </a:r>
            <a:r>
              <a:rPr lang="tr-TR" b="1" i="1" dirty="0">
                <a:latin typeface="Times New Roman" panose="02020603050405020304" pitchFamily="18" charset="0"/>
                <a:ea typeface="Calibri" panose="020F0502020204030204" pitchFamily="34" charset="0"/>
                <a:cs typeface="Times New Roman" panose="02020603050405020304" pitchFamily="18" charset="0"/>
              </a:rPr>
              <a:t>psikolojik temellere göre </a:t>
            </a:r>
            <a:r>
              <a:rPr lang="tr-TR" b="1" i="1" dirty="0" smtClean="0">
                <a:latin typeface="Times New Roman" panose="02020603050405020304" pitchFamily="18" charset="0"/>
                <a:ea typeface="Calibri" panose="020F0502020204030204" pitchFamily="34" charset="0"/>
                <a:cs typeface="Times New Roman" panose="02020603050405020304" pitchFamily="18" charset="0"/>
              </a:rPr>
              <a:t>bölümlendirme</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b="1" i="1" dirty="0" smtClean="0">
                <a:latin typeface="Times New Roman" panose="02020603050405020304" pitchFamily="18" charset="0"/>
                <a:ea typeface="Calibri" panose="020F0502020204030204" pitchFamily="34" charset="0"/>
                <a:cs typeface="Times New Roman" panose="02020603050405020304" pitchFamily="18" charset="0"/>
              </a:rPr>
              <a:t>Pazarın alıcı davranışlara temellerine göre bölümlendirmesi</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367422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b="1" dirty="0"/>
              <a:t>ULUSLARARASI PAZARLAMA PLANLAMASI, PAZAR BÖLÜMLEMESİ VE HEDEF PAZAR SEÇİMİ</a:t>
            </a:r>
            <a:endParaRPr lang="tr-TR" sz="2800" dirty="0">
              <a:latin typeface="Arial" panose="020B0604020202020204" pitchFamily="34" charset="0"/>
              <a:cs typeface="Arial" panose="020B0604020202020204" pitchFamily="34" charset="0"/>
            </a:endParaRPr>
          </a:p>
        </p:txBody>
      </p:sp>
      <p:pic>
        <p:nvPicPr>
          <p:cNvPr id="3" name="Resim 2"/>
          <p:cNvPicPr/>
          <p:nvPr/>
        </p:nvPicPr>
        <p:blipFill>
          <a:blip r:embed="rId2"/>
          <a:stretch>
            <a:fillRect/>
          </a:stretch>
        </p:blipFill>
        <p:spPr>
          <a:xfrm>
            <a:off x="4029392" y="2414905"/>
            <a:ext cx="4133215" cy="2028190"/>
          </a:xfrm>
          <a:prstGeom prst="rect">
            <a:avLst/>
          </a:prstGeom>
        </p:spPr>
      </p:pic>
    </p:spTree>
    <p:extLst>
      <p:ext uri="{BB962C8B-B14F-4D97-AF65-F5344CB8AC3E}">
        <p14:creationId xmlns:p14="http://schemas.microsoft.com/office/powerpoint/2010/main" val="18529514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b="1" dirty="0"/>
              <a:t>ULUSLARARASI PAZARLAMA PLANLAMASI, PAZAR BÖLÜMLEMESİ VE HEDEF PAZAR SEÇİMİ</a:t>
            </a:r>
            <a:endParaRPr lang="tr-TR" sz="2800" dirty="0">
              <a:latin typeface="Arial" panose="020B0604020202020204" pitchFamily="34" charset="0"/>
              <a:cs typeface="Arial" panose="020B0604020202020204" pitchFamily="34" charset="0"/>
            </a:endParaRPr>
          </a:p>
        </p:txBody>
      </p:sp>
      <p:sp>
        <p:nvSpPr>
          <p:cNvPr id="3" name="Dikdörtgen 2"/>
          <p:cNvSpPr/>
          <p:nvPr/>
        </p:nvSpPr>
        <p:spPr>
          <a:xfrm>
            <a:off x="2698679" y="1684842"/>
            <a:ext cx="6096000" cy="981423"/>
          </a:xfrm>
          <a:prstGeom prst="rect">
            <a:avLst/>
          </a:prstGeom>
        </p:spPr>
        <p:txBody>
          <a:bodyPr>
            <a:spAutoFit/>
          </a:bodyPr>
          <a:lstStyle/>
          <a:p>
            <a:pPr indent="449580" algn="just">
              <a:lnSpc>
                <a:spcPct val="107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Hedef Pazar Seçimi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Hedef pazar tanımı ve kapsamı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b="1" dirty="0" smtClean="0">
                <a:latin typeface="Times New Roman" panose="02020603050405020304" pitchFamily="18" charset="0"/>
                <a:ea typeface="Calibri" panose="020F0502020204030204" pitchFamily="34" charset="0"/>
                <a:cs typeface="Times New Roman" panose="02020603050405020304" pitchFamily="18" charset="0"/>
              </a:rPr>
              <a:t>        Hedef </a:t>
            </a:r>
            <a:r>
              <a:rPr lang="tr-TR" b="1" dirty="0">
                <a:latin typeface="Times New Roman" panose="02020603050405020304" pitchFamily="18" charset="0"/>
                <a:ea typeface="Calibri" panose="020F0502020204030204" pitchFamily="34" charset="0"/>
                <a:cs typeface="Times New Roman" panose="02020603050405020304" pitchFamily="18" charset="0"/>
              </a:rPr>
              <a:t>Pazar seçim stratejileri</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Resim 3"/>
          <p:cNvPicPr/>
          <p:nvPr/>
        </p:nvPicPr>
        <p:blipFill>
          <a:blip r:embed="rId2"/>
          <a:stretch>
            <a:fillRect/>
          </a:stretch>
        </p:blipFill>
        <p:spPr>
          <a:xfrm>
            <a:off x="3304208" y="2901589"/>
            <a:ext cx="3980815" cy="3561715"/>
          </a:xfrm>
          <a:prstGeom prst="rect">
            <a:avLst/>
          </a:prstGeom>
        </p:spPr>
      </p:pic>
    </p:spTree>
    <p:extLst>
      <p:ext uri="{BB962C8B-B14F-4D97-AF65-F5344CB8AC3E}">
        <p14:creationId xmlns:p14="http://schemas.microsoft.com/office/powerpoint/2010/main" val="42735468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b="1" dirty="0"/>
              <a:t>ULUSLARARASI PAZARLAMA PLANLAMASI, PAZAR BÖLÜMLEMESİ VE HEDEF PAZAR SEÇİMİ</a:t>
            </a:r>
            <a:endParaRPr lang="tr-TR" sz="2800" dirty="0">
              <a:latin typeface="Arial" panose="020B0604020202020204" pitchFamily="34" charset="0"/>
              <a:cs typeface="Arial" panose="020B0604020202020204" pitchFamily="34" charset="0"/>
            </a:endParaRPr>
          </a:p>
        </p:txBody>
      </p:sp>
      <p:pic>
        <p:nvPicPr>
          <p:cNvPr id="3" name="Resim 2"/>
          <p:cNvPicPr/>
          <p:nvPr/>
        </p:nvPicPr>
        <p:blipFill>
          <a:blip r:embed="rId2"/>
          <a:stretch>
            <a:fillRect/>
          </a:stretch>
        </p:blipFill>
        <p:spPr>
          <a:xfrm>
            <a:off x="3258185" y="2324417"/>
            <a:ext cx="5675630" cy="2209165"/>
          </a:xfrm>
          <a:prstGeom prst="rect">
            <a:avLst/>
          </a:prstGeom>
        </p:spPr>
      </p:pic>
      <p:sp>
        <p:nvSpPr>
          <p:cNvPr id="4" name="Dikdörtgen 3"/>
          <p:cNvSpPr/>
          <p:nvPr/>
        </p:nvSpPr>
        <p:spPr>
          <a:xfrm>
            <a:off x="4059440" y="4723812"/>
            <a:ext cx="3929281" cy="369332"/>
          </a:xfrm>
          <a:prstGeom prst="rect">
            <a:avLst/>
          </a:prstGeom>
        </p:spPr>
        <p:txBody>
          <a:bodyPr wrap="none">
            <a:spAutoFit/>
          </a:bodyPr>
          <a:lstStyle/>
          <a:p>
            <a:r>
              <a:rPr lang="tr-TR" dirty="0">
                <a:latin typeface="Times New Roman" panose="02020603050405020304" pitchFamily="18" charset="0"/>
                <a:ea typeface="Calibri" panose="020F0502020204030204" pitchFamily="34" charset="0"/>
                <a:cs typeface="Times New Roman" panose="02020603050405020304" pitchFamily="18" charset="0"/>
              </a:rPr>
              <a:t> Şekil 4.6. Hedef Pazar Belirleme Süreci</a:t>
            </a:r>
            <a:endParaRPr lang="tr-TR" dirty="0"/>
          </a:p>
        </p:txBody>
      </p:sp>
    </p:spTree>
    <p:extLst>
      <p:ext uri="{BB962C8B-B14F-4D97-AF65-F5344CB8AC3E}">
        <p14:creationId xmlns:p14="http://schemas.microsoft.com/office/powerpoint/2010/main" val="30664720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b="1" dirty="0"/>
              <a:t>ULUSLARARASI PAZARLAMA PLANLAMASI, PAZAR BÖLÜMLEMESİ VE HEDEF PAZAR SEÇİMİ</a:t>
            </a:r>
            <a:endParaRPr lang="tr-TR" sz="2800" dirty="0">
              <a:latin typeface="Arial" panose="020B0604020202020204" pitchFamily="34" charset="0"/>
              <a:cs typeface="Arial" panose="020B0604020202020204" pitchFamily="34" charset="0"/>
            </a:endParaRPr>
          </a:p>
        </p:txBody>
      </p:sp>
      <p:sp>
        <p:nvSpPr>
          <p:cNvPr id="3" name="Dikdörtgen 2"/>
          <p:cNvSpPr/>
          <p:nvPr/>
        </p:nvSpPr>
        <p:spPr>
          <a:xfrm>
            <a:off x="1500028" y="1704790"/>
            <a:ext cx="9986480" cy="2964786"/>
          </a:xfrm>
          <a:prstGeom prst="rect">
            <a:avLst/>
          </a:prstGeom>
        </p:spPr>
        <p:txBody>
          <a:bodyPr wrap="square">
            <a:spAutoFit/>
          </a:bodyPr>
          <a:lstStyle/>
          <a:p>
            <a:pPr indent="449580" algn="just">
              <a:lnSpc>
                <a:spcPct val="107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Pazar bölümlemesinin tanımı, amacı ve varsayımları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dirty="0">
                <a:latin typeface="Times New Roman" panose="02020603050405020304" pitchFamily="18" charset="0"/>
                <a:ea typeface="Calibri" panose="020F0502020204030204" pitchFamily="34" charset="0"/>
                <a:cs typeface="Times New Roman" panose="02020603050405020304" pitchFamily="18" charset="0"/>
              </a:rPr>
              <a:t>Pazar bölümlemesi, her ürünü veya faydayı ne kadar insanın isteyebileceğini, genel olarak ne kadar harcama yapabilecekleri ve neden satın alma isteyeceklerini belirleme ile ilgilidir.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dirty="0">
                <a:latin typeface="Times New Roman" panose="02020603050405020304" pitchFamily="18" charset="0"/>
                <a:ea typeface="Calibri" panose="020F0502020204030204" pitchFamily="34" charset="0"/>
                <a:cs typeface="Times New Roman" panose="02020603050405020304" pitchFamily="18" charset="0"/>
              </a:rPr>
              <a:t>Pazar bölümlemenin amacı, tüm tüketicilerin memnun etmek isterken kimseyi hoşnut edemez duruma gelmek yerine, işletmenin faaliyetlerini benzer ihtiyaçları olan bir grubu hoşnut etmeye yoğunlaşmaktır.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 Pazar bölümlemesinin varsayımları şu şekilde sıralanmaktadır: 1. hiçbir satın alıcı birbirinin aynısı değildir. 2. davranışları, geçmişleri, değerleri ve ihtiyaçları benzer olan insanların oluşturduğu alt gruplar belirlenebilir. 3. benzer müşterilerden oluşan küçük bir grubu tatmin etmek benzer olmayan müşterilerden oluşan büyük grupları tatmin etmekten daha kolaydır.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412745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b="1" dirty="0"/>
              <a:t>ULUSLARARASI PAZARLAMA PLANLAMASI, PAZAR BÖLÜMLEMESİ VE HEDEF PAZAR SEÇİMİ</a:t>
            </a:r>
            <a:endParaRPr lang="tr-TR" sz="2800" dirty="0">
              <a:latin typeface="Arial" panose="020B0604020202020204" pitchFamily="34" charset="0"/>
              <a:cs typeface="Arial" panose="020B0604020202020204" pitchFamily="34" charset="0"/>
            </a:endParaRPr>
          </a:p>
        </p:txBody>
      </p:sp>
      <p:pic>
        <p:nvPicPr>
          <p:cNvPr id="3" name="Resim 2"/>
          <p:cNvPicPr/>
          <p:nvPr/>
        </p:nvPicPr>
        <p:blipFill>
          <a:blip r:embed="rId2"/>
          <a:stretch>
            <a:fillRect/>
          </a:stretch>
        </p:blipFill>
        <p:spPr>
          <a:xfrm>
            <a:off x="3448050" y="2407920"/>
            <a:ext cx="5295900" cy="2042160"/>
          </a:xfrm>
          <a:prstGeom prst="rect">
            <a:avLst/>
          </a:prstGeom>
        </p:spPr>
      </p:pic>
    </p:spTree>
    <p:extLst>
      <p:ext uri="{BB962C8B-B14F-4D97-AF65-F5344CB8AC3E}">
        <p14:creationId xmlns:p14="http://schemas.microsoft.com/office/powerpoint/2010/main" val="29089249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b="1" dirty="0"/>
              <a:t>ULUSLARARASI PAZARLAMA PLANLAMASI, PAZAR BÖLÜMLEMESİ VE HEDEF PAZAR SEÇİMİ</a:t>
            </a:r>
            <a:endParaRPr lang="tr-TR" sz="2800" dirty="0">
              <a:latin typeface="Arial" panose="020B0604020202020204" pitchFamily="34" charset="0"/>
              <a:cs typeface="Arial" panose="020B0604020202020204" pitchFamily="34" charset="0"/>
            </a:endParaRPr>
          </a:p>
        </p:txBody>
      </p:sp>
      <p:pic>
        <p:nvPicPr>
          <p:cNvPr id="3" name="Resim 2"/>
          <p:cNvPicPr/>
          <p:nvPr/>
        </p:nvPicPr>
        <p:blipFill>
          <a:blip r:embed="rId2"/>
          <a:stretch>
            <a:fillRect/>
          </a:stretch>
        </p:blipFill>
        <p:spPr>
          <a:xfrm>
            <a:off x="3548062" y="2805430"/>
            <a:ext cx="5095875" cy="1247140"/>
          </a:xfrm>
          <a:prstGeom prst="rect">
            <a:avLst/>
          </a:prstGeom>
        </p:spPr>
      </p:pic>
    </p:spTree>
    <p:extLst>
      <p:ext uri="{BB962C8B-B14F-4D97-AF65-F5344CB8AC3E}">
        <p14:creationId xmlns:p14="http://schemas.microsoft.com/office/powerpoint/2010/main" val="486113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b="1" dirty="0"/>
              <a:t>ULUSLARARASI PAZARLAMA PLANLAMASI, PAZAR BÖLÜMLEMESİ VE HEDEF PAZAR SEÇİMİ</a:t>
            </a:r>
            <a:endParaRPr lang="tr-TR" sz="2800" dirty="0">
              <a:latin typeface="Arial" panose="020B0604020202020204" pitchFamily="34" charset="0"/>
              <a:cs typeface="Arial" panose="020B0604020202020204" pitchFamily="34" charset="0"/>
            </a:endParaRPr>
          </a:p>
        </p:txBody>
      </p:sp>
      <p:graphicFrame>
        <p:nvGraphicFramePr>
          <p:cNvPr id="3" name="Tablo 2"/>
          <p:cNvGraphicFramePr>
            <a:graphicFrameLocks noGrp="1"/>
          </p:cNvGraphicFramePr>
          <p:nvPr>
            <p:extLst>
              <p:ext uri="{D42A27DB-BD31-4B8C-83A1-F6EECF244321}">
                <p14:modId xmlns:p14="http://schemas.microsoft.com/office/powerpoint/2010/main" val="260897874"/>
              </p:ext>
            </p:extLst>
          </p:nvPr>
        </p:nvGraphicFramePr>
        <p:xfrm>
          <a:off x="3668110" y="1552872"/>
          <a:ext cx="6253655" cy="5110686"/>
        </p:xfrm>
        <a:graphic>
          <a:graphicData uri="http://schemas.openxmlformats.org/drawingml/2006/table">
            <a:tbl>
              <a:tblPr firstRow="1" firstCol="1" bandRow="1">
                <a:tableStyleId>{5C22544A-7EE6-4342-B048-85BDC9FD1C3A}</a:tableStyleId>
              </a:tblPr>
              <a:tblGrid>
                <a:gridCol w="4411067"/>
                <a:gridCol w="615161"/>
                <a:gridCol w="615885"/>
                <a:gridCol w="611542"/>
              </a:tblGrid>
              <a:tr h="121683">
                <a:tc>
                  <a:txBody>
                    <a:bodyPr/>
                    <a:lstStyle/>
                    <a:p>
                      <a:pPr algn="just">
                        <a:lnSpc>
                          <a:spcPct val="107000"/>
                        </a:lnSpc>
                        <a:spcAft>
                          <a:spcPts val="0"/>
                        </a:spcAft>
                      </a:pPr>
                      <a:r>
                        <a:rPr lang="tr-TR" sz="500">
                          <a:effectLst/>
                        </a:rPr>
                        <a:t>Pazarın Demografik ve Fiziksel Durumu</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Ülke</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Ülke</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Ülke</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r>
              <a:tr h="121683">
                <a:tc>
                  <a:txBody>
                    <a:bodyPr/>
                    <a:lstStyle/>
                    <a:p>
                      <a:pPr algn="just">
                        <a:lnSpc>
                          <a:spcPct val="107000"/>
                        </a:lnSpc>
                        <a:spcAft>
                          <a:spcPts val="0"/>
                        </a:spcAft>
                      </a:pPr>
                      <a:r>
                        <a:rPr lang="tr-TR" sz="500">
                          <a:effectLst/>
                        </a:rPr>
                        <a:t>1- Nüfus, nüfus artış hızı, nüfus yoğunluğu</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r>
              <a:tr h="121683">
                <a:tc>
                  <a:txBody>
                    <a:bodyPr/>
                    <a:lstStyle/>
                    <a:p>
                      <a:pPr algn="just">
                        <a:lnSpc>
                          <a:spcPct val="107000"/>
                        </a:lnSpc>
                        <a:spcAft>
                          <a:spcPts val="0"/>
                        </a:spcAft>
                      </a:pPr>
                      <a:r>
                        <a:rPr lang="tr-TR" sz="500">
                          <a:effectLst/>
                        </a:rPr>
                        <a:t>2- Nüfus: Yaş dağılımı</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r>
              <a:tr h="121683">
                <a:tc>
                  <a:txBody>
                    <a:bodyPr/>
                    <a:lstStyle/>
                    <a:p>
                      <a:pPr algn="just">
                        <a:lnSpc>
                          <a:spcPct val="107000"/>
                        </a:lnSpc>
                        <a:spcAft>
                          <a:spcPts val="0"/>
                        </a:spcAft>
                      </a:pPr>
                      <a:r>
                        <a:rPr lang="tr-TR" sz="500">
                          <a:effectLst/>
                        </a:rPr>
                        <a:t>3- Nüfus: Kentsel ve kırsal dağılım</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r>
              <a:tr h="121683">
                <a:tc>
                  <a:txBody>
                    <a:bodyPr/>
                    <a:lstStyle/>
                    <a:p>
                      <a:pPr algn="just">
                        <a:lnSpc>
                          <a:spcPct val="107000"/>
                        </a:lnSpc>
                        <a:spcAft>
                          <a:spcPts val="0"/>
                        </a:spcAft>
                      </a:pPr>
                      <a:r>
                        <a:rPr lang="tr-TR" sz="500">
                          <a:effectLst/>
                        </a:rPr>
                        <a:t>4- İklim ve hava değişiklikleri</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r>
              <a:tr h="121683">
                <a:tc>
                  <a:txBody>
                    <a:bodyPr/>
                    <a:lstStyle/>
                    <a:p>
                      <a:pPr algn="just">
                        <a:lnSpc>
                          <a:spcPct val="107000"/>
                        </a:lnSpc>
                        <a:spcAft>
                          <a:spcPts val="0"/>
                        </a:spcAft>
                      </a:pPr>
                      <a:r>
                        <a:rPr lang="tr-TR" sz="500">
                          <a:effectLst/>
                        </a:rPr>
                        <a:t>5- Ulaşım mesafesi ve vasıta sıklığı</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r>
              <a:tr h="121683">
                <a:tc>
                  <a:txBody>
                    <a:bodyPr/>
                    <a:lstStyle/>
                    <a:p>
                      <a:pPr algn="just">
                        <a:lnSpc>
                          <a:spcPct val="107000"/>
                        </a:lnSpc>
                        <a:spcAft>
                          <a:spcPts val="0"/>
                        </a:spcAft>
                      </a:pPr>
                      <a:r>
                        <a:rPr lang="tr-TR" sz="500">
                          <a:effectLst/>
                        </a:rPr>
                        <a:t>6- Hava taşımacılığı olanakları</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r>
              <a:tr h="121683">
                <a:tc>
                  <a:txBody>
                    <a:bodyPr/>
                    <a:lstStyle/>
                    <a:p>
                      <a:pPr algn="just">
                        <a:lnSpc>
                          <a:spcPct val="107000"/>
                        </a:lnSpc>
                        <a:spcAft>
                          <a:spcPts val="0"/>
                        </a:spcAft>
                      </a:pPr>
                      <a:r>
                        <a:rPr lang="tr-TR" sz="500">
                          <a:effectLst/>
                        </a:rPr>
                        <a:t>7- Ulaşım ve haberleşme ağı</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r>
              <a:tr h="121683">
                <a:tc>
                  <a:txBody>
                    <a:bodyPr/>
                    <a:lstStyle/>
                    <a:p>
                      <a:pPr algn="just">
                        <a:lnSpc>
                          <a:spcPct val="107000"/>
                        </a:lnSpc>
                        <a:spcAft>
                          <a:spcPts val="0"/>
                        </a:spcAft>
                      </a:pPr>
                      <a:r>
                        <a:rPr lang="tr-TR" sz="500">
                          <a:effectLst/>
                        </a:rPr>
                        <a:t>8- Bölgesel ve yerel nakliye olanakları</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r>
              <a:tr h="121683">
                <a:tc>
                  <a:txBody>
                    <a:bodyPr/>
                    <a:lstStyle/>
                    <a:p>
                      <a:pPr algn="just">
                        <a:lnSpc>
                          <a:spcPct val="107000"/>
                        </a:lnSpc>
                        <a:spcAft>
                          <a:spcPts val="0"/>
                        </a:spcAft>
                      </a:pPr>
                      <a:r>
                        <a:rPr lang="tr-TR" sz="500">
                          <a:effectLst/>
                        </a:rPr>
                        <a:t>Politik Durum</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r>
              <a:tr h="121683">
                <a:tc>
                  <a:txBody>
                    <a:bodyPr/>
                    <a:lstStyle/>
                    <a:p>
                      <a:pPr algn="just">
                        <a:lnSpc>
                          <a:spcPct val="107000"/>
                        </a:lnSpc>
                        <a:spcAft>
                          <a:spcPts val="0"/>
                        </a:spcAft>
                      </a:pPr>
                      <a:r>
                        <a:rPr lang="tr-TR" sz="500">
                          <a:effectLst/>
                        </a:rPr>
                        <a:t>9- Devlet sistemi</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r>
              <a:tr h="121683">
                <a:tc>
                  <a:txBody>
                    <a:bodyPr/>
                    <a:lstStyle/>
                    <a:p>
                      <a:pPr algn="just">
                        <a:lnSpc>
                          <a:spcPct val="107000"/>
                        </a:lnSpc>
                        <a:spcAft>
                          <a:spcPts val="0"/>
                        </a:spcAft>
                      </a:pPr>
                      <a:r>
                        <a:rPr lang="tr-TR" sz="500">
                          <a:effectLst/>
                        </a:rPr>
                        <a:t>10- Devletin iş hayatına katılımı</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r>
              <a:tr h="121683">
                <a:tc>
                  <a:txBody>
                    <a:bodyPr/>
                    <a:lstStyle/>
                    <a:p>
                      <a:pPr algn="just">
                        <a:lnSpc>
                          <a:spcPct val="107000"/>
                        </a:lnSpc>
                        <a:spcAft>
                          <a:spcPts val="0"/>
                        </a:spcAft>
                      </a:pPr>
                      <a:r>
                        <a:rPr lang="tr-TR" sz="500">
                          <a:effectLst/>
                        </a:rPr>
                        <a:t>11- Dış ticarete karşı devletin tutumu</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r>
              <a:tr h="121683">
                <a:tc>
                  <a:txBody>
                    <a:bodyPr/>
                    <a:lstStyle/>
                    <a:p>
                      <a:pPr algn="just">
                        <a:lnSpc>
                          <a:spcPct val="107000"/>
                        </a:lnSpc>
                        <a:spcAft>
                          <a:spcPts val="0"/>
                        </a:spcAft>
                      </a:pPr>
                      <a:r>
                        <a:rPr lang="tr-TR" sz="500">
                          <a:effectLst/>
                        </a:rPr>
                        <a:t>12-Politik istikrar ve süreklilik</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r>
              <a:tr h="121683">
                <a:tc>
                  <a:txBody>
                    <a:bodyPr/>
                    <a:lstStyle/>
                    <a:p>
                      <a:pPr algn="just">
                        <a:lnSpc>
                          <a:spcPct val="107000"/>
                        </a:lnSpc>
                        <a:spcAft>
                          <a:spcPts val="0"/>
                        </a:spcAft>
                      </a:pPr>
                      <a:r>
                        <a:rPr lang="tr-TR" sz="500">
                          <a:effectLst/>
                        </a:rPr>
                        <a:t>13- Adil/serbest ticaret anlayışı</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r>
              <a:tr h="121683">
                <a:tc>
                  <a:txBody>
                    <a:bodyPr/>
                    <a:lstStyle/>
                    <a:p>
                      <a:pPr algn="just">
                        <a:lnSpc>
                          <a:spcPct val="107000"/>
                        </a:lnSpc>
                        <a:spcAft>
                          <a:spcPts val="0"/>
                        </a:spcAft>
                      </a:pPr>
                      <a:r>
                        <a:rPr lang="tr-TR" sz="500">
                          <a:effectLst/>
                        </a:rPr>
                        <a:t>14- Ulusal ticaretin gelişmesine tanınan öncelikler</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r>
              <a:tr h="121683">
                <a:tc>
                  <a:txBody>
                    <a:bodyPr/>
                    <a:lstStyle/>
                    <a:p>
                      <a:pPr algn="just">
                        <a:lnSpc>
                          <a:spcPct val="107000"/>
                        </a:lnSpc>
                        <a:spcAft>
                          <a:spcPts val="0"/>
                        </a:spcAft>
                      </a:pPr>
                      <a:r>
                        <a:rPr lang="tr-TR" sz="500">
                          <a:effectLst/>
                        </a:rPr>
                        <a:t>Ekonomik Durum</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r>
              <a:tr h="121683">
                <a:tc>
                  <a:txBody>
                    <a:bodyPr/>
                    <a:lstStyle/>
                    <a:p>
                      <a:pPr algn="just">
                        <a:lnSpc>
                          <a:spcPct val="107000"/>
                        </a:lnSpc>
                        <a:spcAft>
                          <a:spcPts val="0"/>
                        </a:spcAft>
                      </a:pPr>
                      <a:r>
                        <a:rPr lang="tr-TR" sz="500">
                          <a:effectLst/>
                        </a:rPr>
                        <a:t>15- Gelişmenin genel düzeyi</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r>
              <a:tr h="121683">
                <a:tc>
                  <a:txBody>
                    <a:bodyPr/>
                    <a:lstStyle/>
                    <a:p>
                      <a:pPr algn="just">
                        <a:lnSpc>
                          <a:spcPct val="107000"/>
                        </a:lnSpc>
                        <a:spcAft>
                          <a:spcPts val="0"/>
                        </a:spcAft>
                      </a:pPr>
                      <a:r>
                        <a:rPr lang="tr-TR" sz="500">
                          <a:effectLst/>
                        </a:rPr>
                        <a:t>16-Ekonomik gelişme: GSMH, sanayi sektörü</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r>
              <a:tr h="121683">
                <a:tc>
                  <a:txBody>
                    <a:bodyPr/>
                    <a:lstStyle/>
                    <a:p>
                      <a:pPr algn="just">
                        <a:lnSpc>
                          <a:spcPct val="107000"/>
                        </a:lnSpc>
                        <a:spcAft>
                          <a:spcPts val="0"/>
                        </a:spcAft>
                      </a:pPr>
                      <a:r>
                        <a:rPr lang="tr-TR" sz="500">
                          <a:effectLst/>
                        </a:rPr>
                        <a:t>17-İthalat ve ihracatın toplam ekonomi içindeki yüzdesi</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r>
              <a:tr h="121683">
                <a:tc>
                  <a:txBody>
                    <a:bodyPr/>
                    <a:lstStyle/>
                    <a:p>
                      <a:pPr algn="just">
                        <a:lnSpc>
                          <a:spcPct val="107000"/>
                        </a:lnSpc>
                        <a:spcAft>
                          <a:spcPts val="0"/>
                        </a:spcAft>
                      </a:pPr>
                      <a:r>
                        <a:rPr lang="tr-TR" sz="500">
                          <a:effectLst/>
                        </a:rPr>
                        <a:t>18- Ödemeler dengesi</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r>
              <a:tr h="121683">
                <a:tc>
                  <a:txBody>
                    <a:bodyPr/>
                    <a:lstStyle/>
                    <a:p>
                      <a:pPr algn="just">
                        <a:lnSpc>
                          <a:spcPct val="107000"/>
                        </a:lnSpc>
                        <a:spcAft>
                          <a:spcPts val="0"/>
                        </a:spcAft>
                      </a:pPr>
                      <a:r>
                        <a:rPr lang="tr-TR" sz="500">
                          <a:effectLst/>
                        </a:rPr>
                        <a:t>19-Para: Enflasyon, bulunabilirlik, kontroller, istikrar</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r>
              <a:tr h="121683">
                <a:tc>
                  <a:txBody>
                    <a:bodyPr/>
                    <a:lstStyle/>
                    <a:p>
                      <a:pPr algn="just">
                        <a:lnSpc>
                          <a:spcPct val="107000"/>
                        </a:lnSpc>
                        <a:spcAft>
                          <a:spcPts val="0"/>
                        </a:spcAft>
                      </a:pPr>
                      <a:r>
                        <a:rPr lang="tr-TR" sz="500">
                          <a:effectLst/>
                        </a:rPr>
                        <a:t>20- Kişi başına gelir ve dağılım</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r>
              <a:tr h="121683">
                <a:tc>
                  <a:txBody>
                    <a:bodyPr/>
                    <a:lstStyle/>
                    <a:p>
                      <a:pPr algn="just">
                        <a:lnSpc>
                          <a:spcPct val="107000"/>
                        </a:lnSpc>
                        <a:spcAft>
                          <a:spcPts val="0"/>
                        </a:spcAft>
                      </a:pPr>
                      <a:r>
                        <a:rPr lang="tr-TR" sz="500">
                          <a:effectLst/>
                        </a:rPr>
                        <a:t>21- Harcanabilir gelir ve harcama eğilimleri</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r>
              <a:tr h="121683">
                <a:tc>
                  <a:txBody>
                    <a:bodyPr/>
                    <a:lstStyle/>
                    <a:p>
                      <a:pPr algn="just">
                        <a:lnSpc>
                          <a:spcPct val="107000"/>
                        </a:lnSpc>
                        <a:spcAft>
                          <a:spcPts val="0"/>
                        </a:spcAft>
                      </a:pPr>
                      <a:r>
                        <a:rPr lang="tr-TR" sz="500">
                          <a:effectLst/>
                        </a:rPr>
                        <a:t>Sosyal/Kültürel Yapı</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r>
              <a:tr h="121683">
                <a:tc>
                  <a:txBody>
                    <a:bodyPr/>
                    <a:lstStyle/>
                    <a:p>
                      <a:pPr algn="just">
                        <a:lnSpc>
                          <a:spcPct val="107000"/>
                        </a:lnSpc>
                        <a:spcAft>
                          <a:spcPts val="0"/>
                        </a:spcAft>
                      </a:pPr>
                      <a:r>
                        <a:rPr lang="tr-TR" sz="500">
                          <a:effectLst/>
                        </a:rPr>
                        <a:t>22- Okuryazarlık oranı, eğitim düzeyi</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r>
              <a:tr h="121683">
                <a:tc>
                  <a:txBody>
                    <a:bodyPr/>
                    <a:lstStyle/>
                    <a:p>
                      <a:pPr algn="just">
                        <a:lnSpc>
                          <a:spcPct val="107000"/>
                        </a:lnSpc>
                        <a:spcAft>
                          <a:spcPts val="0"/>
                        </a:spcAft>
                      </a:pPr>
                      <a:r>
                        <a:rPr lang="tr-TR" sz="500">
                          <a:effectLst/>
                        </a:rPr>
                        <a:t>23- Orta sınıfın varlığı</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r>
              <a:tr h="121683">
                <a:tc>
                  <a:txBody>
                    <a:bodyPr/>
                    <a:lstStyle/>
                    <a:p>
                      <a:pPr algn="just">
                        <a:lnSpc>
                          <a:spcPct val="107000"/>
                        </a:lnSpc>
                        <a:spcAft>
                          <a:spcPts val="0"/>
                        </a:spcAft>
                      </a:pPr>
                      <a:r>
                        <a:rPr lang="tr-TR" sz="500">
                          <a:effectLst/>
                        </a:rPr>
                        <a:t>24- İç pazar ile olan benzerlikler ve farklılıklar</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r>
              <a:tr h="121683">
                <a:tc>
                  <a:txBody>
                    <a:bodyPr/>
                    <a:lstStyle/>
                    <a:p>
                      <a:pPr algn="just">
                        <a:lnSpc>
                          <a:spcPct val="107000"/>
                        </a:lnSpc>
                        <a:spcAft>
                          <a:spcPts val="0"/>
                        </a:spcAft>
                      </a:pPr>
                      <a:r>
                        <a:rPr lang="tr-TR" sz="500">
                          <a:effectLst/>
                        </a:rPr>
                        <a:t>25- Pazarda konuşulan dile ilişkin engeller</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r>
              <a:tr h="121683">
                <a:tc>
                  <a:txBody>
                    <a:bodyPr/>
                    <a:lstStyle/>
                    <a:p>
                      <a:pPr algn="just">
                        <a:lnSpc>
                          <a:spcPct val="107000"/>
                        </a:lnSpc>
                        <a:spcAft>
                          <a:spcPts val="0"/>
                        </a:spcAft>
                      </a:pPr>
                      <a:r>
                        <a:rPr lang="tr-TR" sz="500">
                          <a:effectLst/>
                        </a:rPr>
                        <a:t>Pazara Giriş</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r>
              <a:tr h="121683">
                <a:tc>
                  <a:txBody>
                    <a:bodyPr/>
                    <a:lstStyle/>
                    <a:p>
                      <a:pPr algn="just">
                        <a:lnSpc>
                          <a:spcPct val="107000"/>
                        </a:lnSpc>
                        <a:spcAft>
                          <a:spcPts val="0"/>
                        </a:spcAft>
                      </a:pPr>
                      <a:r>
                        <a:rPr lang="tr-TR" sz="500">
                          <a:effectLst/>
                        </a:rPr>
                        <a:t>26- Yeterli dağıtım ağı</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r>
              <a:tr h="121683">
                <a:tc>
                  <a:txBody>
                    <a:bodyPr/>
                    <a:lstStyle/>
                    <a:p>
                      <a:pPr algn="just">
                        <a:lnSpc>
                          <a:spcPct val="107000"/>
                        </a:lnSpc>
                        <a:spcAft>
                          <a:spcPts val="0"/>
                        </a:spcAft>
                      </a:pPr>
                      <a:r>
                        <a:rPr lang="tr-TR" sz="500">
                          <a:effectLst/>
                        </a:rPr>
                        <a:t>27- Dokümantasyon ve ithalat mevzuatı</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r>
              <a:tr h="121683">
                <a:tc>
                  <a:txBody>
                    <a:bodyPr/>
                    <a:lstStyle/>
                    <a:p>
                      <a:pPr algn="just">
                        <a:lnSpc>
                          <a:spcPct val="107000"/>
                        </a:lnSpc>
                        <a:spcAft>
                          <a:spcPts val="0"/>
                        </a:spcAft>
                      </a:pPr>
                      <a:r>
                        <a:rPr lang="tr-TR" sz="500">
                          <a:effectLst/>
                        </a:rPr>
                        <a:t>28- Yerel standartlar, uygulamalar ve tarife dışı engeller</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r>
              <a:tr h="121683">
                <a:tc>
                  <a:txBody>
                    <a:bodyPr/>
                    <a:lstStyle/>
                    <a:p>
                      <a:pPr algn="just">
                        <a:lnSpc>
                          <a:spcPct val="107000"/>
                        </a:lnSpc>
                        <a:spcAft>
                          <a:spcPts val="0"/>
                        </a:spcAft>
                      </a:pPr>
                      <a:r>
                        <a:rPr lang="tr-TR" sz="500">
                          <a:effectLst/>
                        </a:rPr>
                        <a:t>29- Patentler, ticari markalar, telif haklarının korunması</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r>
              <a:tr h="121683">
                <a:tc>
                  <a:txBody>
                    <a:bodyPr/>
                    <a:lstStyle/>
                    <a:p>
                      <a:pPr algn="just">
                        <a:lnSpc>
                          <a:spcPct val="107000"/>
                        </a:lnSpc>
                        <a:spcAft>
                          <a:spcPts val="0"/>
                        </a:spcAft>
                      </a:pPr>
                      <a:r>
                        <a:rPr lang="tr-TR" sz="500">
                          <a:effectLst/>
                        </a:rPr>
                        <a:t>30- Anlaşmazlıkların halli mekanizmaları</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r>
              <a:tr h="121683">
                <a:tc>
                  <a:txBody>
                    <a:bodyPr/>
                    <a:lstStyle/>
                    <a:p>
                      <a:pPr algn="just">
                        <a:lnSpc>
                          <a:spcPct val="107000"/>
                        </a:lnSpc>
                        <a:spcAft>
                          <a:spcPts val="0"/>
                        </a:spcAft>
                      </a:pPr>
                      <a:r>
                        <a:rPr lang="tr-TR" sz="500">
                          <a:effectLst/>
                        </a:rPr>
                        <a:t>31- Vergi yasaları, oranları</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r>
              <a:tr h="121683">
                <a:tc>
                  <a:txBody>
                    <a:bodyPr/>
                    <a:lstStyle/>
                    <a:p>
                      <a:pPr algn="just">
                        <a:lnSpc>
                          <a:spcPct val="107000"/>
                        </a:lnSpc>
                        <a:spcAft>
                          <a:spcPts val="0"/>
                        </a:spcAft>
                      </a:pPr>
                      <a:r>
                        <a:rPr lang="tr-TR" sz="500">
                          <a:effectLst/>
                        </a:rPr>
                        <a:t>Ürün Potansiyeli</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r>
              <a:tr h="121683">
                <a:tc>
                  <a:txBody>
                    <a:bodyPr/>
                    <a:lstStyle/>
                    <a:p>
                      <a:pPr algn="just">
                        <a:lnSpc>
                          <a:spcPct val="107000"/>
                        </a:lnSpc>
                        <a:spcAft>
                          <a:spcPts val="0"/>
                        </a:spcAft>
                      </a:pPr>
                      <a:r>
                        <a:rPr lang="tr-TR" sz="500">
                          <a:effectLst/>
                        </a:rPr>
                        <a:t>32- Tüketici ihtiyaçları ve istekleri</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r>
              <a:tr h="121683">
                <a:tc>
                  <a:txBody>
                    <a:bodyPr/>
                    <a:lstStyle/>
                    <a:p>
                      <a:pPr algn="just">
                        <a:lnSpc>
                          <a:spcPct val="107000"/>
                        </a:lnSpc>
                        <a:spcAft>
                          <a:spcPts val="0"/>
                        </a:spcAft>
                      </a:pPr>
                      <a:r>
                        <a:rPr lang="tr-TR" sz="500">
                          <a:effectLst/>
                        </a:rPr>
                        <a:t>33- Yerel üretim, ithalat, tüketim</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r>
              <a:tr h="121683">
                <a:tc>
                  <a:txBody>
                    <a:bodyPr/>
                    <a:lstStyle/>
                    <a:p>
                      <a:pPr algn="just">
                        <a:lnSpc>
                          <a:spcPct val="107000"/>
                        </a:lnSpc>
                        <a:spcAft>
                          <a:spcPts val="0"/>
                        </a:spcAft>
                      </a:pPr>
                      <a:r>
                        <a:rPr lang="tr-TR" sz="500">
                          <a:effectLst/>
                        </a:rPr>
                        <a:t>34- Ürünün tanınması ve kabulü</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r>
              <a:tr h="121683">
                <a:tc>
                  <a:txBody>
                    <a:bodyPr/>
                    <a:lstStyle/>
                    <a:p>
                      <a:pPr algn="just">
                        <a:lnSpc>
                          <a:spcPct val="107000"/>
                        </a:lnSpc>
                        <a:spcAft>
                          <a:spcPts val="0"/>
                        </a:spcAft>
                      </a:pPr>
                      <a:r>
                        <a:rPr lang="tr-TR" sz="500">
                          <a:effectLst/>
                        </a:rPr>
                        <a:t>35- Yabancı ürünlere karşı tutum</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r>
              <a:tr h="121683">
                <a:tc>
                  <a:txBody>
                    <a:bodyPr/>
                    <a:lstStyle/>
                    <a:p>
                      <a:pPr algn="just">
                        <a:lnSpc>
                          <a:spcPct val="107000"/>
                        </a:lnSpc>
                        <a:spcAft>
                          <a:spcPts val="0"/>
                        </a:spcAft>
                      </a:pPr>
                      <a:r>
                        <a:rPr lang="tr-TR" sz="500">
                          <a:effectLst/>
                        </a:rPr>
                        <a:t>36- Rekabet</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c>
                  <a:txBody>
                    <a:bodyPr/>
                    <a:lstStyle/>
                    <a:p>
                      <a:pPr algn="just">
                        <a:lnSpc>
                          <a:spcPct val="107000"/>
                        </a:lnSpc>
                        <a:spcAft>
                          <a:spcPts val="0"/>
                        </a:spcAft>
                      </a:pPr>
                      <a:r>
                        <a:rPr lang="tr-TR" sz="500" dirty="0">
                          <a:effectLst/>
                        </a:rPr>
                        <a:t> </a:t>
                      </a:r>
                      <a:endParaRPr lang="tr-TR" sz="500" dirty="0">
                        <a:effectLst/>
                        <a:latin typeface="Calibri" panose="020F0502020204030204" pitchFamily="34" charset="0"/>
                        <a:ea typeface="Calibri" panose="020F0502020204030204" pitchFamily="34" charset="0"/>
                        <a:cs typeface="Times New Roman" panose="02020603050405020304" pitchFamily="18" charset="0"/>
                      </a:endParaRPr>
                    </a:p>
                  </a:txBody>
                  <a:tcPr marL="29550" marR="29550" marT="0" marB="0"/>
                </a:tc>
              </a:tr>
            </a:tbl>
          </a:graphicData>
        </a:graphic>
      </p:graphicFrame>
      <p:sp>
        <p:nvSpPr>
          <p:cNvPr id="4" name="Rectangle 1"/>
          <p:cNvSpPr>
            <a:spLocks noChangeArrowheads="1"/>
          </p:cNvSpPr>
          <p:nvPr/>
        </p:nvSpPr>
        <p:spPr bwMode="auto">
          <a:xfrm>
            <a:off x="7539311" y="109567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449263" algn="just" defTabSz="914400" rtl="0" eaLnBrk="0" fontAlgn="base" latinLnBrk="0" hangingPunct="0">
              <a:lnSpc>
                <a:spcPct val="100000"/>
              </a:lnSpc>
              <a:spcBef>
                <a:spcPct val="0"/>
              </a:spcBef>
              <a:spcAft>
                <a:spcPct val="0"/>
              </a:spcAft>
              <a:buClrTx/>
              <a:buSzTx/>
              <a:buFontTx/>
              <a:buNone/>
              <a:tabLst/>
            </a:pPr>
            <a:r>
              <a:rPr kumimoji="0" lang="tr-TR" altLang="tr-TR" sz="12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Tablo 4,1.Hedef Pazar Değerlendirme Tablosu</a:t>
            </a:r>
            <a:endParaRPr kumimoji="0" lang="tr-TR" altLang="tr-T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5282267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b="1" dirty="0"/>
              <a:t>ULUSLARARASI PAZARLAMA PLANLAMASI, PAZAR BÖLÜMLEMESİ VE HEDEF PAZAR SEÇİMİ</a:t>
            </a:r>
            <a:endParaRPr lang="tr-TR" sz="2800" dirty="0">
              <a:latin typeface="Arial" panose="020B0604020202020204" pitchFamily="34" charset="0"/>
              <a:cs typeface="Arial" panose="020B0604020202020204" pitchFamily="34" charset="0"/>
            </a:endParaRPr>
          </a:p>
        </p:txBody>
      </p:sp>
      <p:sp>
        <p:nvSpPr>
          <p:cNvPr id="3" name="Dikdörtgen 2"/>
          <p:cNvSpPr/>
          <p:nvPr/>
        </p:nvSpPr>
        <p:spPr>
          <a:xfrm>
            <a:off x="3048000" y="2237264"/>
            <a:ext cx="6096000" cy="2383473"/>
          </a:xfrm>
          <a:prstGeom prst="rect">
            <a:avLst/>
          </a:prstGeom>
        </p:spPr>
        <p:txBody>
          <a:bodyPr>
            <a:spAutoFit/>
          </a:bodyPr>
          <a:lstStyle/>
          <a:p>
            <a:pPr>
              <a:lnSpc>
                <a:spcPct val="107000"/>
              </a:lnSpc>
              <a:spcAft>
                <a:spcPts val="800"/>
              </a:spcAft>
            </a:pPr>
            <a:r>
              <a:rPr lang="tr-TR" b="1" dirty="0">
                <a:latin typeface="Times New Roman" panose="02020603050405020304" pitchFamily="18" charset="0"/>
                <a:ea typeface="Calibri" panose="020F0502020204030204" pitchFamily="34" charset="0"/>
                <a:cs typeface="Times New Roman" panose="02020603050405020304" pitchFamily="18" charset="0"/>
              </a:rPr>
              <a:t>Pazar bölümlemesinin faydalar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i="1" dirty="0">
                <a:latin typeface="Times New Roman" panose="02020603050405020304" pitchFamily="18" charset="0"/>
                <a:ea typeface="Calibri" panose="020F0502020204030204" pitchFamily="34" charset="0"/>
                <a:cs typeface="Times New Roman" panose="02020603050405020304" pitchFamily="18" charset="0"/>
              </a:rPr>
              <a:t>1. pazara adapte olmada kolaylık</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i="1" dirty="0">
                <a:latin typeface="Times New Roman" panose="02020603050405020304" pitchFamily="18" charset="0"/>
                <a:ea typeface="Calibri" panose="020F0502020204030204" pitchFamily="34" charset="0"/>
                <a:cs typeface="Times New Roman" panose="02020603050405020304" pitchFamily="18" charset="0"/>
              </a:rPr>
              <a:t>2. rakip analizinde etkinlik</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i="1" dirty="0">
                <a:latin typeface="Times New Roman" panose="02020603050405020304" pitchFamily="18" charset="0"/>
                <a:ea typeface="Calibri" panose="020F0502020204030204" pitchFamily="34" charset="0"/>
                <a:cs typeface="Times New Roman" panose="02020603050405020304" pitchFamily="18" charset="0"/>
              </a:rPr>
              <a:t>3. kaynak kullanımında etkinlik</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dirty="0">
                <a:latin typeface="Times New Roman" panose="02020603050405020304" pitchFamily="18" charset="0"/>
                <a:ea typeface="Calibri" panose="020F0502020204030204" pitchFamily="34" charset="0"/>
                <a:cs typeface="Times New Roman" panose="02020603050405020304" pitchFamily="18" charset="0"/>
              </a:rPr>
              <a:t>4. </a:t>
            </a:r>
            <a:r>
              <a:rPr lang="tr-TR" i="1" dirty="0">
                <a:latin typeface="Times New Roman" panose="02020603050405020304" pitchFamily="18" charset="0"/>
                <a:ea typeface="Calibri" panose="020F0502020204030204" pitchFamily="34" charset="0"/>
                <a:cs typeface="Times New Roman" panose="02020603050405020304" pitchFamily="18" charset="0"/>
              </a:rPr>
              <a:t>müşteri analizinde etkinlik</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dirty="0">
                <a:latin typeface="Times New Roman" panose="02020603050405020304" pitchFamily="18" charset="0"/>
                <a:ea typeface="Calibri" panose="020F0502020204030204" pitchFamily="34" charset="0"/>
                <a:cs typeface="Times New Roman" panose="02020603050405020304" pitchFamily="18" charset="0"/>
              </a:rPr>
              <a:t>5</a:t>
            </a:r>
            <a:r>
              <a:rPr lang="tr-TR" i="1" dirty="0">
                <a:latin typeface="Times New Roman" panose="02020603050405020304" pitchFamily="18" charset="0"/>
                <a:ea typeface="Calibri" panose="020F0502020204030204" pitchFamily="34" charset="0"/>
                <a:cs typeface="Times New Roman" panose="02020603050405020304" pitchFamily="18" charset="0"/>
              </a:rPr>
              <a:t>. Stratejik pazarlama planlarının yapılmasında kolaylık</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Dikdörtgen 3"/>
          <p:cNvSpPr/>
          <p:nvPr/>
        </p:nvSpPr>
        <p:spPr>
          <a:xfrm>
            <a:off x="1777430" y="4620737"/>
            <a:ext cx="9565240" cy="1676741"/>
          </a:xfrm>
          <a:prstGeom prst="rect">
            <a:avLst/>
          </a:prstGeom>
        </p:spPr>
        <p:txBody>
          <a:bodyPr wrap="square">
            <a:spAutoFit/>
          </a:bodyPr>
          <a:lstStyle/>
          <a:p>
            <a:pPr indent="449580" algn="just">
              <a:lnSpc>
                <a:spcPct val="107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sakıncaları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i="1" dirty="0">
                <a:latin typeface="Times New Roman" panose="02020603050405020304" pitchFamily="18" charset="0"/>
                <a:ea typeface="Calibri" panose="020F0502020204030204" pitchFamily="34" charset="0"/>
                <a:cs typeface="Times New Roman" panose="02020603050405020304" pitchFamily="18" charset="0"/>
              </a:rPr>
              <a:t>Pazar bölümlemesinin sakıncaları</a:t>
            </a:r>
            <a:r>
              <a:rPr lang="tr-TR" dirty="0">
                <a:latin typeface="Times New Roman" panose="02020603050405020304" pitchFamily="18" charset="0"/>
                <a:ea typeface="Calibri" panose="020F0502020204030204" pitchFamily="34" charset="0"/>
                <a:cs typeface="Times New Roman" panose="02020603050405020304" pitchFamily="18" charset="0"/>
              </a:rPr>
              <a:t> ise, bölümlendirme masraflıdır. Gerek üretim ve gerekse pazarlama faaliyetleri yüksek maliyetlere yolaçar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dirty="0">
                <a:latin typeface="Times New Roman" panose="02020603050405020304" pitchFamily="18" charset="0"/>
                <a:ea typeface="Calibri" panose="020F0502020204030204" pitchFamily="34" charset="0"/>
                <a:cs typeface="Times New Roman" panose="02020603050405020304" pitchFamily="18" charset="0"/>
              </a:rPr>
              <a:t>Pazarlama faaliyetlerinde her cins ve çeşit üründen stok bulundurulması gereği stok maliyetlerini artırmaktadır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806175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b="1" dirty="0"/>
              <a:t>ULUSLARARASI PAZARLAMA PLANLAMASI, PAZAR BÖLÜMLEMESİ VE HEDEF PAZAR SEÇİMİ</a:t>
            </a:r>
            <a:endParaRPr lang="tr-TR" sz="2800" dirty="0">
              <a:latin typeface="Arial" panose="020B0604020202020204" pitchFamily="34" charset="0"/>
              <a:cs typeface="Arial" panose="020B0604020202020204" pitchFamily="34" charset="0"/>
            </a:endParaRPr>
          </a:p>
        </p:txBody>
      </p:sp>
      <p:pic>
        <p:nvPicPr>
          <p:cNvPr id="3" name="Resim 2"/>
          <p:cNvPicPr/>
          <p:nvPr/>
        </p:nvPicPr>
        <p:blipFill>
          <a:blip r:embed="rId2"/>
          <a:stretch>
            <a:fillRect/>
          </a:stretch>
        </p:blipFill>
        <p:spPr>
          <a:xfrm>
            <a:off x="4081031" y="2068045"/>
            <a:ext cx="4009390" cy="4180840"/>
          </a:xfrm>
          <a:prstGeom prst="rect">
            <a:avLst/>
          </a:prstGeom>
        </p:spPr>
      </p:pic>
    </p:spTree>
    <p:extLst>
      <p:ext uri="{BB962C8B-B14F-4D97-AF65-F5344CB8AC3E}">
        <p14:creationId xmlns:p14="http://schemas.microsoft.com/office/powerpoint/2010/main" val="19700883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b="1" dirty="0"/>
              <a:t>ULUSLARARASI PAZARLAMA PLANLAMASI, PAZAR BÖLÜMLEMESİ VE HEDEF PAZAR SEÇİMİ</a:t>
            </a:r>
            <a:endParaRPr lang="tr-TR" sz="2800" dirty="0">
              <a:latin typeface="Arial" panose="020B0604020202020204" pitchFamily="34" charset="0"/>
              <a:cs typeface="Arial" panose="020B0604020202020204" pitchFamily="34" charset="0"/>
            </a:endParaRPr>
          </a:p>
        </p:txBody>
      </p:sp>
      <p:pic>
        <p:nvPicPr>
          <p:cNvPr id="3" name="Resim 2"/>
          <p:cNvPicPr/>
          <p:nvPr/>
        </p:nvPicPr>
        <p:blipFill>
          <a:blip r:embed="rId2"/>
          <a:stretch>
            <a:fillRect/>
          </a:stretch>
        </p:blipFill>
        <p:spPr>
          <a:xfrm>
            <a:off x="4091305" y="1638617"/>
            <a:ext cx="4009390" cy="3580765"/>
          </a:xfrm>
          <a:prstGeom prst="rect">
            <a:avLst/>
          </a:prstGeom>
        </p:spPr>
      </p:pic>
    </p:spTree>
    <p:extLst>
      <p:ext uri="{BB962C8B-B14F-4D97-AF65-F5344CB8AC3E}">
        <p14:creationId xmlns:p14="http://schemas.microsoft.com/office/powerpoint/2010/main" val="387370406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vre">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TM04033919[[fn=Devre]]</Template>
  <TotalTime>402</TotalTime>
  <Words>577</Words>
  <Application>Microsoft Office PowerPoint</Application>
  <PresentationFormat>Geniş ekran</PresentationFormat>
  <Paragraphs>207</Paragraphs>
  <Slides>12</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Arial</vt:lpstr>
      <vt:lpstr>Calibri</vt:lpstr>
      <vt:lpstr>Times New Roman</vt:lpstr>
      <vt:lpstr>Trebuchet MS</vt:lpstr>
      <vt:lpstr>Tw Cen MT</vt:lpstr>
      <vt:lpstr>Devre</vt:lpstr>
      <vt:lpstr>ULUSLARARASI PAZARLAMA PLANLAMASI, PAZAR BÖLÜMLEMESİ VE HEDEF PAZAR SEÇİMİ</vt:lpstr>
      <vt:lpstr>ULUSLARARASI PAZARLAMA PLANLAMASI, PAZAR BÖLÜMLEMESİ VE HEDEF PAZAR SEÇİMİ</vt:lpstr>
      <vt:lpstr>ULUSLARARASI PAZARLAMA PLANLAMASI, PAZAR BÖLÜMLEMESİ VE HEDEF PAZAR SEÇİMİ</vt:lpstr>
      <vt:lpstr>ULUSLARARASI PAZARLAMA PLANLAMASI, PAZAR BÖLÜMLEMESİ VE HEDEF PAZAR SEÇİMİ</vt:lpstr>
      <vt:lpstr>ULUSLARARASI PAZARLAMA PLANLAMASI, PAZAR BÖLÜMLEMESİ VE HEDEF PAZAR SEÇİMİ</vt:lpstr>
      <vt:lpstr>ULUSLARARASI PAZARLAMA PLANLAMASI, PAZAR BÖLÜMLEMESİ VE HEDEF PAZAR SEÇİMİ</vt:lpstr>
      <vt:lpstr>ULUSLARARASI PAZARLAMA PLANLAMASI, PAZAR BÖLÜMLEMESİ VE HEDEF PAZAR SEÇİMİ</vt:lpstr>
      <vt:lpstr>ULUSLARARASI PAZARLAMA PLANLAMASI, PAZAR BÖLÜMLEMESİ VE HEDEF PAZAR SEÇİMİ</vt:lpstr>
      <vt:lpstr>ULUSLARARASI PAZARLAMA PLANLAMASI, PAZAR BÖLÜMLEMESİ VE HEDEF PAZAR SEÇİMİ</vt:lpstr>
      <vt:lpstr>ULUSLARARASI PAZARLAMA PLANLAMASI, PAZAR BÖLÜMLEMESİ VE HEDEF PAZAR SEÇİMİ</vt:lpstr>
      <vt:lpstr>ULUSLARARASI PAZARLAMA PLANLAMASI, PAZAR BÖLÜMLEMESİ VE HEDEF PAZAR SEÇİMİ</vt:lpstr>
      <vt:lpstr>ULUSLARARASI PAZARLAMA PLANLAMASI, PAZAR BÖLÜMLEMESİ VE HEDEF PAZAR SEÇİMİ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Ekonomi, Tarım ekonomisi ve üretim ekonomisi Nedir?</dc:title>
  <dc:creator>halil fidan</dc:creator>
  <cp:lastModifiedBy>halil fidan</cp:lastModifiedBy>
  <cp:revision>140</cp:revision>
  <dcterms:created xsi:type="dcterms:W3CDTF">2018-11-16T06:39:51Z</dcterms:created>
  <dcterms:modified xsi:type="dcterms:W3CDTF">2018-11-23T08:45:04Z</dcterms:modified>
</cp:coreProperties>
</file>