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63" r:id="rId2"/>
    <p:sldId id="264" r:id="rId3"/>
    <p:sldId id="266" r:id="rId4"/>
    <p:sldId id="267" r:id="rId5"/>
    <p:sldId id="268" r:id="rId6"/>
    <p:sldId id="271" r:id="rId7"/>
    <p:sldId id="269" r:id="rId8"/>
    <p:sldId id="270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28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00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4284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097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01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593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4148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924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44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162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18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368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394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691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28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95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14817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etin kutusu 11"/>
          <p:cNvSpPr txBox="1"/>
          <p:nvPr/>
        </p:nvSpPr>
        <p:spPr>
          <a:xfrm>
            <a:off x="10681855" y="6384176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11.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1350744" y="2854651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Üretiminde Yem ve Üretim Teknikleri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477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1397820" y="2507554"/>
            <a:ext cx="4405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chemeClr val="accent6"/>
                </a:solidFill>
              </a:rPr>
              <a:t>Balık Yem Çeşitleri;</a:t>
            </a:r>
            <a:endParaRPr lang="tr-TR" sz="2400" b="1" dirty="0">
              <a:solidFill>
                <a:schemeClr val="accent6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972589" y="3075703"/>
            <a:ext cx="98090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altLang="tr-TR" sz="2000" b="1" dirty="0" smtClean="0">
                <a:cs typeface="Times New Roman" panose="02020603050405020304" pitchFamily="18" charset="0"/>
              </a:rPr>
              <a:t>Tamamlayıcı Yem:</a:t>
            </a:r>
            <a:endParaRPr lang="tr-TR" altLang="tr-TR" sz="2000" b="1" dirty="0">
              <a:cs typeface="Times New Roman" panose="02020603050405020304" pitchFamily="18" charset="0"/>
            </a:endParaRPr>
          </a:p>
          <a:p>
            <a:pPr algn="just"/>
            <a:r>
              <a:rPr lang="tr-TR" altLang="tr-TR" sz="2000" dirty="0" smtClean="0">
                <a:cs typeface="Times New Roman" panose="02020603050405020304" pitchFamily="18" charset="0"/>
              </a:rPr>
              <a:t>Doğal </a:t>
            </a:r>
            <a:r>
              <a:rPr lang="tr-TR" altLang="tr-TR" sz="2000" dirty="0">
                <a:cs typeface="Times New Roman" panose="02020603050405020304" pitchFamily="18" charset="0"/>
              </a:rPr>
              <a:t>ortamda daha fazla üretim elde etmek için dış kaynaklı tamamlayıcı yemleme uygulanır</a:t>
            </a:r>
            <a:r>
              <a:rPr lang="tr-TR" altLang="tr-TR" sz="2000" dirty="0" smtClean="0">
                <a:cs typeface="Times New Roman" panose="02020603050405020304" pitchFamily="18" charset="0"/>
              </a:rPr>
              <a:t>.</a:t>
            </a:r>
            <a:endParaRPr lang="tr-TR" altLang="tr-TR" sz="2000" dirty="0">
              <a:cs typeface="Times New Roman" panose="02020603050405020304" pitchFamily="18" charset="0"/>
            </a:endParaRPr>
          </a:p>
          <a:p>
            <a:pPr algn="just"/>
            <a:r>
              <a:rPr lang="tr-TR" altLang="tr-TR" sz="2000" dirty="0">
                <a:cs typeface="Times New Roman" panose="02020603050405020304" pitchFamily="18" charset="0"/>
              </a:rPr>
              <a:t>Doğal verimliliği belirleyen faktörler;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tr-TR" altLang="tr-TR" sz="2000" dirty="0" smtClean="0">
                <a:cs typeface="Times New Roman" panose="02020603050405020304" pitchFamily="18" charset="0"/>
              </a:rPr>
              <a:t>Havuzun </a:t>
            </a:r>
            <a:r>
              <a:rPr lang="tr-TR" altLang="tr-TR" sz="2000" dirty="0">
                <a:cs typeface="Times New Roman" panose="02020603050405020304" pitchFamily="18" charset="0"/>
              </a:rPr>
              <a:t>verimliliği,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tr-TR" altLang="tr-TR" sz="2000" dirty="0">
                <a:cs typeface="Times New Roman" panose="02020603050405020304" pitchFamily="18" charset="0"/>
              </a:rPr>
              <a:t>Çevre ve mevsimsel şartlar</a:t>
            </a:r>
            <a:r>
              <a:rPr lang="tr-TR" altLang="tr-TR" sz="2000" dirty="0" smtClean="0">
                <a:cs typeface="Times New Roman" panose="02020603050405020304" pitchFamily="18" charset="0"/>
              </a:rPr>
              <a:t>,</a:t>
            </a:r>
            <a:endParaRPr lang="tr-TR" altLang="tr-TR" sz="2000" dirty="0">
              <a:cs typeface="Times New Roman" panose="02020603050405020304" pitchFamily="18" charset="0"/>
            </a:endParaRPr>
          </a:p>
          <a:p>
            <a:pPr algn="just"/>
            <a:r>
              <a:rPr lang="tr-TR" altLang="tr-TR" sz="2000" dirty="0" smtClean="0">
                <a:cs typeface="Times New Roman" panose="02020603050405020304" pitchFamily="18" charset="0"/>
              </a:rPr>
              <a:t>Besin </a:t>
            </a:r>
            <a:r>
              <a:rPr lang="tr-TR" altLang="tr-TR" sz="2000" dirty="0">
                <a:cs typeface="Times New Roman" panose="02020603050405020304" pitchFamily="18" charset="0"/>
              </a:rPr>
              <a:t>ihtiyacını belirleyen faktörler;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tr-TR" altLang="tr-TR" sz="2000" dirty="0">
                <a:cs typeface="Times New Roman" panose="02020603050405020304" pitchFamily="18" charset="0"/>
              </a:rPr>
              <a:t>Sıcaklık,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tr-TR" altLang="tr-TR" sz="2000" dirty="0">
                <a:cs typeface="Times New Roman" panose="02020603050405020304" pitchFamily="18" charset="0"/>
              </a:rPr>
              <a:t>Balık büyüklüğü ve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tr-TR" altLang="tr-TR" sz="2000" dirty="0" smtClean="0">
                <a:cs typeface="Times New Roman" panose="02020603050405020304" pitchFamily="18" charset="0"/>
              </a:rPr>
              <a:t>Stoklama </a:t>
            </a:r>
            <a:r>
              <a:rPr lang="tr-TR" altLang="tr-TR" sz="2000" dirty="0">
                <a:cs typeface="Times New Roman" panose="02020603050405020304" pitchFamily="18" charset="0"/>
              </a:rPr>
              <a:t>yoğunluğu  </a:t>
            </a:r>
          </a:p>
          <a:p>
            <a:pPr algn="just"/>
            <a:r>
              <a:rPr lang="tr-TR" altLang="tr-TR" sz="2000" dirty="0" smtClean="0">
                <a:cs typeface="Times New Roman" panose="02020603050405020304" pitchFamily="18" charset="0"/>
              </a:rPr>
              <a:t>    şeklinde </a:t>
            </a:r>
            <a:r>
              <a:rPr lang="tr-TR" altLang="tr-TR" sz="2000" dirty="0">
                <a:cs typeface="Times New Roman" panose="02020603050405020304" pitchFamily="18" charset="0"/>
              </a:rPr>
              <a:t>sıralanır.</a:t>
            </a: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1201115" y="1150542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Üretiminde Yem ve Üretim Teknikleri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10681855" y="6384176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11.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35855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271846" y="3346018"/>
            <a:ext cx="977576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tr-TR" altLang="tr-TR" sz="2000" b="1" dirty="0" smtClean="0">
                <a:cs typeface="Times New Roman" panose="02020603050405020304" pitchFamily="18" charset="0"/>
              </a:rPr>
              <a:t>Tamamlayıcı Yem:</a:t>
            </a:r>
          </a:p>
          <a:p>
            <a:pPr>
              <a:lnSpc>
                <a:spcPct val="80000"/>
              </a:lnSpc>
            </a:pPr>
            <a:endParaRPr lang="tr-TR" altLang="tr-TR" sz="2000" dirty="0">
              <a:cs typeface="Times New Roman" panose="02020603050405020304" pitchFamily="18" charset="0"/>
            </a:endParaRPr>
          </a:p>
          <a:p>
            <a:pPr algn="just"/>
            <a:r>
              <a:rPr lang="tr-TR" altLang="tr-TR" sz="2000" noProof="1">
                <a:cs typeface="Times New Roman" panose="02020603050405020304" pitchFamily="18" charset="0"/>
              </a:rPr>
              <a:t>Yarı-entansif</a:t>
            </a:r>
            <a:r>
              <a:rPr lang="tr-TR" altLang="tr-TR" sz="2000" dirty="0">
                <a:cs typeface="Times New Roman" panose="02020603050405020304" pitchFamily="18" charset="0"/>
              </a:rPr>
              <a:t> yetiştiricilikte doğal yemi arttırıcı gübreleme dışında; </a:t>
            </a:r>
          </a:p>
          <a:p>
            <a:pPr algn="just"/>
            <a:endParaRPr lang="tr-TR" altLang="tr-TR" sz="2000" dirty="0"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tr-TR" altLang="tr-TR" sz="2000" dirty="0">
                <a:cs typeface="Times New Roman" panose="02020603050405020304" pitchFamily="18" charset="0"/>
              </a:rPr>
              <a:t>Tarımsal yan ürünler (yağlı tohum küspeleri, kepek, hububat, ipekböceği krizaliti, </a:t>
            </a:r>
            <a:r>
              <a:rPr lang="tr-TR" altLang="tr-TR" sz="2000" noProof="1">
                <a:cs typeface="Times New Roman" panose="02020603050405020304" pitchFamily="18" charset="0"/>
              </a:rPr>
              <a:t>pelet</a:t>
            </a:r>
            <a:r>
              <a:rPr lang="tr-TR" altLang="tr-TR" sz="2000" dirty="0">
                <a:cs typeface="Times New Roman" panose="02020603050405020304" pitchFamily="18" charset="0"/>
              </a:rPr>
              <a:t> yem</a:t>
            </a:r>
            <a:r>
              <a:rPr lang="tr-TR" altLang="tr-TR" sz="2000" dirty="0" smtClean="0">
                <a:cs typeface="Times New Roman" panose="02020603050405020304" pitchFamily="18" charset="0"/>
              </a:rPr>
              <a:t>). </a:t>
            </a:r>
          </a:p>
          <a:p>
            <a:pPr algn="just">
              <a:buFontTx/>
              <a:buChar char="-"/>
            </a:pPr>
            <a:r>
              <a:rPr lang="tr-TR" altLang="tr-TR" sz="2000" dirty="0" smtClean="0">
                <a:cs typeface="Times New Roman" panose="02020603050405020304" pitchFamily="18" charset="0"/>
              </a:rPr>
              <a:t>Dane </a:t>
            </a:r>
            <a:r>
              <a:rPr lang="tr-TR" altLang="tr-TR" sz="2000" dirty="0">
                <a:cs typeface="Times New Roman" panose="02020603050405020304" pitchFamily="18" charset="0"/>
              </a:rPr>
              <a:t>yemler ıslatılarak verilir.</a:t>
            </a: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1201115" y="1150542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Üretiminde Yem ve Üretim Teknikleri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1397820" y="2558545"/>
            <a:ext cx="4405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chemeClr val="accent6"/>
                </a:solidFill>
              </a:rPr>
              <a:t>Balık Yem Çeşitleri;</a:t>
            </a:r>
            <a:endParaRPr lang="tr-TR" sz="2400" b="1" dirty="0">
              <a:solidFill>
                <a:schemeClr val="accent6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0681855" y="6384176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11.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24853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201115" y="3168725"/>
            <a:ext cx="10070943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tr-TR" altLang="tr-TR" sz="2000" b="1" dirty="0" err="1" smtClean="0">
                <a:cs typeface="Times New Roman" panose="02020603050405020304" pitchFamily="18" charset="0"/>
              </a:rPr>
              <a:t>Pelet</a:t>
            </a:r>
            <a:r>
              <a:rPr lang="tr-TR" altLang="tr-TR" sz="2000" b="1" dirty="0" smtClean="0">
                <a:cs typeface="Times New Roman" panose="02020603050405020304" pitchFamily="18" charset="0"/>
              </a:rPr>
              <a:t> Yem:</a:t>
            </a:r>
          </a:p>
          <a:p>
            <a:pPr algn="just">
              <a:lnSpc>
                <a:spcPct val="150000"/>
              </a:lnSpc>
            </a:pPr>
            <a:r>
              <a:rPr lang="tr-TR" altLang="tr-TR" sz="2000" dirty="0" smtClean="0">
                <a:cs typeface="Times New Roman" panose="02020603050405020304" pitchFamily="18" charset="0"/>
              </a:rPr>
              <a:t>Toz haline getirilmiş çeşitli yem maddelerinin balığın </a:t>
            </a:r>
            <a:r>
              <a:rPr lang="tr-TR" altLang="tr-TR" sz="2000" dirty="0">
                <a:cs typeface="Times New Roman" panose="02020603050405020304" pitchFamily="18" charset="0"/>
              </a:rPr>
              <a:t>bütün besin ihtiyaçlarını </a:t>
            </a:r>
            <a:r>
              <a:rPr lang="tr-TR" altLang="tr-TR" sz="2000" dirty="0" smtClean="0">
                <a:cs typeface="Times New Roman" panose="02020603050405020304" pitchFamily="18" charset="0"/>
              </a:rPr>
              <a:t>karşılayacak şekilde karıştırılması ve bu karışımın kurutulması ve şekillendirilmesiyle hazırlanan, </a:t>
            </a:r>
            <a:r>
              <a:rPr lang="tr-TR" altLang="tr-TR" sz="2000" noProof="1" smtClean="0">
                <a:cs typeface="Times New Roman" panose="02020603050405020304" pitchFamily="18" charset="0"/>
              </a:rPr>
              <a:t>ekstrüzyon </a:t>
            </a:r>
            <a:r>
              <a:rPr lang="tr-TR" altLang="tr-TR" sz="2000" noProof="1">
                <a:cs typeface="Times New Roman" panose="02020603050405020304" pitchFamily="18" charset="0"/>
              </a:rPr>
              <a:t>teknolojisi ile </a:t>
            </a:r>
            <a:r>
              <a:rPr lang="tr-TR" altLang="tr-TR" sz="2000" noProof="1" smtClean="0">
                <a:cs typeface="Times New Roman" panose="02020603050405020304" pitchFamily="18" charset="0"/>
              </a:rPr>
              <a:t>üretilen karma yemlerdir.</a:t>
            </a:r>
            <a:endParaRPr lang="tr-TR" altLang="tr-TR" sz="2000" dirty="0"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altLang="tr-TR" sz="2000" noProof="1" smtClean="0">
                <a:cs typeface="Times New Roman" panose="02020603050405020304" pitchFamily="18" charset="0"/>
              </a:rPr>
              <a:t>Ekstrüzyon</a:t>
            </a:r>
            <a:r>
              <a:rPr lang="tr-TR" altLang="tr-TR" sz="2000" noProof="1">
                <a:cs typeface="Times New Roman" panose="02020603050405020304" pitchFamily="18" charset="0"/>
              </a:rPr>
              <a:t>; belirli bir basınçta oluşan sıcaklıkla</a:t>
            </a:r>
            <a:r>
              <a:rPr lang="tr-TR" altLang="tr-TR" sz="2000" dirty="0">
                <a:cs typeface="Times New Roman" panose="02020603050405020304" pitchFamily="18" charset="0"/>
              </a:rPr>
              <a:t> (120-150 </a:t>
            </a:r>
            <a:r>
              <a:rPr lang="tr-TR" altLang="tr-TR" sz="2000" baseline="30000" noProof="1">
                <a:cs typeface="Times New Roman" panose="02020603050405020304" pitchFamily="18" charset="0"/>
              </a:rPr>
              <a:t>o</a:t>
            </a:r>
            <a:r>
              <a:rPr lang="tr-TR" altLang="tr-TR" sz="2000" noProof="1">
                <a:cs typeface="Times New Roman" panose="02020603050405020304" pitchFamily="18" charset="0"/>
              </a:rPr>
              <a:t>C’de 20-30</a:t>
            </a:r>
            <a:r>
              <a:rPr lang="tr-TR" altLang="tr-TR" sz="2000" dirty="0"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cs typeface="Times New Roman" panose="02020603050405020304" pitchFamily="18" charset="0"/>
              </a:rPr>
              <a:t>sn</a:t>
            </a:r>
            <a:r>
              <a:rPr lang="tr-TR" altLang="tr-TR" sz="2000" dirty="0">
                <a:cs typeface="Times New Roman" panose="02020603050405020304" pitchFamily="18" charset="0"/>
              </a:rPr>
              <a:t>)</a:t>
            </a:r>
            <a:r>
              <a:rPr lang="tr-TR" altLang="tr-TR" sz="2000" noProof="1">
                <a:cs typeface="Times New Roman" panose="02020603050405020304" pitchFamily="18" charset="0"/>
              </a:rPr>
              <a:t> pişirilen kitleyi belirli bir şekil vermek üzere kalıba alma teknolojisidir.</a:t>
            </a: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1201115" y="1150542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Üretiminde Yem ve Üretim Teknikleri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1273130" y="2549118"/>
            <a:ext cx="4405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chemeClr val="accent6"/>
                </a:solidFill>
              </a:rPr>
              <a:t>Balık Yem Çeşitleri;</a:t>
            </a:r>
            <a:endParaRPr lang="tr-TR" sz="2400" b="1" dirty="0">
              <a:solidFill>
                <a:schemeClr val="accent6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0681855" y="6384176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11.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270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1338349" y="2481536"/>
            <a:ext cx="4642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Yemleme Teknikleri</a:t>
            </a:r>
            <a:endParaRPr lang="tr-TR" sz="2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1080656" y="2943201"/>
            <a:ext cx="10133213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sz="2200" dirty="0">
                <a:cs typeface="Times New Roman" panose="02020603050405020304" pitchFamily="18" charset="0"/>
              </a:rPr>
              <a:t>Alabalık larvaları besin kesesi çekilir çekilmez %50 proteinli yemle </a:t>
            </a:r>
            <a:r>
              <a:rPr lang="tr-TR" altLang="tr-TR" sz="2200" dirty="0" smtClean="0">
                <a:cs typeface="Times New Roman" panose="02020603050405020304" pitchFamily="18" charset="0"/>
              </a:rPr>
              <a:t>beslenir, balıklar </a:t>
            </a:r>
            <a:r>
              <a:rPr lang="tr-TR" altLang="tr-TR" sz="2200" dirty="0">
                <a:cs typeface="Times New Roman" panose="02020603050405020304" pitchFamily="18" charset="0"/>
              </a:rPr>
              <a:t>büyüyünce </a:t>
            </a:r>
            <a:r>
              <a:rPr lang="tr-TR" altLang="tr-TR" sz="2200" noProof="1">
                <a:cs typeface="Times New Roman" panose="02020603050405020304" pitchFamily="18" charset="0"/>
              </a:rPr>
              <a:t>pelet</a:t>
            </a:r>
            <a:r>
              <a:rPr lang="tr-TR" altLang="tr-TR" sz="2200" dirty="0">
                <a:cs typeface="Times New Roman" panose="02020603050405020304" pitchFamily="18" charset="0"/>
              </a:rPr>
              <a:t> yemin büyüklüğü de </a:t>
            </a:r>
            <a:r>
              <a:rPr lang="tr-TR" altLang="tr-TR" sz="2200" dirty="0" smtClean="0">
                <a:cs typeface="Times New Roman" panose="02020603050405020304" pitchFamily="18" charset="0"/>
              </a:rPr>
              <a:t>belli oranda artırılır.</a:t>
            </a:r>
            <a:endParaRPr lang="tr-TR" altLang="tr-TR" sz="2200" dirty="0"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altLang="tr-TR" sz="2200" dirty="0">
                <a:cs typeface="Times New Roman" panose="02020603050405020304" pitchFamily="18" charset="0"/>
              </a:rPr>
              <a:t>Yavrular </a:t>
            </a:r>
            <a:r>
              <a:rPr lang="tr-TR" altLang="tr-TR" sz="2200" dirty="0" smtClean="0">
                <a:cs typeface="Times New Roman" panose="02020603050405020304" pitchFamily="18" charset="0"/>
              </a:rPr>
              <a:t>1.5 g ağırlıkta, </a:t>
            </a:r>
            <a:r>
              <a:rPr lang="tr-TR" altLang="tr-TR" sz="2200" dirty="0">
                <a:cs typeface="Times New Roman" panose="02020603050405020304" pitchFamily="18" charset="0"/>
              </a:rPr>
              <a:t>günde 8 defa canlı ağırlığın %10’u kadar </a:t>
            </a:r>
            <a:r>
              <a:rPr lang="tr-TR" altLang="tr-TR" sz="2200" dirty="0" smtClean="0">
                <a:cs typeface="Times New Roman" panose="02020603050405020304" pitchFamily="18" charset="0"/>
              </a:rPr>
              <a:t>yemlenir. Balık ağırlığı 4 grama ulaşıncaya kadar </a:t>
            </a:r>
            <a:r>
              <a:rPr lang="tr-TR" altLang="tr-TR" sz="2200" dirty="0">
                <a:cs typeface="Times New Roman" panose="02020603050405020304" pitchFamily="18" charset="0"/>
              </a:rPr>
              <a:t>günde 3 defa canlı ağırlıklarının %5’i </a:t>
            </a:r>
            <a:r>
              <a:rPr lang="tr-TR" altLang="tr-TR" sz="2200" dirty="0" smtClean="0">
                <a:cs typeface="Times New Roman" panose="02020603050405020304" pitchFamily="18" charset="0"/>
              </a:rPr>
              <a:t>oranında yemlenirler</a:t>
            </a:r>
            <a:r>
              <a:rPr lang="tr-TR" altLang="tr-TR" sz="2200" dirty="0"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altLang="tr-TR" sz="2200" dirty="0">
                <a:cs typeface="Times New Roman" panose="02020603050405020304" pitchFamily="18" charset="0"/>
              </a:rPr>
              <a:t>Çipura-levrek </a:t>
            </a:r>
            <a:r>
              <a:rPr lang="tr-TR" altLang="tr-TR" sz="2200" dirty="0" smtClean="0">
                <a:cs typeface="Times New Roman" panose="02020603050405020304" pitchFamily="18" charset="0"/>
              </a:rPr>
              <a:t>larvaları ise yumurtadan </a:t>
            </a:r>
            <a:r>
              <a:rPr lang="tr-TR" altLang="tr-TR" sz="2200" dirty="0">
                <a:cs typeface="Times New Roman" panose="02020603050405020304" pitchFamily="18" charset="0"/>
              </a:rPr>
              <a:t>çıktıktan sonra yem almaya başlar.</a:t>
            </a: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1201115" y="1150542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Üretiminde Yem ve Üretim Teknikleri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0681855" y="6384176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11.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4306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1360146" y="2590873"/>
            <a:ext cx="4642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chemeClr val="accent6"/>
                </a:solidFill>
                <a:cs typeface="Times New Roman" panose="02020603050405020304" pitchFamily="18" charset="0"/>
              </a:rPr>
              <a:t>Yem Hammaddeleri</a:t>
            </a:r>
            <a:endParaRPr lang="tr-TR" sz="2400" b="1" dirty="0">
              <a:solidFill>
                <a:schemeClr val="accent6"/>
              </a:solidFill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1360146" y="3006413"/>
            <a:ext cx="81714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dirty="0" smtClean="0">
                <a:cs typeface="Times New Roman" panose="02020603050405020304" pitchFamily="18" charset="0"/>
              </a:rPr>
              <a:t>Protein: Balık unu, et-kemik unu, kan unu (hayvansal)</a:t>
            </a:r>
          </a:p>
          <a:p>
            <a:pPr algn="just">
              <a:lnSpc>
                <a:spcPct val="150000"/>
              </a:lnSpc>
            </a:pPr>
            <a:r>
              <a:rPr lang="tr-TR" altLang="tr-TR" dirty="0">
                <a:cs typeface="Times New Roman" panose="02020603050405020304" pitchFamily="18" charset="0"/>
              </a:rPr>
              <a:t>	</a:t>
            </a:r>
            <a:r>
              <a:rPr lang="tr-TR" altLang="tr-TR" dirty="0" smtClean="0">
                <a:cs typeface="Times New Roman" panose="02020603050405020304" pitchFamily="18" charset="0"/>
              </a:rPr>
              <a:t>Soya unu, pamuk tohumu küspesi, ayçiçeği, </a:t>
            </a:r>
            <a:r>
              <a:rPr lang="tr-TR" altLang="tr-TR" dirty="0" err="1" smtClean="0">
                <a:cs typeface="Times New Roman" panose="02020603050405020304" pitchFamily="18" charset="0"/>
              </a:rPr>
              <a:t>kanola</a:t>
            </a:r>
            <a:r>
              <a:rPr lang="tr-TR" altLang="tr-TR" dirty="0" smtClean="0">
                <a:cs typeface="Times New Roman" panose="02020603050405020304" pitchFamily="18" charset="0"/>
              </a:rPr>
              <a:t> vb. 	(bitkisel)</a:t>
            </a:r>
            <a:endParaRPr lang="tr-TR" altLang="tr-TR" dirty="0">
              <a:cs typeface="Times New Roman" panose="02020603050405020304" pitchFamily="18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360146" y="4078681"/>
            <a:ext cx="7946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cs typeface="Times New Roman" panose="02020603050405020304" pitchFamily="18" charset="0"/>
              </a:rPr>
              <a:t>Enerji: Balık yağı ve bitkisel yağlar (Yağ kaynakları)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cs typeface="Times New Roman" panose="02020603050405020304" pitchFamily="18" charset="0"/>
              </a:rPr>
              <a:t>	</a:t>
            </a:r>
            <a:r>
              <a:rPr lang="tr-TR" dirty="0" smtClean="0">
                <a:cs typeface="Times New Roman" panose="02020603050405020304" pitchFamily="18" charset="0"/>
              </a:rPr>
              <a:t>Mısır, pirinç, çavdar ve buğday (Karbonhidrat kaynakları)</a:t>
            </a: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360146" y="5002011"/>
            <a:ext cx="81714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dirty="0" smtClean="0">
                <a:cs typeface="Times New Roman" panose="02020603050405020304" pitchFamily="18" charset="0"/>
              </a:rPr>
              <a:t>Vitamin: A, E, D, K, B,C vb. </a:t>
            </a:r>
          </a:p>
          <a:p>
            <a:pPr algn="just">
              <a:lnSpc>
                <a:spcPct val="150000"/>
              </a:lnSpc>
            </a:pPr>
            <a:r>
              <a:rPr lang="tr-TR" altLang="tr-TR" dirty="0" smtClean="0">
                <a:cs typeface="Times New Roman" panose="02020603050405020304" pitchFamily="18" charset="0"/>
              </a:rPr>
              <a:t>Mineral: Kalsiyum, fosfor, magnezyum, sodyum, potasyum, klor ve sülfür.</a:t>
            </a:r>
            <a:endParaRPr lang="tr-TR" altLang="tr-TR" dirty="0">
              <a:cs typeface="Times New Roman" panose="02020603050405020304" pitchFamily="18" charset="0"/>
            </a:endParaRPr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1201115" y="1150542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Üretiminde Yem ve Üretim Teknikleri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0681855" y="6384176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11.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50344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1201115" y="2489849"/>
            <a:ext cx="4642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chemeClr val="accent6"/>
                </a:solidFill>
                <a:latin typeface="+mj-lt"/>
                <a:cs typeface="Times New Roman" panose="02020603050405020304" pitchFamily="18" charset="0"/>
              </a:rPr>
              <a:t>Canlı Yem:</a:t>
            </a:r>
            <a:endParaRPr lang="tr-TR" sz="2400" b="1" dirty="0">
              <a:solidFill>
                <a:schemeClr val="accent6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1178891" y="2859790"/>
            <a:ext cx="101014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sz="2400" dirty="0">
                <a:latin typeface="+mj-lt"/>
                <a:cs typeface="Times New Roman" panose="02020603050405020304" pitchFamily="18" charset="0"/>
              </a:rPr>
              <a:t>Balık ve larvaların doğal beslenme tipine benzer şekilde düzenlenen ve besin gereksinimlerini karşılayan </a:t>
            </a:r>
            <a:r>
              <a:rPr lang="tr-TR" altLang="tr-TR" sz="2400" dirty="0" smtClean="0">
                <a:latin typeface="+mj-lt"/>
                <a:cs typeface="Times New Roman" panose="02020603050405020304" pitchFamily="18" charset="0"/>
              </a:rPr>
              <a:t>canlılardır.</a:t>
            </a:r>
            <a:endParaRPr lang="tr-TR" altLang="tr-TR" sz="2400" dirty="0">
              <a:latin typeface="+mj-lt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2400" dirty="0" err="1">
                <a:latin typeface="+mj-lt"/>
                <a:cs typeface="Times New Roman" panose="02020603050405020304" pitchFamily="18" charset="0"/>
              </a:rPr>
              <a:t>Mikroalg</a:t>
            </a:r>
            <a:endParaRPr lang="tr-TR" altLang="tr-TR" sz="2400" dirty="0">
              <a:latin typeface="+mj-lt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2400" dirty="0" err="1">
                <a:latin typeface="+mj-lt"/>
                <a:cs typeface="Times New Roman" panose="02020603050405020304" pitchFamily="18" charset="0"/>
              </a:rPr>
              <a:t>Rotifer</a:t>
            </a:r>
            <a:r>
              <a:rPr lang="tr-TR" altLang="tr-TR" sz="2400" dirty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2400" dirty="0">
                <a:latin typeface="+mj-lt"/>
                <a:cs typeface="Times New Roman" panose="02020603050405020304" pitchFamily="18" charset="0"/>
              </a:rPr>
              <a:t>Su piresi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2400" dirty="0" err="1">
                <a:latin typeface="+mj-lt"/>
                <a:cs typeface="Times New Roman" panose="02020603050405020304" pitchFamily="18" charset="0"/>
              </a:rPr>
              <a:t>Artemia</a:t>
            </a:r>
            <a:endParaRPr lang="tr-TR" altLang="tr-TR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1201115" y="1150542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Üretiminde Yem ve Üretim Teknikleri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10681855" y="6384176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11.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4640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989215" y="2523100"/>
            <a:ext cx="104740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sz="2400" dirty="0" err="1">
                <a:latin typeface="+mj-lt"/>
                <a:cs typeface="Times New Roman" panose="02020603050405020304" pitchFamily="18" charset="0"/>
              </a:rPr>
              <a:t>Mikroalgler</a:t>
            </a:r>
            <a:r>
              <a:rPr lang="tr-TR" altLang="tr-TR" sz="2400" dirty="0">
                <a:latin typeface="+mj-lt"/>
                <a:cs typeface="Times New Roman" panose="02020603050405020304" pitchFamily="18" charset="0"/>
              </a:rPr>
              <a:t>, çeşitli </a:t>
            </a:r>
            <a:r>
              <a:rPr lang="tr-TR" altLang="tr-TR" sz="2400" dirty="0" err="1">
                <a:latin typeface="+mj-lt"/>
                <a:cs typeface="Times New Roman" panose="02020603050405020304" pitchFamily="18" charset="0"/>
              </a:rPr>
              <a:t>taksonomik</a:t>
            </a:r>
            <a:r>
              <a:rPr lang="tr-TR" altLang="tr-TR" sz="2400" dirty="0">
                <a:latin typeface="+mj-lt"/>
                <a:cs typeface="Times New Roman" panose="02020603050405020304" pitchFamily="18" charset="0"/>
              </a:rPr>
              <a:t> gruplara ait tek hücreli, </a:t>
            </a:r>
            <a:r>
              <a:rPr lang="tr-TR" altLang="tr-TR" sz="2400" dirty="0" err="1">
                <a:latin typeface="+mj-lt"/>
                <a:cs typeface="Times New Roman" panose="02020603050405020304" pitchFamily="18" charset="0"/>
              </a:rPr>
              <a:t>ökaryotik</a:t>
            </a:r>
            <a:r>
              <a:rPr lang="tr-TR" altLang="tr-TR" sz="2400" dirty="0">
                <a:latin typeface="+mj-lt"/>
                <a:cs typeface="Times New Roman" panose="02020603050405020304" pitchFamily="18" charset="0"/>
              </a:rPr>
              <a:t> ve </a:t>
            </a:r>
            <a:r>
              <a:rPr lang="tr-TR" altLang="tr-TR" sz="2400" dirty="0" err="1">
                <a:latin typeface="+mj-lt"/>
                <a:cs typeface="Times New Roman" panose="02020603050405020304" pitchFamily="18" charset="0"/>
              </a:rPr>
              <a:t>planktonik</a:t>
            </a:r>
            <a:r>
              <a:rPr lang="tr-TR" altLang="tr-TR" sz="2400" dirty="0">
                <a:latin typeface="+mj-lt"/>
                <a:cs typeface="Times New Roman" panose="02020603050405020304" pitchFamily="18" charset="0"/>
              </a:rPr>
              <a:t> alglerdir.</a:t>
            </a:r>
          </a:p>
          <a:p>
            <a:endParaRPr lang="en-US" altLang="tr-TR" sz="2400" dirty="0">
              <a:solidFill>
                <a:srgbClr val="00B050"/>
              </a:solidFill>
              <a:latin typeface="+mj-lt"/>
            </a:endParaRPr>
          </a:p>
        </p:txBody>
      </p:sp>
      <p:pic>
        <p:nvPicPr>
          <p:cNvPr id="1028" name="Picture 4" descr="mikroalg resim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025" y="3872358"/>
            <a:ext cx="4351020" cy="2526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Unvan 1"/>
          <p:cNvSpPr txBox="1">
            <a:spLocks/>
          </p:cNvSpPr>
          <p:nvPr/>
        </p:nvSpPr>
        <p:spPr>
          <a:xfrm>
            <a:off x="1201115" y="1150542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Üretiminde Yem ve Üretim Teknikleri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10681855" y="6384176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11.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9765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021610" y="2558541"/>
            <a:ext cx="5678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chemeClr val="accent6"/>
                </a:solidFill>
              </a:rPr>
              <a:t>Canlı Yem ve Üretim Teknikleri </a:t>
            </a:r>
            <a:endParaRPr lang="tr-TR" sz="2400" b="1" dirty="0">
              <a:solidFill>
                <a:schemeClr val="accent6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130532" y="2958651"/>
            <a:ext cx="807273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err="1" smtClean="0">
                <a:cs typeface="Times New Roman" panose="02020603050405020304" pitchFamily="18" charset="0"/>
              </a:rPr>
              <a:t>Rotifer</a:t>
            </a:r>
            <a:r>
              <a:rPr lang="tr-TR" sz="2000" dirty="0" smtClean="0">
                <a:cs typeface="Times New Roman" panose="02020603050405020304" pitchFamily="18" charset="0"/>
              </a:rPr>
              <a:t> (</a:t>
            </a:r>
            <a:r>
              <a:rPr lang="tr-TR" sz="2000" i="1" dirty="0" err="1" smtClean="0">
                <a:cs typeface="Times New Roman" panose="02020603050405020304" pitchFamily="18" charset="0"/>
              </a:rPr>
              <a:t>Brachionus</a:t>
            </a:r>
            <a:r>
              <a:rPr lang="tr-TR" sz="2000" i="1" dirty="0" smtClean="0">
                <a:cs typeface="Times New Roman" panose="02020603050405020304" pitchFamily="18" charset="0"/>
              </a:rPr>
              <a:t> </a:t>
            </a:r>
            <a:r>
              <a:rPr lang="tr-TR" sz="2000" i="1" dirty="0" err="1" smtClean="0">
                <a:cs typeface="Times New Roman" panose="02020603050405020304" pitchFamily="18" charset="0"/>
              </a:rPr>
              <a:t>plicatilis</a:t>
            </a:r>
            <a:r>
              <a:rPr lang="tr-TR" sz="2000" i="1" dirty="0" smtClean="0">
                <a:cs typeface="Times New Roman" panose="02020603050405020304" pitchFamily="18" charset="0"/>
              </a:rPr>
              <a:t>)  </a:t>
            </a:r>
            <a:r>
              <a:rPr lang="tr-TR" sz="2000" dirty="0" smtClean="0">
                <a:cs typeface="Times New Roman" panose="02020603050405020304" pitchFamily="18" charset="0"/>
              </a:rPr>
              <a:t>süzerek beslenen en küçük </a:t>
            </a:r>
            <a:r>
              <a:rPr lang="tr-TR" sz="2000" dirty="0" err="1" smtClean="0">
                <a:cs typeface="Times New Roman" panose="02020603050405020304" pitchFamily="18" charset="0"/>
              </a:rPr>
              <a:t>metazoandır</a:t>
            </a:r>
            <a:r>
              <a:rPr lang="tr-TR" sz="2000" dirty="0" smtClean="0"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2000" dirty="0" err="1" smtClean="0">
                <a:cs typeface="Times New Roman" panose="02020603050405020304" pitchFamily="18" charset="0"/>
              </a:rPr>
              <a:t>Artemia</a:t>
            </a:r>
            <a:r>
              <a:rPr lang="tr-TR" sz="2000" dirty="0" smtClean="0">
                <a:cs typeface="Times New Roman" panose="02020603050405020304" pitchFamily="18" charset="0"/>
              </a:rPr>
              <a:t> (</a:t>
            </a:r>
            <a:r>
              <a:rPr lang="tr-TR" sz="2000" i="1" dirty="0" err="1" smtClean="0">
                <a:cs typeface="Times New Roman" panose="02020603050405020304" pitchFamily="18" charset="0"/>
              </a:rPr>
              <a:t>Artemia</a:t>
            </a:r>
            <a:r>
              <a:rPr lang="tr-TR" sz="2000" i="1" dirty="0" smtClean="0">
                <a:cs typeface="Times New Roman" panose="02020603050405020304" pitchFamily="18" charset="0"/>
              </a:rPr>
              <a:t> </a:t>
            </a:r>
            <a:r>
              <a:rPr lang="tr-TR" sz="2000" i="1" dirty="0" err="1" smtClean="0">
                <a:cs typeface="Times New Roman" panose="02020603050405020304" pitchFamily="18" charset="0"/>
              </a:rPr>
              <a:t>salina</a:t>
            </a:r>
            <a:r>
              <a:rPr lang="tr-TR" sz="2000" dirty="0" smtClean="0">
                <a:cs typeface="Times New Roman" panose="02020603050405020304" pitchFamily="18" charset="0"/>
              </a:rPr>
              <a:t>) tuzlu göllerde ve lagünlerde yaşayan tuz karidesi olarak da bilinen kabuklu bir canlıdır.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>
                <a:cs typeface="Times New Roman" panose="02020603050405020304" pitchFamily="18" charset="0"/>
              </a:rPr>
              <a:t>Su piresi (</a:t>
            </a:r>
            <a:r>
              <a:rPr lang="tr-TR" sz="2000" dirty="0" err="1" smtClean="0">
                <a:cs typeface="Times New Roman" panose="02020603050405020304" pitchFamily="18" charset="0"/>
              </a:rPr>
              <a:t>Daphnia</a:t>
            </a:r>
            <a:r>
              <a:rPr lang="tr-TR" sz="2000" dirty="0" smtClean="0">
                <a:cs typeface="Times New Roman" panose="02020603050405020304" pitchFamily="18" charset="0"/>
              </a:rPr>
              <a:t> sp.) </a:t>
            </a:r>
            <a:r>
              <a:rPr lang="tr-TR" sz="2000" dirty="0" err="1" smtClean="0">
                <a:cs typeface="Times New Roman" panose="02020603050405020304" pitchFamily="18" charset="0"/>
              </a:rPr>
              <a:t>Cladocera</a:t>
            </a:r>
            <a:r>
              <a:rPr lang="tr-TR" sz="2000" dirty="0" smtClean="0">
                <a:cs typeface="Times New Roman" panose="02020603050405020304" pitchFamily="18" charset="0"/>
              </a:rPr>
              <a:t> takımına ait tatlı ve acı suda yaşayan bir </a:t>
            </a:r>
            <a:r>
              <a:rPr lang="tr-TR" sz="2000" dirty="0" err="1" smtClean="0">
                <a:cs typeface="Times New Roman" panose="02020603050405020304" pitchFamily="18" charset="0"/>
              </a:rPr>
              <a:t>zooplanktondur</a:t>
            </a:r>
            <a:r>
              <a:rPr lang="tr-TR" sz="2000" dirty="0" smtClean="0">
                <a:cs typeface="Times New Roman" panose="02020603050405020304" pitchFamily="18" charset="0"/>
              </a:rPr>
              <a:t>.</a:t>
            </a:r>
            <a:endParaRPr lang="tr-TR" sz="2000" dirty="0">
              <a:cs typeface="Times New Roman" panose="02020603050405020304" pitchFamily="18" charset="0"/>
            </a:endParaRPr>
          </a:p>
        </p:txBody>
      </p:sp>
      <p:pic>
        <p:nvPicPr>
          <p:cNvPr id="5122" name="Picture 2" descr="artemia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213" y="2520278"/>
            <a:ext cx="1574664" cy="11841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rotifer ile ilgili g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2189" y="3714771"/>
            <a:ext cx="1693079" cy="11738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su piresi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267" y="4888574"/>
            <a:ext cx="1694644" cy="11049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Metin kutusu 8"/>
          <p:cNvSpPr txBox="1"/>
          <p:nvPr/>
        </p:nvSpPr>
        <p:spPr>
          <a:xfrm>
            <a:off x="10684023" y="6418387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12. </a:t>
            </a:r>
            <a:r>
              <a:rPr lang="tr-TR" sz="2000" i="1" dirty="0" err="1" smtClean="0">
                <a:latin typeface="Bodoni MT Poster Compressed" panose="02070706080601050204" pitchFamily="18" charset="-94"/>
              </a:rPr>
              <a:t>Hfta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1201115" y="1150542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Üretiminde Yem ve Üretim Teknikleri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10681855" y="6384176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11. 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34772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545</TotalTime>
  <Words>440</Words>
  <Application>Microsoft Office PowerPoint</Application>
  <PresentationFormat>Geniş ekran</PresentationFormat>
  <Paragraphs>63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Bodoni MT Poster Compressed</vt:lpstr>
      <vt:lpstr>Times New Roman</vt:lpstr>
      <vt:lpstr>Trebuchet MS</vt:lpstr>
      <vt:lpstr>Wingdings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Akasya Topçu</dc:creator>
  <cp:lastModifiedBy>Akasya Topçu</cp:lastModifiedBy>
  <cp:revision>78</cp:revision>
  <dcterms:created xsi:type="dcterms:W3CDTF">2017-06-01T08:33:22Z</dcterms:created>
  <dcterms:modified xsi:type="dcterms:W3CDTF">2018-04-30T13:15:05Z</dcterms:modified>
</cp:coreProperties>
</file>