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61" r:id="rId6"/>
    <p:sldId id="263" r:id="rId7"/>
    <p:sldId id="268" r:id="rId8"/>
    <p:sldId id="269" r:id="rId9"/>
    <p:sldId id="271" r:id="rId10"/>
    <p:sldId id="287" r:id="rId1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9" d="100"/>
          <a:sy n="69" d="100"/>
        </p:scale>
        <p:origin x="75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710B8D31-082C-4EA9-B677-303FC76BDB83}" type="datetimeFigureOut">
              <a:rPr lang="tr-TR" smtClean="0"/>
              <a:t>4.10.2018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5CF3FC2-615C-4ED2-BB5E-F25E369F3AAA}" type="slidenum">
              <a:rPr lang="tr-TR" smtClean="0"/>
              <a:t>‹#›</a:t>
            </a:fld>
            <a:endParaRPr lang="tr-TR"/>
          </a:p>
        </p:txBody>
      </p:sp>
    </p:spTree>
    <p:extLst>
      <p:ext uri="{BB962C8B-B14F-4D97-AF65-F5344CB8AC3E}">
        <p14:creationId xmlns:p14="http://schemas.microsoft.com/office/powerpoint/2010/main" val="32681816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10B8D31-082C-4EA9-B677-303FC76BDB83}" type="datetimeFigureOut">
              <a:rPr lang="tr-TR" smtClean="0"/>
              <a:t>4.10.2018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5CF3FC2-615C-4ED2-BB5E-F25E369F3AAA}" type="slidenum">
              <a:rPr lang="tr-TR" smtClean="0"/>
              <a:t>‹#›</a:t>
            </a:fld>
            <a:endParaRPr lang="tr-TR"/>
          </a:p>
        </p:txBody>
      </p:sp>
    </p:spTree>
    <p:extLst>
      <p:ext uri="{BB962C8B-B14F-4D97-AF65-F5344CB8AC3E}">
        <p14:creationId xmlns:p14="http://schemas.microsoft.com/office/powerpoint/2010/main" val="22392052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10B8D31-082C-4EA9-B677-303FC76BDB83}" type="datetimeFigureOut">
              <a:rPr lang="tr-TR" smtClean="0"/>
              <a:t>4.10.2018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5CF3FC2-615C-4ED2-BB5E-F25E369F3AAA}" type="slidenum">
              <a:rPr lang="tr-TR" smtClean="0"/>
              <a:t>‹#›</a:t>
            </a:fld>
            <a:endParaRPr lang="tr-TR"/>
          </a:p>
        </p:txBody>
      </p:sp>
    </p:spTree>
    <p:extLst>
      <p:ext uri="{BB962C8B-B14F-4D97-AF65-F5344CB8AC3E}">
        <p14:creationId xmlns:p14="http://schemas.microsoft.com/office/powerpoint/2010/main" val="6843635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10B8D31-082C-4EA9-B677-303FC76BDB83}" type="datetimeFigureOut">
              <a:rPr lang="tr-TR" smtClean="0"/>
              <a:t>4.10.2018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5CF3FC2-615C-4ED2-BB5E-F25E369F3AAA}" type="slidenum">
              <a:rPr lang="tr-TR" smtClean="0"/>
              <a:t>‹#›</a:t>
            </a:fld>
            <a:endParaRPr lang="tr-TR"/>
          </a:p>
        </p:txBody>
      </p:sp>
    </p:spTree>
    <p:extLst>
      <p:ext uri="{BB962C8B-B14F-4D97-AF65-F5344CB8AC3E}">
        <p14:creationId xmlns:p14="http://schemas.microsoft.com/office/powerpoint/2010/main" val="35940921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710B8D31-082C-4EA9-B677-303FC76BDB83}" type="datetimeFigureOut">
              <a:rPr lang="tr-TR" smtClean="0"/>
              <a:t>4.10.2018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5CF3FC2-615C-4ED2-BB5E-F25E369F3AAA}" type="slidenum">
              <a:rPr lang="tr-TR" smtClean="0"/>
              <a:t>‹#›</a:t>
            </a:fld>
            <a:endParaRPr lang="tr-TR"/>
          </a:p>
        </p:txBody>
      </p:sp>
    </p:spTree>
    <p:extLst>
      <p:ext uri="{BB962C8B-B14F-4D97-AF65-F5344CB8AC3E}">
        <p14:creationId xmlns:p14="http://schemas.microsoft.com/office/powerpoint/2010/main" val="23333109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710B8D31-082C-4EA9-B677-303FC76BDB83}" type="datetimeFigureOut">
              <a:rPr lang="tr-TR" smtClean="0"/>
              <a:t>4.10.2018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5CF3FC2-615C-4ED2-BB5E-F25E369F3AAA}" type="slidenum">
              <a:rPr lang="tr-TR" smtClean="0"/>
              <a:t>‹#›</a:t>
            </a:fld>
            <a:endParaRPr lang="tr-TR"/>
          </a:p>
        </p:txBody>
      </p:sp>
    </p:spTree>
    <p:extLst>
      <p:ext uri="{BB962C8B-B14F-4D97-AF65-F5344CB8AC3E}">
        <p14:creationId xmlns:p14="http://schemas.microsoft.com/office/powerpoint/2010/main" val="562098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710B8D31-082C-4EA9-B677-303FC76BDB83}" type="datetimeFigureOut">
              <a:rPr lang="tr-TR" smtClean="0"/>
              <a:t>4.10.2018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B5CF3FC2-615C-4ED2-BB5E-F25E369F3AAA}" type="slidenum">
              <a:rPr lang="tr-TR" smtClean="0"/>
              <a:t>‹#›</a:t>
            </a:fld>
            <a:endParaRPr lang="tr-TR"/>
          </a:p>
        </p:txBody>
      </p:sp>
    </p:spTree>
    <p:extLst>
      <p:ext uri="{BB962C8B-B14F-4D97-AF65-F5344CB8AC3E}">
        <p14:creationId xmlns:p14="http://schemas.microsoft.com/office/powerpoint/2010/main" val="41445491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710B8D31-082C-4EA9-B677-303FC76BDB83}" type="datetimeFigureOut">
              <a:rPr lang="tr-TR" smtClean="0"/>
              <a:t>4.10.2018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B5CF3FC2-615C-4ED2-BB5E-F25E369F3AAA}" type="slidenum">
              <a:rPr lang="tr-TR" smtClean="0"/>
              <a:t>‹#›</a:t>
            </a:fld>
            <a:endParaRPr lang="tr-TR"/>
          </a:p>
        </p:txBody>
      </p:sp>
    </p:spTree>
    <p:extLst>
      <p:ext uri="{BB962C8B-B14F-4D97-AF65-F5344CB8AC3E}">
        <p14:creationId xmlns:p14="http://schemas.microsoft.com/office/powerpoint/2010/main" val="27544917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710B8D31-082C-4EA9-B677-303FC76BDB83}" type="datetimeFigureOut">
              <a:rPr lang="tr-TR" smtClean="0"/>
              <a:t>4.10.2018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B5CF3FC2-615C-4ED2-BB5E-F25E369F3AAA}" type="slidenum">
              <a:rPr lang="tr-TR" smtClean="0"/>
              <a:t>‹#›</a:t>
            </a:fld>
            <a:endParaRPr lang="tr-TR"/>
          </a:p>
        </p:txBody>
      </p:sp>
    </p:spTree>
    <p:extLst>
      <p:ext uri="{BB962C8B-B14F-4D97-AF65-F5344CB8AC3E}">
        <p14:creationId xmlns:p14="http://schemas.microsoft.com/office/powerpoint/2010/main" val="10175319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710B8D31-082C-4EA9-B677-303FC76BDB83}" type="datetimeFigureOut">
              <a:rPr lang="tr-TR" smtClean="0"/>
              <a:t>4.10.2018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5CF3FC2-615C-4ED2-BB5E-F25E369F3AAA}" type="slidenum">
              <a:rPr lang="tr-TR" smtClean="0"/>
              <a:t>‹#›</a:t>
            </a:fld>
            <a:endParaRPr lang="tr-TR"/>
          </a:p>
        </p:txBody>
      </p:sp>
    </p:spTree>
    <p:extLst>
      <p:ext uri="{BB962C8B-B14F-4D97-AF65-F5344CB8AC3E}">
        <p14:creationId xmlns:p14="http://schemas.microsoft.com/office/powerpoint/2010/main" val="32723930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710B8D31-082C-4EA9-B677-303FC76BDB83}" type="datetimeFigureOut">
              <a:rPr lang="tr-TR" smtClean="0"/>
              <a:t>4.10.2018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5CF3FC2-615C-4ED2-BB5E-F25E369F3AAA}" type="slidenum">
              <a:rPr lang="tr-TR" smtClean="0"/>
              <a:t>‹#›</a:t>
            </a:fld>
            <a:endParaRPr lang="tr-TR"/>
          </a:p>
        </p:txBody>
      </p:sp>
    </p:spTree>
    <p:extLst>
      <p:ext uri="{BB962C8B-B14F-4D97-AF65-F5344CB8AC3E}">
        <p14:creationId xmlns:p14="http://schemas.microsoft.com/office/powerpoint/2010/main" val="439575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10B8D31-082C-4EA9-B677-303FC76BDB83}" type="datetimeFigureOut">
              <a:rPr lang="tr-TR" smtClean="0"/>
              <a:t>4.10.2018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5CF3FC2-615C-4ED2-BB5E-F25E369F3AAA}" type="slidenum">
              <a:rPr lang="tr-TR" smtClean="0"/>
              <a:t>‹#›</a:t>
            </a:fld>
            <a:endParaRPr lang="tr-TR"/>
          </a:p>
        </p:txBody>
      </p:sp>
    </p:spTree>
    <p:extLst>
      <p:ext uri="{BB962C8B-B14F-4D97-AF65-F5344CB8AC3E}">
        <p14:creationId xmlns:p14="http://schemas.microsoft.com/office/powerpoint/2010/main" val="1423952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Madde Tepki Kuramı</a:t>
            </a:r>
            <a:endParaRPr lang="tr-TR" dirty="0"/>
          </a:p>
        </p:txBody>
      </p:sp>
      <p:sp>
        <p:nvSpPr>
          <p:cNvPr id="3" name="Alt Başlık 2"/>
          <p:cNvSpPr>
            <a:spLocks noGrp="1"/>
          </p:cNvSpPr>
          <p:nvPr>
            <p:ph type="subTitle" idx="1"/>
          </p:nvPr>
        </p:nvSpPr>
        <p:spPr/>
        <p:txBody>
          <a:bodyPr/>
          <a:lstStyle/>
          <a:p>
            <a:r>
              <a:rPr lang="tr-TR" dirty="0" smtClean="0"/>
              <a:t>8. Hafta</a:t>
            </a:r>
          </a:p>
          <a:p>
            <a:r>
              <a:rPr lang="tr-TR" dirty="0" smtClean="0"/>
              <a:t>Test Karakteristik Eğrisi ve Yetenek Kestirimi</a:t>
            </a:r>
            <a:endParaRPr lang="tr-TR" dirty="0"/>
          </a:p>
        </p:txBody>
      </p:sp>
    </p:spTree>
    <p:extLst>
      <p:ext uri="{BB962C8B-B14F-4D97-AF65-F5344CB8AC3E}">
        <p14:creationId xmlns:p14="http://schemas.microsoft.com/office/powerpoint/2010/main" val="24364514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KAYNAKÇA</a:t>
            </a:r>
            <a:endParaRPr lang="tr-TR" dirty="0"/>
          </a:p>
        </p:txBody>
      </p:sp>
      <p:sp>
        <p:nvSpPr>
          <p:cNvPr id="3" name="İçerik Yer Tutucusu 2"/>
          <p:cNvSpPr>
            <a:spLocks noGrp="1"/>
          </p:cNvSpPr>
          <p:nvPr>
            <p:ph idx="1"/>
          </p:nvPr>
        </p:nvSpPr>
        <p:spPr/>
        <p:txBody>
          <a:bodyPr/>
          <a:lstStyle/>
          <a:p>
            <a:r>
              <a:rPr lang="en-US" dirty="0"/>
              <a:t>Baker, F. B. </a:t>
            </a:r>
            <a:r>
              <a:rPr lang="tr-TR" dirty="0"/>
              <a:t>ve</a:t>
            </a:r>
            <a:r>
              <a:rPr lang="en-US" dirty="0"/>
              <a:t> Kim, S. H. (</a:t>
            </a:r>
            <a:r>
              <a:rPr lang="tr-TR" dirty="0" smtClean="0"/>
              <a:t>2016</a:t>
            </a:r>
            <a:r>
              <a:rPr lang="en-US" dirty="0" smtClean="0"/>
              <a:t>).</a:t>
            </a:r>
            <a:r>
              <a:rPr lang="en-US" dirty="0"/>
              <a:t> </a:t>
            </a:r>
            <a:r>
              <a:rPr lang="tr-TR" dirty="0" err="1"/>
              <a:t>The</a:t>
            </a:r>
            <a:r>
              <a:rPr lang="tr-TR" dirty="0"/>
              <a:t> Basics of </a:t>
            </a:r>
            <a:r>
              <a:rPr lang="tr-TR" dirty="0" err="1"/>
              <a:t>Item</a:t>
            </a:r>
            <a:r>
              <a:rPr lang="tr-TR" dirty="0"/>
              <a:t> </a:t>
            </a:r>
            <a:r>
              <a:rPr lang="tr-TR" dirty="0" err="1"/>
              <a:t>Response</a:t>
            </a:r>
            <a:r>
              <a:rPr lang="tr-TR" dirty="0"/>
              <a:t> </a:t>
            </a:r>
            <a:r>
              <a:rPr lang="tr-TR" dirty="0" err="1"/>
              <a:t>Theory</a:t>
            </a:r>
            <a:r>
              <a:rPr lang="tr-TR" dirty="0"/>
              <a:t> Using R. New York:</a:t>
            </a:r>
            <a:r>
              <a:rPr lang="en-US" dirty="0"/>
              <a:t> </a:t>
            </a:r>
            <a:r>
              <a:rPr lang="tr-TR" dirty="0" err="1"/>
              <a:t>Springer</a:t>
            </a:r>
            <a:r>
              <a:rPr lang="tr-TR" dirty="0"/>
              <a:t>.</a:t>
            </a:r>
          </a:p>
          <a:p>
            <a:r>
              <a:rPr lang="en-US" dirty="0"/>
              <a:t>de Ayala, R. J. (2009). </a:t>
            </a:r>
            <a:r>
              <a:rPr lang="en-US" i="1" dirty="0"/>
              <a:t>The theory and practice of item response theory</a:t>
            </a:r>
            <a:r>
              <a:rPr lang="en-US" dirty="0"/>
              <a:t>. New York</a:t>
            </a:r>
            <a:r>
              <a:rPr lang="tr-TR" dirty="0"/>
              <a:t>: </a:t>
            </a:r>
            <a:r>
              <a:rPr lang="tr-TR" dirty="0" err="1"/>
              <a:t>Guilford</a:t>
            </a:r>
            <a:r>
              <a:rPr lang="tr-TR" dirty="0"/>
              <a:t> </a:t>
            </a:r>
            <a:r>
              <a:rPr lang="tr-TR" dirty="0" err="1"/>
              <a:t>Press</a:t>
            </a:r>
            <a:r>
              <a:rPr lang="tr-TR" dirty="0"/>
              <a:t>.</a:t>
            </a:r>
          </a:p>
          <a:p>
            <a:r>
              <a:rPr lang="en-US" dirty="0" err="1"/>
              <a:t>DeMars</a:t>
            </a:r>
            <a:r>
              <a:rPr lang="en-US" dirty="0"/>
              <a:t>, C. (2010). </a:t>
            </a:r>
            <a:r>
              <a:rPr lang="en-US" i="1" dirty="0"/>
              <a:t>Item response theory</a:t>
            </a:r>
            <a:r>
              <a:rPr lang="en-US" dirty="0"/>
              <a:t>. Oxford University Press.</a:t>
            </a:r>
            <a:endParaRPr lang="tr-TR" dirty="0"/>
          </a:p>
          <a:p>
            <a:r>
              <a:rPr lang="en-US" dirty="0"/>
              <a:t>Hambleton, R. K., </a:t>
            </a:r>
            <a:r>
              <a:rPr lang="en-US" dirty="0" err="1"/>
              <a:t>Swaminathan</a:t>
            </a:r>
            <a:r>
              <a:rPr lang="en-US" dirty="0"/>
              <a:t>, H., </a:t>
            </a:r>
            <a:r>
              <a:rPr lang="tr-TR" dirty="0"/>
              <a:t>ve</a:t>
            </a:r>
            <a:r>
              <a:rPr lang="en-US" dirty="0"/>
              <a:t> Rogers, H. J. (1991). </a:t>
            </a:r>
            <a:r>
              <a:rPr lang="en-US" i="1" dirty="0"/>
              <a:t>Fundamentals of item</a:t>
            </a:r>
            <a:r>
              <a:rPr lang="tr-TR" i="1" dirty="0"/>
              <a:t> </a:t>
            </a:r>
            <a:r>
              <a:rPr lang="en-US" i="1" dirty="0"/>
              <a:t>response theory</a:t>
            </a:r>
            <a:r>
              <a:rPr lang="en-US" dirty="0"/>
              <a:t> (Vol. 2). Sage.</a:t>
            </a:r>
            <a:endParaRPr lang="tr-TR" dirty="0"/>
          </a:p>
          <a:p>
            <a:endParaRPr lang="tr-TR" dirty="0"/>
          </a:p>
        </p:txBody>
      </p:sp>
    </p:spTree>
    <p:extLst>
      <p:ext uri="{BB962C8B-B14F-4D97-AF65-F5344CB8AC3E}">
        <p14:creationId xmlns:p14="http://schemas.microsoft.com/office/powerpoint/2010/main" val="228846653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295402" y="1163782"/>
            <a:ext cx="9601196" cy="1122217"/>
          </a:xfrm>
        </p:spPr>
        <p:txBody>
          <a:bodyPr/>
          <a:lstStyle/>
          <a:p>
            <a:pPr algn="ctr"/>
            <a:r>
              <a:rPr lang="tr-TR" dirty="0" smtClean="0"/>
              <a:t>TEST KARAKTERİSTİK EĞRİSİ (TKE)</a:t>
            </a:r>
            <a:endParaRPr lang="tr-TR" dirty="0"/>
          </a:p>
        </p:txBody>
      </p:sp>
      <p:sp>
        <p:nvSpPr>
          <p:cNvPr id="3" name="İçerik Yer Tutucusu 2"/>
          <p:cNvSpPr>
            <a:spLocks noGrp="1"/>
          </p:cNvSpPr>
          <p:nvPr>
            <p:ph idx="1"/>
          </p:nvPr>
        </p:nvSpPr>
        <p:spPr>
          <a:xfrm>
            <a:off x="990600" y="2549236"/>
            <a:ext cx="10515600" cy="3583998"/>
          </a:xfrm>
        </p:spPr>
        <p:txBody>
          <a:bodyPr/>
          <a:lstStyle/>
          <a:p>
            <a:r>
              <a:rPr lang="tr-TR" dirty="0" smtClean="0"/>
              <a:t>Yetenek </a:t>
            </a:r>
            <a:r>
              <a:rPr lang="tr-TR" dirty="0"/>
              <a:t>ölçeği üzerindeki değerler ile gerçek puan değerlerinin kesiştikleri noktaların birleştirilmesiyle oluşan eğri, </a:t>
            </a:r>
            <a:r>
              <a:rPr lang="tr-TR" b="1" dirty="0"/>
              <a:t>test karakteristik eğrisi</a:t>
            </a:r>
            <a:r>
              <a:rPr lang="tr-TR" dirty="0"/>
              <a:t> olarak tanımlanır (Baker, 2016,65).</a:t>
            </a:r>
          </a:p>
          <a:p>
            <a:r>
              <a:rPr lang="tr-TR" dirty="0"/>
              <a:t>Yani TKE yetenek ölçeği ile gerçek puanlar arasındaki fonksiyonel ilişkiyi gösterir.</a:t>
            </a:r>
          </a:p>
          <a:p>
            <a:pPr marL="0" indent="0">
              <a:buNone/>
            </a:pPr>
            <a:endParaRPr lang="tr-TR" dirty="0" smtClean="0"/>
          </a:p>
          <a:p>
            <a:endParaRPr lang="tr-TR" dirty="0" smtClean="0"/>
          </a:p>
          <a:p>
            <a:endParaRPr lang="tr-TR" dirty="0"/>
          </a:p>
          <a:p>
            <a:endParaRPr lang="tr-TR" dirty="0"/>
          </a:p>
        </p:txBody>
      </p:sp>
      <p:sp>
        <p:nvSpPr>
          <p:cNvPr id="4" name="İçerik Yer Tutucusu 2"/>
          <p:cNvSpPr txBox="1">
            <a:spLocks/>
          </p:cNvSpPr>
          <p:nvPr/>
        </p:nvSpPr>
        <p:spPr>
          <a:xfrm>
            <a:off x="990600" y="2821854"/>
            <a:ext cx="4551218" cy="155618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tr-TR" dirty="0" smtClean="0"/>
          </a:p>
          <a:p>
            <a:endParaRPr lang="tr-TR" dirty="0" smtClean="0"/>
          </a:p>
          <a:p>
            <a:endParaRPr lang="tr-TR" dirty="0"/>
          </a:p>
        </p:txBody>
      </p:sp>
      <p:sp>
        <p:nvSpPr>
          <p:cNvPr id="5" name="İçerik Yer Tutucusu 2"/>
          <p:cNvSpPr txBox="1">
            <a:spLocks/>
          </p:cNvSpPr>
          <p:nvPr/>
        </p:nvSpPr>
        <p:spPr>
          <a:xfrm>
            <a:off x="1143000" y="4488872"/>
            <a:ext cx="4232564" cy="168809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tr-TR" dirty="0" smtClean="0"/>
          </a:p>
          <a:p>
            <a:endParaRPr lang="tr-TR" dirty="0" smtClean="0"/>
          </a:p>
          <a:p>
            <a:endParaRPr lang="tr-TR" dirty="0"/>
          </a:p>
        </p:txBody>
      </p:sp>
      <p:sp>
        <p:nvSpPr>
          <p:cNvPr id="6" name="İçerik Yer Tutucusu 2"/>
          <p:cNvSpPr txBox="1">
            <a:spLocks/>
          </p:cNvSpPr>
          <p:nvPr/>
        </p:nvSpPr>
        <p:spPr>
          <a:xfrm>
            <a:off x="6483926" y="2821854"/>
            <a:ext cx="5022273" cy="1279092"/>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tr-TR" dirty="0" smtClean="0"/>
          </a:p>
          <a:p>
            <a:endParaRPr lang="tr-TR" dirty="0" smtClean="0"/>
          </a:p>
          <a:p>
            <a:endParaRPr lang="tr-TR" dirty="0"/>
          </a:p>
        </p:txBody>
      </p:sp>
      <p:sp>
        <p:nvSpPr>
          <p:cNvPr id="7" name="İçerik Yer Tutucusu 2"/>
          <p:cNvSpPr txBox="1">
            <a:spLocks/>
          </p:cNvSpPr>
          <p:nvPr/>
        </p:nvSpPr>
        <p:spPr>
          <a:xfrm>
            <a:off x="6636326" y="4488872"/>
            <a:ext cx="5022273" cy="1413164"/>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tr-TR" dirty="0" smtClean="0"/>
          </a:p>
          <a:p>
            <a:endParaRPr lang="tr-TR" dirty="0" smtClean="0"/>
          </a:p>
          <a:p>
            <a:endParaRPr lang="tr-TR" dirty="0"/>
          </a:p>
        </p:txBody>
      </p:sp>
    </p:spTree>
    <p:extLst>
      <p:ext uri="{BB962C8B-B14F-4D97-AF65-F5344CB8AC3E}">
        <p14:creationId xmlns:p14="http://schemas.microsoft.com/office/powerpoint/2010/main" val="14510947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dirty="0" smtClean="0"/>
              <a:t>TEST KARAKTERİSTİK EĞRİSİ NEDİR?</a:t>
            </a:r>
            <a:endParaRPr lang="tr-TR" dirty="0"/>
          </a:p>
        </p:txBody>
      </p:sp>
      <p:sp>
        <p:nvSpPr>
          <p:cNvPr id="3" name="İçerik Yer Tutucusu 2"/>
          <p:cNvSpPr>
            <a:spLocks noGrp="1"/>
          </p:cNvSpPr>
          <p:nvPr>
            <p:ph idx="1"/>
          </p:nvPr>
        </p:nvSpPr>
        <p:spPr/>
        <p:txBody>
          <a:bodyPr/>
          <a:lstStyle/>
          <a:p>
            <a:r>
              <a:rPr lang="tr-TR" dirty="0" smtClean="0"/>
              <a:t>TKE </a:t>
            </a:r>
            <a:r>
              <a:rPr lang="tr-TR" dirty="0"/>
              <a:t>gözlenen ham puanları </a:t>
            </a:r>
            <a:r>
              <a:rPr lang="tr-TR" dirty="0" smtClean="0"/>
              <a:t>yeteneğin (</a:t>
            </a:r>
            <a:r>
              <a:rPr lang="el-GR" dirty="0" smtClean="0"/>
              <a:t>θ</a:t>
            </a:r>
            <a:r>
              <a:rPr lang="tr-TR" dirty="0" smtClean="0"/>
              <a:t>) bir </a:t>
            </a:r>
            <a:r>
              <a:rPr lang="tr-TR" dirty="0"/>
              <a:t>fonksiyonu şeklinde </a:t>
            </a:r>
            <a:r>
              <a:rPr lang="tr-TR" dirty="0" smtClean="0"/>
              <a:t>gösterir</a:t>
            </a:r>
            <a:r>
              <a:rPr lang="tr-TR" dirty="0"/>
              <a:t> </a:t>
            </a:r>
            <a:r>
              <a:rPr lang="tr-TR" dirty="0" smtClean="0"/>
              <a:t>(</a:t>
            </a:r>
            <a:r>
              <a:rPr lang="tr-TR" dirty="0" err="1" smtClean="0"/>
              <a:t>Demars</a:t>
            </a:r>
            <a:r>
              <a:rPr lang="tr-TR" dirty="0" smtClean="0"/>
              <a:t>, 2010, 22).</a:t>
            </a:r>
          </a:p>
          <a:p>
            <a:r>
              <a:rPr lang="el-GR" dirty="0" smtClean="0"/>
              <a:t>θ </a:t>
            </a:r>
            <a:r>
              <a:rPr lang="tr-TR" dirty="0" smtClean="0"/>
              <a:t>ve gerçek puanlar arasındaki ilişki toplam karakteristik fonksiyonu veya test karakteristik fonksiyonu olarak ifade edilir(De Ayala,2009,96)</a:t>
            </a:r>
          </a:p>
          <a:p>
            <a:endParaRPr lang="tr-TR" dirty="0"/>
          </a:p>
        </p:txBody>
      </p:sp>
    </p:spTree>
    <p:extLst>
      <p:ext uri="{BB962C8B-B14F-4D97-AF65-F5344CB8AC3E}">
        <p14:creationId xmlns:p14="http://schemas.microsoft.com/office/powerpoint/2010/main" val="43633605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ctr"/>
            <a:r>
              <a:rPr lang="tr-TR" dirty="0" smtClean="0"/>
              <a:t>TEST KARATERİSTİK EĞRİSİNİN ALABİLECEĞİ DEĞERLER</a:t>
            </a:r>
            <a:endParaRPr lang="tr-TR" dirty="0"/>
          </a:p>
        </p:txBody>
      </p:sp>
      <p:sp>
        <p:nvSpPr>
          <p:cNvPr id="3" name="İçerik Yer Tutucusu 2"/>
          <p:cNvSpPr>
            <a:spLocks noGrp="1"/>
          </p:cNvSpPr>
          <p:nvPr>
            <p:ph idx="1"/>
          </p:nvPr>
        </p:nvSpPr>
        <p:spPr/>
        <p:txBody>
          <a:bodyPr/>
          <a:lstStyle/>
          <a:p>
            <a:r>
              <a:rPr lang="tr-TR" dirty="0"/>
              <a:t>Her MKE düşük asimptot ile 1 arasında değer alır, dolayısıyla TKE de düşük asimptot ile toplam madde sayısı arasında değerler </a:t>
            </a:r>
            <a:r>
              <a:rPr lang="tr-TR" dirty="0" smtClean="0"/>
              <a:t>alır (De Mars, 2009,26).</a:t>
            </a:r>
          </a:p>
          <a:p>
            <a:r>
              <a:rPr lang="tr-TR" dirty="0" smtClean="0"/>
              <a:t>N </a:t>
            </a:r>
            <a:r>
              <a:rPr lang="tr-TR" dirty="0"/>
              <a:t>maddeli bir test için bir ya da iki parametreli bir model kullanıldığında, yetenek ölçeği </a:t>
            </a:r>
            <a:r>
              <a:rPr lang="tr-TR" dirty="0" smtClean="0"/>
              <a:t>(-∞)a </a:t>
            </a:r>
            <a:r>
              <a:rPr lang="tr-TR" dirty="0"/>
              <a:t>yaklaştığında </a:t>
            </a:r>
            <a:r>
              <a:rPr lang="tr-TR" dirty="0" err="1"/>
              <a:t>TKE’nin</a:t>
            </a:r>
            <a:r>
              <a:rPr lang="tr-TR" dirty="0"/>
              <a:t> kuyruğu sıfıra yaklaşır. Yani – </a:t>
            </a:r>
            <a:r>
              <a:rPr lang="tr-TR" dirty="0" smtClean="0"/>
              <a:t>∞’da </a:t>
            </a:r>
            <a:r>
              <a:rPr lang="tr-TR" dirty="0"/>
              <a:t>gerçek puan değeri 0, + </a:t>
            </a:r>
            <a:r>
              <a:rPr lang="tr-TR" dirty="0" smtClean="0"/>
              <a:t>∞’da </a:t>
            </a:r>
            <a:r>
              <a:rPr lang="tr-TR" dirty="0"/>
              <a:t>ise gerçek puan değeri N olur</a:t>
            </a:r>
            <a:r>
              <a:rPr lang="tr-TR" dirty="0" smtClean="0"/>
              <a:t>. 3 </a:t>
            </a:r>
            <a:r>
              <a:rPr lang="tr-TR" dirty="0"/>
              <a:t>parametreli de ise </a:t>
            </a:r>
            <a:r>
              <a:rPr lang="tr-TR" dirty="0" err="1"/>
              <a:t>TKE’nin</a:t>
            </a:r>
            <a:r>
              <a:rPr lang="tr-TR" dirty="0"/>
              <a:t> alt kuyruğu 0’a değil; testteki madde sayısı kadar şans parametreleri toplamına yaklaşır. Üst kuyruk ise yine </a:t>
            </a:r>
            <a:r>
              <a:rPr lang="tr-TR" dirty="0" err="1"/>
              <a:t>N’e</a:t>
            </a:r>
            <a:r>
              <a:rPr lang="tr-TR" dirty="0"/>
              <a:t> </a:t>
            </a:r>
            <a:r>
              <a:rPr lang="tr-TR" dirty="0" smtClean="0"/>
              <a:t>yaklaşır</a:t>
            </a:r>
            <a:r>
              <a:rPr lang="tr-TR" dirty="0"/>
              <a:t> </a:t>
            </a:r>
            <a:r>
              <a:rPr lang="tr-TR" dirty="0" smtClean="0"/>
              <a:t>(Baker, 2016, 65-66).</a:t>
            </a:r>
            <a:endParaRPr lang="tr-TR" dirty="0"/>
          </a:p>
        </p:txBody>
      </p:sp>
    </p:spTree>
    <p:extLst>
      <p:ext uri="{BB962C8B-B14F-4D97-AF65-F5344CB8AC3E}">
        <p14:creationId xmlns:p14="http://schemas.microsoft.com/office/powerpoint/2010/main" val="351130029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endParaRPr lang="tr-TR" dirty="0"/>
          </a:p>
        </p:txBody>
      </p:sp>
      <p:pic>
        <p:nvPicPr>
          <p:cNvPr id="4" name="Resim 3"/>
          <p:cNvPicPr>
            <a:picLocks noChangeAspect="1"/>
          </p:cNvPicPr>
          <p:nvPr/>
        </p:nvPicPr>
        <p:blipFill>
          <a:blip r:embed="rId2"/>
          <a:stretch>
            <a:fillRect/>
          </a:stretch>
        </p:blipFill>
        <p:spPr>
          <a:xfrm>
            <a:off x="1524000" y="692727"/>
            <a:ext cx="8506691" cy="4973193"/>
          </a:xfrm>
          <a:prstGeom prst="rect">
            <a:avLst/>
          </a:prstGeom>
        </p:spPr>
      </p:pic>
    </p:spTree>
    <p:extLst>
      <p:ext uri="{BB962C8B-B14F-4D97-AF65-F5344CB8AC3E}">
        <p14:creationId xmlns:p14="http://schemas.microsoft.com/office/powerpoint/2010/main" val="326917391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838200" y="365125"/>
            <a:ext cx="10515600" cy="5811838"/>
          </a:xfrm>
        </p:spPr>
        <p:txBody>
          <a:bodyPr/>
          <a:lstStyle/>
          <a:p>
            <a:endParaRPr lang="tr-TR" dirty="0"/>
          </a:p>
        </p:txBody>
      </p:sp>
      <p:sp>
        <p:nvSpPr>
          <p:cNvPr id="4" name="Oval 3"/>
          <p:cNvSpPr/>
          <p:nvPr/>
        </p:nvSpPr>
        <p:spPr>
          <a:xfrm>
            <a:off x="2272145" y="570706"/>
            <a:ext cx="6428509" cy="91440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ln w="0"/>
                <a:solidFill>
                  <a:schemeClr val="tx1"/>
                </a:solidFill>
                <a:effectLst>
                  <a:outerShdw blurRad="38100" dist="19050" dir="2700000" algn="tl" rotWithShape="0">
                    <a:schemeClr val="dk1">
                      <a:alpha val="40000"/>
                    </a:schemeClr>
                  </a:outerShdw>
                </a:effectLst>
              </a:rPr>
              <a:t>TEST KARAKTERİSTİK EĞRİSİ </a:t>
            </a:r>
            <a:endParaRPr lang="tr-TR" dirty="0">
              <a:ln w="0"/>
              <a:solidFill>
                <a:schemeClr val="tx1"/>
              </a:solidFill>
              <a:effectLst>
                <a:outerShdw blurRad="38100" dist="19050" dir="2700000" algn="tl" rotWithShape="0">
                  <a:schemeClr val="dk1">
                    <a:alpha val="40000"/>
                  </a:schemeClr>
                </a:outerShdw>
              </a:effectLst>
            </a:endParaRPr>
          </a:p>
        </p:txBody>
      </p:sp>
      <p:sp>
        <p:nvSpPr>
          <p:cNvPr id="5" name="Aşağı Ok 4"/>
          <p:cNvSpPr/>
          <p:nvPr/>
        </p:nvSpPr>
        <p:spPr>
          <a:xfrm>
            <a:off x="4973782" y="1505888"/>
            <a:ext cx="609600" cy="49876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Oval 5"/>
          <p:cNvSpPr/>
          <p:nvPr/>
        </p:nvSpPr>
        <p:spPr>
          <a:xfrm>
            <a:off x="2272145" y="2036618"/>
            <a:ext cx="6428510" cy="101138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ln w="0"/>
                <a:solidFill>
                  <a:schemeClr val="tx1"/>
                </a:solidFill>
                <a:effectLst>
                  <a:outerShdw blurRad="38100" dist="19050" dir="2700000" algn="tl" rotWithShape="0">
                    <a:schemeClr val="dk1">
                      <a:alpha val="40000"/>
                    </a:schemeClr>
                  </a:outerShdw>
                </a:effectLst>
              </a:rPr>
              <a:t>Her yetenek düzeyinde testteki her bir maddenin kullanılan MKE modeline göre doğru cevap verme olasılıkları belirlenir.</a:t>
            </a:r>
            <a:endParaRPr lang="tr-TR" dirty="0">
              <a:ln w="0"/>
              <a:solidFill>
                <a:schemeClr val="tx1"/>
              </a:solidFill>
              <a:effectLst>
                <a:outerShdw blurRad="38100" dist="19050" dir="2700000" algn="tl" rotWithShape="0">
                  <a:schemeClr val="dk1">
                    <a:alpha val="40000"/>
                  </a:schemeClr>
                </a:outerShdw>
              </a:effectLst>
            </a:endParaRPr>
          </a:p>
        </p:txBody>
      </p:sp>
      <p:sp>
        <p:nvSpPr>
          <p:cNvPr id="7" name="Aşağı Ok 6"/>
          <p:cNvSpPr/>
          <p:nvPr/>
        </p:nvSpPr>
        <p:spPr>
          <a:xfrm>
            <a:off x="5008418" y="3079967"/>
            <a:ext cx="574964" cy="498764"/>
          </a:xfrm>
          <a:prstGeom prst="downArrow">
            <a:avLst>
              <a:gd name="adj1" fmla="val 50000"/>
              <a:gd name="adj2" fmla="val 6176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8" name="Oval 7"/>
          <p:cNvSpPr/>
          <p:nvPr/>
        </p:nvSpPr>
        <p:spPr>
          <a:xfrm>
            <a:off x="2272145" y="3578731"/>
            <a:ext cx="6428509" cy="57763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ln w="0"/>
                <a:solidFill>
                  <a:schemeClr val="tx1"/>
                </a:solidFill>
                <a:effectLst>
                  <a:outerShdw blurRad="38100" dist="19050" dir="2700000" algn="tl" rotWithShape="0">
                    <a:schemeClr val="dk1">
                      <a:alpha val="40000"/>
                    </a:schemeClr>
                  </a:outerShdw>
                </a:effectLst>
              </a:rPr>
              <a:t>Olasılıklar toplanır.</a:t>
            </a:r>
            <a:endParaRPr lang="tr-TR" dirty="0">
              <a:ln w="0"/>
              <a:solidFill>
                <a:schemeClr val="tx1"/>
              </a:solidFill>
              <a:effectLst>
                <a:outerShdw blurRad="38100" dist="19050" dir="2700000" algn="tl" rotWithShape="0">
                  <a:schemeClr val="dk1">
                    <a:alpha val="40000"/>
                  </a:schemeClr>
                </a:outerShdw>
              </a:effectLst>
            </a:endParaRPr>
          </a:p>
        </p:txBody>
      </p:sp>
      <p:sp>
        <p:nvSpPr>
          <p:cNvPr id="9" name="Aşağı Ok 8"/>
          <p:cNvSpPr/>
          <p:nvPr/>
        </p:nvSpPr>
        <p:spPr>
          <a:xfrm>
            <a:off x="5008418" y="4156364"/>
            <a:ext cx="574964" cy="65116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0" name="Oval 9"/>
          <p:cNvSpPr/>
          <p:nvPr/>
        </p:nvSpPr>
        <p:spPr>
          <a:xfrm>
            <a:off x="2272145" y="4807526"/>
            <a:ext cx="6428509" cy="92825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ln w="0"/>
                <a:solidFill>
                  <a:schemeClr val="tx1"/>
                </a:solidFill>
                <a:effectLst>
                  <a:outerShdw blurRad="38100" dist="19050" dir="2700000" algn="tl" rotWithShape="0">
                    <a:schemeClr val="dk1">
                      <a:alpha val="40000"/>
                    </a:schemeClr>
                  </a:outerShdw>
                </a:effectLst>
              </a:rPr>
              <a:t>Yetenek düzeyi ile testten alınacak toplam puanlar birleştirilerek toplam karakteristik eğrisi çizilir.</a:t>
            </a:r>
            <a:endParaRPr lang="tr-TR"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115399106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YETENEK KESTİRİMİ</a:t>
            </a:r>
          </a:p>
        </p:txBody>
      </p:sp>
      <p:sp>
        <p:nvSpPr>
          <p:cNvPr id="3" name="İçerik Yer Tutucusu 2"/>
          <p:cNvSpPr>
            <a:spLocks noGrp="1"/>
          </p:cNvSpPr>
          <p:nvPr>
            <p:ph idx="1"/>
          </p:nvPr>
        </p:nvSpPr>
        <p:spPr/>
        <p:txBody>
          <a:bodyPr/>
          <a:lstStyle/>
          <a:p>
            <a:pPr algn="just"/>
            <a:r>
              <a:rPr lang="tr-TR" dirty="0"/>
              <a:t>Bir testi alan bireylerin yetenek parametrelerinin kestirilmesi işleminde testteki maddelerin parametrelerinin bilindiği varsayılacaktır. Bu varsayımın sonucu olarak bireylerin yetenek düzeyler ile madde parametreleri aynı ölçek üzerindedir (Baker,2016,81). </a:t>
            </a:r>
          </a:p>
          <a:p>
            <a:r>
              <a:rPr lang="tr-TR" dirty="0"/>
              <a:t> Aynı noktaya işaret eden </a:t>
            </a:r>
            <a:r>
              <a:rPr lang="tr-TR" dirty="0" err="1"/>
              <a:t>Demars</a:t>
            </a:r>
            <a:r>
              <a:rPr lang="tr-TR" dirty="0"/>
              <a:t> (2010); Hambleton, </a:t>
            </a:r>
            <a:r>
              <a:rPr lang="tr-TR" dirty="0" err="1"/>
              <a:t>Swaminathan</a:t>
            </a:r>
            <a:r>
              <a:rPr lang="tr-TR" dirty="0"/>
              <a:t> ve </a:t>
            </a:r>
            <a:r>
              <a:rPr lang="tr-TR" dirty="0" err="1"/>
              <a:t>Rogers</a:t>
            </a:r>
            <a:r>
              <a:rPr lang="tr-TR" dirty="0"/>
              <a:t> (1991) yetenek parametrelerinin kestirilebilmesi için madde parametre kestirimlerinin bilinmesi gerektiğini vurgulamışlardır.</a:t>
            </a:r>
          </a:p>
        </p:txBody>
      </p:sp>
    </p:spTree>
    <p:extLst>
      <p:ext uri="{BB962C8B-B14F-4D97-AF65-F5344CB8AC3E}">
        <p14:creationId xmlns:p14="http://schemas.microsoft.com/office/powerpoint/2010/main" val="13503588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a:bodyPr>
          <a:lstStyle/>
          <a:p>
            <a:r>
              <a:rPr lang="tr-TR" dirty="0"/>
              <a:t>Buradaki esas sorun her bir sınav için madde parametrelerini kullanarak yetenek değerini belirlemektir. Buradaki problem regresyon analizi ile aynıdır. Regresyon analizinde de gözlenen bir değişkenden regresyon modeli yardımıyla parametre kestirimi yapılmaktadır.</a:t>
            </a:r>
          </a:p>
          <a:p>
            <a:r>
              <a:rPr lang="tr-TR" dirty="0"/>
              <a:t>Yetenek kestirimini regresyon analizi ile yordayamamamızın 2 temel nedeni var:</a:t>
            </a:r>
          </a:p>
          <a:p>
            <a:pPr marL="514350" indent="-514350">
              <a:buFont typeface="+mj-lt"/>
              <a:buAutoNum type="arabicPeriod"/>
            </a:pPr>
            <a:r>
              <a:rPr lang="tr-TR" dirty="0"/>
              <a:t>Regresyon analizleri genelde lineerdir.</a:t>
            </a:r>
          </a:p>
          <a:p>
            <a:pPr marL="514350" indent="-514350">
              <a:buFont typeface="+mj-lt"/>
              <a:buAutoNum type="arabicPeriod"/>
            </a:pPr>
            <a:r>
              <a:rPr lang="tr-TR" dirty="0"/>
              <a:t>Regresyon analizlerinde bağımsız değişken gözlenebilirken; yetenek gözlenemez (Hambleton vd.,1991,32)</a:t>
            </a:r>
          </a:p>
          <a:p>
            <a:endParaRPr lang="tr-TR" dirty="0"/>
          </a:p>
        </p:txBody>
      </p:sp>
    </p:spTree>
    <p:extLst>
      <p:ext uri="{BB962C8B-B14F-4D97-AF65-F5344CB8AC3E}">
        <p14:creationId xmlns:p14="http://schemas.microsoft.com/office/powerpoint/2010/main" val="151939686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endParaRPr lang="tr-TR" dirty="0"/>
          </a:p>
        </p:txBody>
      </p:sp>
      <p:sp>
        <p:nvSpPr>
          <p:cNvPr id="3" name="İçerik Yer Tutucusu 2"/>
          <p:cNvSpPr>
            <a:spLocks noGrp="1"/>
          </p:cNvSpPr>
          <p:nvPr>
            <p:ph idx="1"/>
          </p:nvPr>
        </p:nvSpPr>
        <p:spPr>
          <a:xfrm>
            <a:off x="1295401" y="982132"/>
            <a:ext cx="9601196" cy="4893736"/>
          </a:xfrm>
        </p:spPr>
        <p:txBody>
          <a:bodyPr/>
          <a:lstStyle/>
          <a:p>
            <a:r>
              <a:rPr lang="tr-TR" dirty="0" smtClean="0"/>
              <a:t> </a:t>
            </a:r>
            <a:endParaRPr lang="tr-TR" dirty="0"/>
          </a:p>
        </p:txBody>
      </p:sp>
      <p:sp>
        <p:nvSpPr>
          <p:cNvPr id="4" name="Oval 3"/>
          <p:cNvSpPr/>
          <p:nvPr/>
        </p:nvSpPr>
        <p:spPr>
          <a:xfrm>
            <a:off x="1454727" y="982132"/>
            <a:ext cx="9310255" cy="1026777"/>
          </a:xfrm>
          <a:prstGeom prst="ellipse">
            <a:avLst/>
          </a:prstGeom>
          <a:solidFill>
            <a:schemeClr val="accent4"/>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YETENEK KESTİRİM SÜRECİ</a:t>
            </a:r>
            <a:endParaRPr lang="tr-TR" dirty="0"/>
          </a:p>
        </p:txBody>
      </p:sp>
      <p:sp>
        <p:nvSpPr>
          <p:cNvPr id="5" name="Aşağı Ok 4"/>
          <p:cNvSpPr/>
          <p:nvPr/>
        </p:nvSpPr>
        <p:spPr>
          <a:xfrm>
            <a:off x="2909454" y="1884217"/>
            <a:ext cx="443345" cy="512619"/>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Oval 5"/>
          <p:cNvSpPr/>
          <p:nvPr/>
        </p:nvSpPr>
        <p:spPr>
          <a:xfrm>
            <a:off x="1295400" y="2452254"/>
            <a:ext cx="3685308" cy="1440873"/>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Bireyin yetenek düzeyine ilişkin bir başlangıç değeri ve madde parametrelerinin bilinen değerleri ile başlanır.</a:t>
            </a:r>
            <a:endParaRPr lang="tr-TR" dirty="0"/>
          </a:p>
        </p:txBody>
      </p:sp>
      <p:sp>
        <p:nvSpPr>
          <p:cNvPr id="8" name="Aşağı Ok 7"/>
          <p:cNvSpPr/>
          <p:nvPr/>
        </p:nvSpPr>
        <p:spPr>
          <a:xfrm>
            <a:off x="2909454" y="3866958"/>
            <a:ext cx="540328" cy="44334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9" name="Oval 8"/>
          <p:cNvSpPr/>
          <p:nvPr/>
        </p:nvSpPr>
        <p:spPr>
          <a:xfrm>
            <a:off x="1454727" y="4310303"/>
            <a:ext cx="3525981" cy="1801092"/>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Bu değerler, sınava giren bireyin yeteneğini testteki her bir maddeye doğru cevap vere olasılıklarının hesaplanması için kullanılır.</a:t>
            </a:r>
            <a:endParaRPr lang="tr-TR" dirty="0"/>
          </a:p>
        </p:txBody>
      </p:sp>
      <p:sp>
        <p:nvSpPr>
          <p:cNvPr id="10" name="Sağ Ok 9"/>
          <p:cNvSpPr/>
          <p:nvPr/>
        </p:nvSpPr>
        <p:spPr>
          <a:xfrm>
            <a:off x="4980708" y="4960697"/>
            <a:ext cx="852056" cy="50030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1" name="Oval 10"/>
          <p:cNvSpPr/>
          <p:nvPr/>
        </p:nvSpPr>
        <p:spPr>
          <a:xfrm>
            <a:off x="5832764" y="4419600"/>
            <a:ext cx="4932218" cy="169179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tr-TR" dirty="0" smtClean="0"/>
              <a:t>Hesaplanan olasılıklar ile bireyin madde tepki vektörleri arasındaki uyumu arttırmak için kestirime düzeltme uygulanır.</a:t>
            </a:r>
            <a:endParaRPr lang="tr-TR" dirty="0"/>
          </a:p>
        </p:txBody>
      </p:sp>
      <p:sp>
        <p:nvSpPr>
          <p:cNvPr id="12" name="Yukarı Ok 11"/>
          <p:cNvSpPr/>
          <p:nvPr/>
        </p:nvSpPr>
        <p:spPr>
          <a:xfrm>
            <a:off x="8011387" y="3761509"/>
            <a:ext cx="692728" cy="658091"/>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13" name="Oval 12"/>
          <p:cNvSpPr/>
          <p:nvPr/>
        </p:nvSpPr>
        <p:spPr>
          <a:xfrm>
            <a:off x="5999019" y="2452254"/>
            <a:ext cx="4655126" cy="1274619"/>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dirty="0" smtClean="0"/>
              <a:t>Bu işlem yapılan düzeltmelerin hesaplanan yetenek kestiriminde çok küçük bir etki oluşturduğu ana kadar devam edilir.</a:t>
            </a:r>
            <a:endParaRPr lang="tr-TR" dirty="0"/>
          </a:p>
        </p:txBody>
      </p:sp>
    </p:spTree>
    <p:extLst>
      <p:ext uri="{BB962C8B-B14F-4D97-AF65-F5344CB8AC3E}">
        <p14:creationId xmlns:p14="http://schemas.microsoft.com/office/powerpoint/2010/main" val="2558826230"/>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453</Words>
  <Application>Microsoft Office PowerPoint</Application>
  <PresentationFormat>Geniş ekran</PresentationFormat>
  <Paragraphs>40</Paragraphs>
  <Slides>10</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10</vt:i4>
      </vt:variant>
    </vt:vector>
  </HeadingPairs>
  <TitlesOfParts>
    <vt:vector size="14" baseType="lpstr">
      <vt:lpstr>Arial</vt:lpstr>
      <vt:lpstr>Calibri</vt:lpstr>
      <vt:lpstr>Calibri Light</vt:lpstr>
      <vt:lpstr>Office Teması</vt:lpstr>
      <vt:lpstr>Madde Tepki Kuramı</vt:lpstr>
      <vt:lpstr>TEST KARAKTERİSTİK EĞRİSİ (TKE)</vt:lpstr>
      <vt:lpstr>TEST KARAKTERİSTİK EĞRİSİ NEDİR?</vt:lpstr>
      <vt:lpstr>TEST KARATERİSTİK EĞRİSİNİN ALABİLECEĞİ DEĞERLER</vt:lpstr>
      <vt:lpstr>PowerPoint Sunusu</vt:lpstr>
      <vt:lpstr>PowerPoint Sunusu</vt:lpstr>
      <vt:lpstr>YETENEK KESTİRİMİ</vt:lpstr>
      <vt:lpstr>PowerPoint Sunusu</vt:lpstr>
      <vt:lpstr>PowerPoint Sunusu</vt:lpstr>
      <vt:lpstr>KAYNAKÇA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Madde Tepki Kuramı</dc:title>
  <dc:creator>neslihan tuğçe şimşek</dc:creator>
  <cp:lastModifiedBy>neslihan tuğçe şimşek</cp:lastModifiedBy>
  <cp:revision>1</cp:revision>
  <dcterms:created xsi:type="dcterms:W3CDTF">2018-10-04T07:37:39Z</dcterms:created>
  <dcterms:modified xsi:type="dcterms:W3CDTF">2018-10-04T07:39:50Z</dcterms:modified>
</cp:coreProperties>
</file>