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823" r:id="rId3"/>
    <p:sldId id="273" r:id="rId4"/>
    <p:sldId id="274" r:id="rId5"/>
    <p:sldId id="834" r:id="rId6"/>
    <p:sldId id="835" r:id="rId7"/>
    <p:sldId id="851" r:id="rId8"/>
    <p:sldId id="836" r:id="rId9"/>
    <p:sldId id="837" r:id="rId10"/>
    <p:sldId id="838" r:id="rId11"/>
    <p:sldId id="839" r:id="rId12"/>
    <p:sldId id="840" r:id="rId13"/>
    <p:sldId id="841" r:id="rId14"/>
    <p:sldId id="842" r:id="rId15"/>
    <p:sldId id="843" r:id="rId16"/>
    <p:sldId id="280" r:id="rId17"/>
    <p:sldId id="85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a:t>
            </a:r>
            <a:r>
              <a:rPr lang="tr-TR" b="1">
                <a:solidFill>
                  <a:srgbClr val="FF0000"/>
                </a:solidFill>
              </a:rPr>
              <a:t>VE </a:t>
            </a:r>
            <a:r>
              <a:rPr lang="tr-TR" b="1" smtClean="0">
                <a:solidFill>
                  <a:srgbClr val="FF0000"/>
                </a:solidFill>
              </a:rPr>
              <a:t>İHMALİ</a:t>
            </a:r>
            <a:br>
              <a:rPr lang="tr-TR" b="1" smtClean="0">
                <a:solidFill>
                  <a:srgbClr val="FF0000"/>
                </a:solidFill>
              </a:rPr>
            </a:br>
            <a:r>
              <a:rPr lang="tr-TR" b="1">
                <a:solidFill>
                  <a:srgbClr val="FF0000"/>
                </a:solidFill>
              </a:rPr>
              <a:t/>
            </a:r>
            <a:br>
              <a:rPr lang="tr-TR" b="1">
                <a:solidFill>
                  <a:srgbClr val="FF0000"/>
                </a:solidFill>
              </a:rPr>
            </a:br>
            <a:r>
              <a:rPr lang="tr-TR" sz="3100" b="1" smtClean="0">
                <a:solidFill>
                  <a:srgbClr val="FF0000"/>
                </a:solidFill>
              </a:rPr>
              <a:t>Prof.Dr</a:t>
            </a:r>
            <a:r>
              <a:rPr lang="tr-TR" sz="3100" b="1" dirty="0" smtClean="0">
                <a:solidFill>
                  <a:srgbClr val="FF0000"/>
                </a:solidFill>
              </a:rPr>
              <a:t>. Aynur Bütün Ayhan</a:t>
            </a:r>
            <a:br>
              <a:rPr lang="tr-TR" sz="3100" b="1" dirty="0" smtClean="0">
                <a:solidFill>
                  <a:srgbClr val="FF0000"/>
                </a:solidFill>
              </a:rPr>
            </a:br>
            <a:r>
              <a:rPr lang="tr-TR" sz="3100" b="1" dirty="0" smtClean="0">
                <a:solidFill>
                  <a:srgbClr val="FF0000"/>
                </a:solidFill>
              </a:rPr>
              <a:t>Ankara Üniversitesi</a:t>
            </a:r>
            <a:br>
              <a:rPr lang="tr-TR" sz="3100" b="1" dirty="0" smtClean="0">
                <a:solidFill>
                  <a:srgbClr val="FF0000"/>
                </a:solidFill>
              </a:rPr>
            </a:br>
            <a:r>
              <a:rPr lang="tr-TR" sz="3100" b="1" dirty="0" smtClean="0">
                <a:solidFill>
                  <a:srgbClr val="FF0000"/>
                </a:solidFill>
              </a:rPr>
              <a:t>Sağlık Bilimleri Fakültesi</a:t>
            </a:r>
            <a:br>
              <a:rPr lang="tr-TR" sz="3100" b="1" dirty="0" smtClean="0">
                <a:solidFill>
                  <a:srgbClr val="FF0000"/>
                </a:solidFill>
              </a:rPr>
            </a:br>
            <a:r>
              <a:rPr lang="tr-TR" sz="3100" b="1" dirty="0" smtClean="0">
                <a:solidFill>
                  <a:srgbClr val="FF0000"/>
                </a:solidFill>
              </a:rPr>
              <a:t>Çocuk Gelişimi Bölümü</a:t>
            </a:r>
            <a:r>
              <a:rPr lang="tr-TR" sz="3100" b="1" dirty="0">
                <a:solidFill>
                  <a:srgbClr val="FF0000"/>
                </a:solidFill>
              </a:rPr>
              <a:t/>
            </a:r>
            <a:br>
              <a:rPr lang="tr-TR" sz="3100" b="1" dirty="0">
                <a:solidFill>
                  <a:srgbClr val="FF0000"/>
                </a:solidFill>
              </a:rPr>
            </a:br>
            <a:endParaRPr lang="tr-TR" sz="3100" b="1" dirty="0">
              <a:solidFill>
                <a:srgbClr val="FF0000"/>
              </a:solidFill>
            </a:endParaRPr>
          </a:p>
        </p:txBody>
      </p:sp>
    </p:spTree>
    <p:extLst>
      <p:ext uri="{BB962C8B-B14F-4D97-AF65-F5344CB8AC3E}">
        <p14:creationId xmlns:p14="http://schemas.microsoft.com/office/powerpoint/2010/main" val="113896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4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Küçük görmek ve geri çevirmek: </a:t>
            </a:r>
            <a:r>
              <a:rPr lang="tr-TR" sz="4400" dirty="0">
                <a:latin typeface="Times New Roman" panose="02020603050405020304" pitchFamily="18" charset="0"/>
                <a:ea typeface="Calibri" panose="020F0502020204030204" pitchFamily="34" charset="0"/>
                <a:cs typeface="Times New Roman" panose="02020603050405020304" pitchFamily="18" charset="0"/>
              </a:rPr>
              <a:t>Sınıfta belirlediği öğrencilere ayrımcılık yapıp sadece belirli öğrencilere söz hakkı verilmesi, gelişimlerini takip etmeyerek gerilemesine sebep olma davranışları ile gizli bir şekilde istismar davranışı sergilemektedir.</a:t>
            </a:r>
            <a:endParaRPr lang="tr-TR" sz="4400" dirty="0">
              <a:latin typeface="Calibri" panose="020F0502020204030204" pitchFamily="34" charset="0"/>
              <a:ea typeface="Calibri" panose="020F0502020204030204" pitchFamily="34" charset="0"/>
              <a:cs typeface="Times New Roman" panose="02020603050405020304" pitchFamily="18" charset="0"/>
            </a:endParaRPr>
          </a:p>
          <a:p>
            <a:endParaRPr lang="tr-TR" sz="4400" dirty="0"/>
          </a:p>
        </p:txBody>
      </p:sp>
    </p:spTree>
    <p:extLst>
      <p:ext uri="{BB962C8B-B14F-4D97-AF65-F5344CB8AC3E}">
        <p14:creationId xmlns:p14="http://schemas.microsoft.com/office/powerpoint/2010/main" val="4076607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21377" y="1617132"/>
            <a:ext cx="10018713" cy="3124201"/>
          </a:xfrm>
        </p:spPr>
        <p:txBody>
          <a:bodyPr>
            <a:noAutofit/>
          </a:bodyPr>
          <a:lstStyle/>
          <a:p>
            <a:pPr marL="0" indent="0">
              <a:lnSpc>
                <a:spcPct val="107000"/>
              </a:lnSpc>
              <a:spcAft>
                <a:spcPts val="800"/>
              </a:spcAft>
              <a:buNone/>
            </a:pPr>
            <a:endParaRPr lang="tr-TR"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3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Duygusuzluk-Tepki vermemek: </a:t>
            </a:r>
            <a:r>
              <a:rPr lang="tr-TR" sz="3600" dirty="0">
                <a:latin typeface="Times New Roman" panose="02020603050405020304" pitchFamily="18" charset="0"/>
                <a:ea typeface="Calibri" panose="020F0502020204030204" pitchFamily="34" charset="0"/>
                <a:cs typeface="Times New Roman" panose="02020603050405020304" pitchFamily="18" charset="0"/>
              </a:rPr>
              <a:t>Anne babanın çocuğun iletişim isteğini görmezden gelmesi ve ilgi göstermemesidir. </a:t>
            </a:r>
            <a:endParaRPr lang="tr-TR" sz="3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3600" dirty="0" smtClean="0">
                <a:latin typeface="Times New Roman" panose="02020603050405020304" pitchFamily="18" charset="0"/>
                <a:ea typeface="Calibri" panose="020F0502020204030204" pitchFamily="34" charset="0"/>
                <a:cs typeface="Times New Roman" panose="02020603050405020304" pitchFamily="18" charset="0"/>
              </a:rPr>
              <a:t>Yetişkin </a:t>
            </a:r>
            <a:r>
              <a:rPr lang="tr-TR" sz="3600" dirty="0">
                <a:latin typeface="Times New Roman" panose="02020603050405020304" pitchFamily="18" charset="0"/>
                <a:ea typeface="Calibri" panose="020F0502020204030204" pitchFamily="34" charset="0"/>
                <a:cs typeface="Times New Roman" panose="02020603050405020304" pitchFamily="18" charset="0"/>
              </a:rPr>
              <a:t>iletişimde kendinin varlığını hissedemeyen çocuk değerli bir birey olduğu inancını geliştiremeyebilir. </a:t>
            </a:r>
            <a:endParaRPr lang="tr-TR" sz="3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3600" dirty="0" smtClean="0">
                <a:latin typeface="Times New Roman" panose="02020603050405020304" pitchFamily="18" charset="0"/>
                <a:ea typeface="Calibri" panose="020F0502020204030204" pitchFamily="34" charset="0"/>
                <a:cs typeface="Times New Roman" panose="02020603050405020304" pitchFamily="18" charset="0"/>
              </a:rPr>
              <a:t>Grup </a:t>
            </a:r>
            <a:r>
              <a:rPr lang="tr-TR" sz="3600" dirty="0">
                <a:latin typeface="Times New Roman" panose="02020603050405020304" pitchFamily="18" charset="0"/>
                <a:ea typeface="Calibri" panose="020F0502020204030204" pitchFamily="34" charset="0"/>
                <a:cs typeface="Times New Roman" panose="02020603050405020304" pitchFamily="18" charset="0"/>
              </a:rPr>
              <a:t>içinde öğretmenin duygu tepkilerini alamayan öğrenci iletişimde varlığını etkin şekilde gösteremeyebilir.</a:t>
            </a:r>
            <a:endParaRPr lang="tr-TR" sz="3600" dirty="0">
              <a:latin typeface="Calibri" panose="020F0502020204030204" pitchFamily="34" charset="0"/>
              <a:ea typeface="Calibri" panose="020F0502020204030204" pitchFamily="34"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1316197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626533"/>
            <a:ext cx="10216623" cy="5164667"/>
          </a:xfrm>
        </p:spPr>
        <p:txBody>
          <a:bodyPr>
            <a:normAutofit lnSpcReduction="10000"/>
          </a:bodyPr>
          <a:lstStyle/>
          <a:p>
            <a:pPr>
              <a:lnSpc>
                <a:spcPct val="107000"/>
              </a:lnSpc>
              <a:spcAft>
                <a:spcPts val="800"/>
              </a:spcAft>
            </a:pPr>
            <a:r>
              <a:rPr lang="tr-TR" sz="35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Peşin hükümlü olmak: </a:t>
            </a:r>
            <a:r>
              <a:rPr lang="tr-TR" sz="3500" dirty="0">
                <a:latin typeface="Times New Roman" panose="02020603050405020304" pitchFamily="18" charset="0"/>
                <a:ea typeface="Calibri" panose="020F0502020204030204" pitchFamily="34" charset="0"/>
                <a:cs typeface="Times New Roman" panose="02020603050405020304" pitchFamily="18" charset="0"/>
              </a:rPr>
              <a:t>Çocuğu tanımadan değerlendirme eyleminde bulunma, değerlendirmeler yaparken, objektif olmama, </a:t>
            </a:r>
            <a:r>
              <a:rPr lang="tr-TR" sz="3500" dirty="0" err="1">
                <a:latin typeface="Times New Roman" panose="02020603050405020304" pitchFamily="18" charset="0"/>
                <a:ea typeface="Calibri" panose="020F0502020204030204" pitchFamily="34" charset="0"/>
                <a:cs typeface="Times New Roman" panose="02020603050405020304" pitchFamily="18" charset="0"/>
              </a:rPr>
              <a:t>hazırbulunuşluk</a:t>
            </a:r>
            <a:r>
              <a:rPr lang="tr-TR" sz="3500" dirty="0">
                <a:latin typeface="Times New Roman" panose="02020603050405020304" pitchFamily="18" charset="0"/>
                <a:ea typeface="Calibri" panose="020F0502020204030204" pitchFamily="34" charset="0"/>
                <a:cs typeface="Times New Roman" panose="02020603050405020304" pitchFamily="18" charset="0"/>
              </a:rPr>
              <a:t> düzeyini yok sayarak ön yargılı davranma</a:t>
            </a:r>
            <a:endParaRPr lang="tr-TR" sz="35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35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Katı ve sert kurallar koymak: </a:t>
            </a:r>
            <a:r>
              <a:rPr lang="tr-TR" sz="3500" dirty="0">
                <a:latin typeface="Times New Roman" panose="02020603050405020304" pitchFamily="18" charset="0"/>
                <a:ea typeface="Calibri" panose="020F0502020204030204" pitchFamily="34" charset="0"/>
                <a:cs typeface="Times New Roman" panose="02020603050405020304" pitchFamily="18" charset="0"/>
              </a:rPr>
              <a:t>Çocukların kendi kurallarını oluşturmasına fırsat vermeden iç denetim oluşturulmaması, kuralların sınırlarının çocuğa anlatılmaması, katı kurallarla çocuğun üzerinde baskı ve ceza düzeni oluşturulması</a:t>
            </a:r>
            <a:endParaRPr lang="tr-TR" sz="3500"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06698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4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Aşırı beklenti içinde olmak: </a:t>
            </a:r>
            <a:r>
              <a:rPr lang="tr-TR" sz="4400" dirty="0">
                <a:latin typeface="Times New Roman" panose="02020603050405020304" pitchFamily="18" charset="0"/>
                <a:ea typeface="Calibri" panose="020F0502020204030204" pitchFamily="34" charset="0"/>
                <a:cs typeface="Times New Roman" panose="02020603050405020304" pitchFamily="18" charset="0"/>
              </a:rPr>
              <a:t>Çocukların duyguları, ilgi ve gereksinimleri doğrultusunda empati kurulmaması, çocukların gelişim evrelerini, farklılıklarını önemsemeyerek var olanın üzerinde beklenti içinde olunması, gerçekdışı ve mükemmeliyetçi tutum ve davranışlar.</a:t>
            </a:r>
            <a:endParaRPr lang="tr-TR" sz="4400" dirty="0">
              <a:latin typeface="Calibri" panose="020F0502020204030204" pitchFamily="34" charset="0"/>
              <a:ea typeface="Calibri" panose="020F0502020204030204" pitchFamily="34" charset="0"/>
              <a:cs typeface="Times New Roman" panose="02020603050405020304" pitchFamily="18" charset="0"/>
            </a:endParaRPr>
          </a:p>
          <a:p>
            <a:endParaRPr lang="tr-TR" sz="4400" dirty="0"/>
          </a:p>
        </p:txBody>
      </p:sp>
    </p:spTree>
    <p:extLst>
      <p:ext uri="{BB962C8B-B14F-4D97-AF65-F5344CB8AC3E}">
        <p14:creationId xmlns:p14="http://schemas.microsoft.com/office/powerpoint/2010/main" val="2368433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Kullanılan ifadelerin içeriğine ve şiddetine duygusal istismar sınıflandırması:</a:t>
            </a:r>
            <a:r>
              <a:rPr lang="tr-TR" dirty="0">
                <a:latin typeface="Calibri" panose="020F0502020204030204" pitchFamily="34" charset="0"/>
                <a:ea typeface="Calibri" panose="020F0502020204030204" pitchFamily="34" charset="0"/>
                <a:cs typeface="Times New Roman" panose="02020603050405020304" pitchFamily="18" charset="0"/>
              </a:rPr>
              <a:t/>
            </a:r>
            <a:br>
              <a:rPr lang="tr-TR"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idx="1"/>
          </p:nvPr>
        </p:nvSpPr>
        <p:spPr/>
        <p:txBody>
          <a:bodyPr>
            <a:noAutofit/>
          </a:bodyPr>
          <a:lstStyle/>
          <a:p>
            <a:pPr marL="0" indent="0">
              <a:lnSpc>
                <a:spcPct val="107000"/>
              </a:lnSpc>
              <a:spcAft>
                <a:spcPts val="800"/>
              </a:spcAft>
              <a:buNone/>
            </a:pPr>
            <a:r>
              <a:rPr lang="tr-TR"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Düşük Düzey Duygusal İstismar </a:t>
            </a:r>
            <a:endParaRPr lang="tr-TR" sz="32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3200" dirty="0" smtClean="0">
                <a:latin typeface="Times New Roman" panose="02020603050405020304" pitchFamily="18" charset="0"/>
                <a:ea typeface="Calibri" panose="020F0502020204030204" pitchFamily="34" charset="0"/>
                <a:cs typeface="Times New Roman" panose="02020603050405020304" pitchFamily="18" charset="0"/>
              </a:rPr>
              <a:t>Sözel </a:t>
            </a:r>
            <a:r>
              <a:rPr lang="tr-TR" sz="3200" dirty="0">
                <a:latin typeface="Times New Roman" panose="02020603050405020304" pitchFamily="18" charset="0"/>
                <a:ea typeface="Calibri" panose="020F0502020204030204" pitchFamily="34" charset="0"/>
                <a:cs typeface="Times New Roman" panose="02020603050405020304" pitchFamily="18" charset="0"/>
              </a:rPr>
              <a:t>şiddette bulunmak </a:t>
            </a:r>
            <a:endParaRPr lang="tr-TR"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3200" dirty="0" smtClean="0">
                <a:latin typeface="Times New Roman" panose="02020603050405020304" pitchFamily="18" charset="0"/>
                <a:ea typeface="Calibri" panose="020F0502020204030204" pitchFamily="34" charset="0"/>
                <a:cs typeface="Times New Roman" panose="02020603050405020304" pitchFamily="18" charset="0"/>
              </a:rPr>
              <a:t>Çocuğun </a:t>
            </a:r>
            <a:r>
              <a:rPr lang="tr-TR" sz="3200" dirty="0">
                <a:latin typeface="Times New Roman" panose="02020603050405020304" pitchFamily="18" charset="0"/>
                <a:ea typeface="Calibri" panose="020F0502020204030204" pitchFamily="34" charset="0"/>
                <a:cs typeface="Times New Roman" panose="02020603050405020304" pitchFamily="18" charset="0"/>
              </a:rPr>
              <a:t>temel ihtiyaçlarını eziyet etmek maksadıyla gidermemek</a:t>
            </a:r>
            <a:endParaRPr lang="tr-TR"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3200" dirty="0">
                <a:latin typeface="Times New Roman" panose="02020603050405020304" pitchFamily="18" charset="0"/>
                <a:ea typeface="Calibri" panose="020F0502020204030204" pitchFamily="34" charset="0"/>
                <a:cs typeface="Times New Roman" panose="02020603050405020304" pitchFamily="18" charset="0"/>
              </a:rPr>
              <a:t> </a:t>
            </a:r>
            <a:r>
              <a:rPr lang="tr-TR" sz="3200" dirty="0" smtClean="0">
                <a:latin typeface="Times New Roman" panose="02020603050405020304" pitchFamily="18" charset="0"/>
                <a:ea typeface="Calibri" panose="020F0502020204030204" pitchFamily="34" charset="0"/>
                <a:cs typeface="Times New Roman" panose="02020603050405020304" pitchFamily="18" charset="0"/>
              </a:rPr>
              <a:t>Çocuğu </a:t>
            </a:r>
            <a:r>
              <a:rPr lang="tr-TR" sz="3200" dirty="0">
                <a:latin typeface="Times New Roman" panose="02020603050405020304" pitchFamily="18" charset="0"/>
                <a:ea typeface="Calibri" panose="020F0502020204030204" pitchFamily="34" charset="0"/>
                <a:cs typeface="Times New Roman" panose="02020603050405020304" pitchFamily="18" charset="0"/>
              </a:rPr>
              <a:t>hapsetmek, kilitlemek </a:t>
            </a:r>
            <a:endParaRPr lang="tr-TR" sz="3200" dirty="0">
              <a:latin typeface="Calibri" panose="020F0502020204030204" pitchFamily="34" charset="0"/>
              <a:ea typeface="Calibri" panose="020F0502020204030204" pitchFamily="34" charset="0"/>
              <a:cs typeface="Times New Roman" panose="02020603050405020304" pitchFamily="18" charset="0"/>
            </a:endParaRPr>
          </a:p>
          <a:p>
            <a:r>
              <a:rPr lang="tr-TR" sz="3200" dirty="0" smtClean="0">
                <a:latin typeface="Times New Roman" panose="02020603050405020304" pitchFamily="18" charset="0"/>
                <a:ea typeface="Calibri" panose="020F0502020204030204" pitchFamily="34" charset="0"/>
              </a:rPr>
              <a:t>Yüksek </a:t>
            </a:r>
            <a:r>
              <a:rPr lang="tr-TR" sz="3200" dirty="0">
                <a:latin typeface="Times New Roman" panose="02020603050405020304" pitchFamily="18" charset="0"/>
                <a:ea typeface="Calibri" panose="020F0502020204030204" pitchFamily="34" charset="0"/>
              </a:rPr>
              <a:t>sesle </a:t>
            </a:r>
            <a:r>
              <a:rPr lang="tr-TR" sz="3200" dirty="0" smtClean="0">
                <a:latin typeface="Times New Roman" panose="02020603050405020304" pitchFamily="18" charset="0"/>
                <a:ea typeface="Calibri" panose="020F0502020204030204" pitchFamily="34" charset="0"/>
              </a:rPr>
              <a:t>konuşmak</a:t>
            </a:r>
            <a:endParaRPr lang="tr-TR" sz="3200" dirty="0"/>
          </a:p>
        </p:txBody>
      </p:sp>
    </p:spTree>
    <p:extLst>
      <p:ext uri="{BB962C8B-B14F-4D97-AF65-F5344CB8AC3E}">
        <p14:creationId xmlns:p14="http://schemas.microsoft.com/office/powerpoint/2010/main" val="513187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7644" y="2125133"/>
            <a:ext cx="10018713" cy="3124201"/>
          </a:xfrm>
        </p:spPr>
        <p:txBody>
          <a:bodyPr>
            <a:noAutofit/>
          </a:bodyPr>
          <a:lstStyle/>
          <a:p>
            <a:r>
              <a:rPr lang="tr-TR" sz="4000" dirty="0">
                <a:solidFill>
                  <a:srgbClr val="FF0000"/>
                </a:solidFill>
              </a:rPr>
              <a:t>Yüksek Düzey Duygusal İstismar </a:t>
            </a:r>
          </a:p>
          <a:p>
            <a:r>
              <a:rPr lang="tr-TR" sz="4000" dirty="0" smtClean="0"/>
              <a:t>Aşağılayarak</a:t>
            </a:r>
            <a:r>
              <a:rPr lang="tr-TR" sz="4000" dirty="0"/>
              <a:t>, argo sözler kullanmak </a:t>
            </a:r>
          </a:p>
          <a:p>
            <a:r>
              <a:rPr lang="tr-TR" sz="4000" dirty="0"/>
              <a:t>K</a:t>
            </a:r>
            <a:r>
              <a:rPr lang="tr-TR" sz="4000" dirty="0" smtClean="0"/>
              <a:t>üçümsemek</a:t>
            </a:r>
            <a:r>
              <a:rPr lang="tr-TR" sz="4000" dirty="0"/>
              <a:t>, başkalarının karşısında rencide etmek</a:t>
            </a:r>
          </a:p>
          <a:p>
            <a:r>
              <a:rPr lang="tr-TR" sz="4000" dirty="0" smtClean="0"/>
              <a:t>Bırakmakla</a:t>
            </a:r>
            <a:r>
              <a:rPr lang="tr-TR" sz="4000" dirty="0"/>
              <a:t>, gitmekle korkutarak terk edeceğini söylemek </a:t>
            </a:r>
          </a:p>
          <a:p>
            <a:endParaRPr lang="tr-TR" sz="4000" dirty="0"/>
          </a:p>
        </p:txBody>
      </p:sp>
    </p:spTree>
    <p:extLst>
      <p:ext uri="{BB962C8B-B14F-4D97-AF65-F5344CB8AC3E}">
        <p14:creationId xmlns:p14="http://schemas.microsoft.com/office/powerpoint/2010/main" val="1950398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Duygusal İstismar Sonucunda….</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590842" y="1894642"/>
            <a:ext cx="10018713" cy="4372993"/>
          </a:xfrm>
        </p:spPr>
        <p:txBody>
          <a:bodyPr>
            <a:normAutofit fontScale="92500" lnSpcReduction="10000"/>
          </a:bodyPr>
          <a:lstStyle/>
          <a:p>
            <a:endParaRPr lang="tr-TR" dirty="0"/>
          </a:p>
          <a:p>
            <a:r>
              <a:rPr lang="tr-TR" dirty="0"/>
              <a:t>Duygusal istismara maruz kalan çocuklarda bağımlı kişilik geliştirme, değersizlik duyguları, </a:t>
            </a:r>
            <a:r>
              <a:rPr lang="tr-TR" dirty="0" err="1" smtClean="0"/>
              <a:t>uyumsuzca</a:t>
            </a:r>
            <a:r>
              <a:rPr lang="tr-TR" dirty="0" smtClean="0"/>
              <a:t> </a:t>
            </a:r>
            <a:r>
              <a:rPr lang="tr-TR" dirty="0"/>
              <a:t>ve saldırgan davranışlarda bulunma gibi özellikler ortaya çıkabilir. </a:t>
            </a:r>
          </a:p>
          <a:p>
            <a:endParaRPr lang="tr-TR" dirty="0"/>
          </a:p>
          <a:p>
            <a:r>
              <a:rPr lang="tr-TR" dirty="0"/>
              <a:t>Kendilerini yaşadıkları travmadan korumak için enerji harcadıklarında gelişimleri bozulmakta veya gecikmektedir.</a:t>
            </a:r>
          </a:p>
          <a:p>
            <a:endParaRPr lang="tr-TR" dirty="0"/>
          </a:p>
          <a:p>
            <a:r>
              <a:rPr lang="tr-TR" dirty="0"/>
              <a:t>Düşük benlik algısı, kendini olumsuz olarak algılama, huzursuz, gergin kaygılı olma, aileden uzaklaşma, içe dönme, sosyal ilişkileri başlatma ve sürdürme güçlüğü gibi sorunlar yaşarlar.</a:t>
            </a:r>
          </a:p>
          <a:p>
            <a:endParaRPr lang="tr-TR" dirty="0"/>
          </a:p>
        </p:txBody>
      </p:sp>
    </p:spTree>
    <p:extLst>
      <p:ext uri="{BB962C8B-B14F-4D97-AF65-F5344CB8AC3E}">
        <p14:creationId xmlns:p14="http://schemas.microsoft.com/office/powerpoint/2010/main" val="3974518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sz="1400" dirty="0" smtClean="0"/>
              <a:t>DERMAN</a:t>
            </a:r>
            <a:r>
              <a:rPr lang="tr-TR" sz="1400" dirty="0"/>
              <a:t>, O. (2014). Çocuk İstismarı ve İhmaline Yaklaşım. Ankara: Akademisyen Tıp Kitabevi</a:t>
            </a:r>
            <a:r>
              <a:rPr lang="tr-TR" sz="1400" dirty="0" smtClean="0"/>
              <a:t>.</a:t>
            </a:r>
          </a:p>
          <a:p>
            <a:r>
              <a:rPr lang="tr-TR" sz="1400" dirty="0"/>
              <a:t>KARAKOÇ, S. (2009). Aile içi şiddetin çocuk ruh sağlığına etkileri. </a:t>
            </a:r>
            <a:r>
              <a:rPr lang="tr-TR" sz="1400" i="1" dirty="0"/>
              <a:t>Çocuk ve Şiddet </a:t>
            </a:r>
            <a:r>
              <a:rPr lang="tr-TR" sz="1400" i="1" dirty="0" err="1"/>
              <a:t>Çalıştayı</a:t>
            </a:r>
            <a:r>
              <a:rPr lang="tr-TR" sz="1400" b="1" dirty="0"/>
              <a:t>, </a:t>
            </a:r>
            <a:r>
              <a:rPr lang="tr-TR" sz="1400" dirty="0"/>
              <a:t>s.:19-23.</a:t>
            </a:r>
          </a:p>
          <a:p>
            <a:r>
              <a:rPr lang="tr-TR" sz="1400" dirty="0"/>
              <a:t>KEZER, İ. (2014). Çocuk ihmal ve istismarında risk etmenleri. Çocuk İstismarına ve İhmaline Yaklaşım. Temel Bilgiler. Ed.: O. Derman, Ankara: Akademisyen Tıp Kitabevi, s.: 29-33.</a:t>
            </a:r>
          </a:p>
          <a:p>
            <a:r>
              <a:rPr lang="tr-TR" sz="1400" dirty="0"/>
              <a:t>MASH, E., WOLFE, D.A. (2007). </a:t>
            </a:r>
            <a:r>
              <a:rPr lang="tr-TR" sz="1400" dirty="0" err="1"/>
              <a:t>Abnormal</a:t>
            </a:r>
            <a:r>
              <a:rPr lang="tr-TR" sz="1400" dirty="0"/>
              <a:t> Child </a:t>
            </a:r>
            <a:r>
              <a:rPr lang="tr-TR" sz="1400" dirty="0" err="1"/>
              <a:t>Psychology</a:t>
            </a:r>
            <a:r>
              <a:rPr lang="tr-TR" sz="1400" dirty="0"/>
              <a:t>. </a:t>
            </a:r>
            <a:r>
              <a:rPr lang="tr-TR" sz="1400" dirty="0" err="1"/>
              <a:t>Belmont</a:t>
            </a:r>
            <a:r>
              <a:rPr lang="tr-TR" sz="1400" dirty="0"/>
              <a:t> CA: </a:t>
            </a:r>
            <a:r>
              <a:rPr lang="tr-TR" sz="1400" dirty="0" err="1"/>
              <a:t>Wadsworth</a:t>
            </a:r>
            <a:r>
              <a:rPr lang="tr-TR" sz="1400" dirty="0"/>
              <a:t>.</a:t>
            </a:r>
          </a:p>
          <a:p>
            <a:r>
              <a:rPr lang="tr-TR" sz="1400" dirty="0" smtClean="0"/>
              <a:t>MILLER-PERRIN</a:t>
            </a:r>
            <a:r>
              <a:rPr lang="tr-TR" sz="1400" dirty="0"/>
              <a:t>, C. L., PERRIN, R. D. (2007). Child </a:t>
            </a:r>
            <a:r>
              <a:rPr lang="tr-TR" sz="1400" dirty="0" err="1"/>
              <a:t>Maltreatment</a:t>
            </a:r>
            <a:r>
              <a:rPr lang="tr-TR" sz="1400" dirty="0"/>
              <a:t>: An </a:t>
            </a:r>
            <a:r>
              <a:rPr lang="tr-TR" sz="1400" dirty="0" err="1"/>
              <a:t>Introduction</a:t>
            </a:r>
            <a:r>
              <a:rPr lang="tr-TR" sz="1400" dirty="0"/>
              <a:t>. </a:t>
            </a:r>
            <a:r>
              <a:rPr lang="tr-TR" sz="1400" dirty="0" err="1"/>
              <a:t>London</a:t>
            </a:r>
            <a:r>
              <a:rPr lang="tr-TR" sz="1400" dirty="0"/>
              <a:t>: </a:t>
            </a:r>
            <a:r>
              <a:rPr lang="tr-TR" sz="1400" dirty="0" err="1"/>
              <a:t>Sage</a:t>
            </a:r>
            <a:r>
              <a:rPr lang="tr-TR" sz="1400" dirty="0"/>
              <a:t> Publications.</a:t>
            </a:r>
          </a:p>
          <a:p>
            <a:r>
              <a:rPr lang="tr-TR" sz="1400" dirty="0"/>
              <a:t>ÖZDEMİR, N. (2009). Aile içi şiddette uğrayan ya da tanık olan çocuğa danışmanlık ve aile içi şiddete yaklaşım. Çocuk ve Şiddet </a:t>
            </a:r>
            <a:r>
              <a:rPr lang="tr-TR" sz="1400" dirty="0" err="1"/>
              <a:t>Çalıştayı</a:t>
            </a:r>
            <a:r>
              <a:rPr lang="tr-TR" sz="1400" dirty="0"/>
              <a:t>, s.:64-72</a:t>
            </a:r>
            <a:r>
              <a:rPr lang="tr-TR" sz="1400" dirty="0" smtClean="0"/>
              <a:t>.</a:t>
            </a:r>
          </a:p>
          <a:p>
            <a:r>
              <a:rPr lang="tr-TR" sz="1400" dirty="0"/>
              <a:t>POLAT, O. (2007). Tüm Boyutlarıyla Çocuk İstismarı: Tanımlar. Ankara: Seçkin Yayıncılık.</a:t>
            </a:r>
          </a:p>
          <a:p>
            <a:r>
              <a:rPr lang="tr-TR" sz="1400" dirty="0"/>
              <a:t>ŞAHİN, F. (2009). Çocuğun fiziksel, cinsel ve duygusal istismarı. Çocuk ve Şiddet </a:t>
            </a:r>
            <a:r>
              <a:rPr lang="tr-TR" sz="1400" dirty="0" err="1"/>
              <a:t>Çalıştayı</a:t>
            </a:r>
            <a:r>
              <a:rPr lang="tr-TR" sz="1400" dirty="0"/>
              <a:t>, s.:24-26.</a:t>
            </a:r>
          </a:p>
          <a:p>
            <a:r>
              <a:rPr lang="tr-TR" sz="1400" dirty="0"/>
              <a:t>ŞAHİN, F. (2014). Fiziksel istismar. </a:t>
            </a:r>
            <a:r>
              <a:rPr lang="tr-TR" sz="1400" i="1" dirty="0"/>
              <a:t>Çocuk İstismarına ve İhmaline Yaklaşım. Temel Bilgiler</a:t>
            </a:r>
            <a:r>
              <a:rPr lang="tr-TR" sz="1400" dirty="0"/>
              <a:t> içinde. Ed.: O. Derman, Ankara: Akademisyen Tıp Kitabevi, s.: 41-48.</a:t>
            </a:r>
          </a:p>
          <a:p>
            <a:endParaRPr lang="tr-TR" sz="1400" dirty="0"/>
          </a:p>
          <a:p>
            <a:endParaRPr lang="tr-TR" sz="1400" dirty="0"/>
          </a:p>
          <a:p>
            <a:endParaRPr lang="tr-TR" sz="1400" dirty="0"/>
          </a:p>
        </p:txBody>
      </p:sp>
    </p:spTree>
    <p:extLst>
      <p:ext uri="{BB962C8B-B14F-4D97-AF65-F5344CB8AC3E}">
        <p14:creationId xmlns:p14="http://schemas.microsoft.com/office/powerpoint/2010/main" val="605017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7200" dirty="0" smtClean="0">
                <a:solidFill>
                  <a:srgbClr val="FF0000"/>
                </a:solidFill>
              </a:rPr>
              <a:t>Duygusal İstismar</a:t>
            </a:r>
            <a:endParaRPr lang="tr-TR" sz="7200" dirty="0">
              <a:solidFill>
                <a:srgbClr val="FF0000"/>
              </a:solidFill>
            </a:endParaRPr>
          </a:p>
        </p:txBody>
      </p:sp>
    </p:spTree>
    <p:extLst>
      <p:ext uri="{BB962C8B-B14F-4D97-AF65-F5344CB8AC3E}">
        <p14:creationId xmlns:p14="http://schemas.microsoft.com/office/powerpoint/2010/main" val="87289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9154" y="-433136"/>
            <a:ext cx="10018713" cy="3124201"/>
          </a:xfrm>
        </p:spPr>
        <p:txBody>
          <a:bodyPr>
            <a:normAutofit/>
          </a:bodyPr>
          <a:lstStyle/>
          <a:p>
            <a:r>
              <a:rPr lang="tr-TR" sz="2800" dirty="0"/>
              <a:t> “Çocuğun duygusal ve ruhsal işlevlerine zarar verici nitelikte süreğen davranış ve etkileşim örüntüleri</a:t>
            </a:r>
            <a:r>
              <a:rPr lang="tr-TR" sz="2800" dirty="0" smtClean="0"/>
              <a:t>” şeklinde tanımlanmaktadır.</a:t>
            </a:r>
            <a:endParaRPr lang="tr-TR" sz="2800" dirty="0"/>
          </a:p>
          <a:p>
            <a:endParaRPr lang="tr-TR" sz="2800" dirty="0"/>
          </a:p>
        </p:txBody>
      </p:sp>
    </p:spTree>
    <p:extLst>
      <p:ext uri="{BB962C8B-B14F-4D97-AF65-F5344CB8AC3E}">
        <p14:creationId xmlns:p14="http://schemas.microsoft.com/office/powerpoint/2010/main" val="502679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Hangi Olgu Duygusal İstismardır?</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555331" y="2010052"/>
            <a:ext cx="10018713" cy="3124201"/>
          </a:xfrm>
        </p:spPr>
        <p:txBody>
          <a:bodyPr>
            <a:noAutofit/>
          </a:bodyPr>
          <a:lstStyle/>
          <a:p>
            <a:pPr marL="0" indent="0">
              <a:buNone/>
            </a:pPr>
            <a:endParaRPr lang="tr-TR" sz="3200" dirty="0"/>
          </a:p>
          <a:p>
            <a:pPr lvl="0"/>
            <a:r>
              <a:rPr lang="tr-TR" sz="3200" dirty="0"/>
              <a:t>Bir olgunun duygusal istismar olarak nitelendirilebilmesi için, herhangi bir olay ya da tekrar eden durumlardan çok, anne baba ve çocuk arasında bir ilişkinin sonucu olması,</a:t>
            </a:r>
          </a:p>
          <a:p>
            <a:pPr lvl="0"/>
            <a:r>
              <a:rPr lang="tr-TR" sz="3200" dirty="0"/>
              <a:t>Çocuğun duygusal/psikolojik gelişimi açısından potansiyel zarar taşıması </a:t>
            </a:r>
          </a:p>
          <a:p>
            <a:pPr lvl="0"/>
            <a:r>
              <a:rPr lang="tr-TR" sz="3200" dirty="0"/>
              <a:t>Herhangi bir fiziksel temas unsurunun olmaması gerekir.</a:t>
            </a:r>
          </a:p>
          <a:p>
            <a:endParaRPr lang="tr-TR" sz="3200" dirty="0"/>
          </a:p>
        </p:txBody>
      </p:sp>
    </p:spTree>
    <p:extLst>
      <p:ext uri="{BB962C8B-B14F-4D97-AF65-F5344CB8AC3E}">
        <p14:creationId xmlns:p14="http://schemas.microsoft.com/office/powerpoint/2010/main" val="1453647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a:lnSpc>
                <a:spcPct val="107000"/>
              </a:lnSpc>
              <a:spcAft>
                <a:spcPts val="800"/>
              </a:spcAft>
            </a:pPr>
            <a:r>
              <a:rPr lang="tr-TR"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Reddetme: </a:t>
            </a:r>
            <a:r>
              <a:rPr lang="tr-TR" sz="2800" dirty="0">
                <a:latin typeface="Times New Roman" panose="02020603050405020304" pitchFamily="18" charset="0"/>
                <a:ea typeface="Calibri" panose="020F0502020204030204" pitchFamily="34" charset="0"/>
                <a:cs typeface="Times New Roman" panose="02020603050405020304" pitchFamily="18" charset="0"/>
              </a:rPr>
              <a:t>Çocuğun yakın çevresi ve çevresinde bulunan kişilerin çocuğun varlığını hiçe sayarak kendi düşüncelerini benimsetmeleri, uygulamadığında tehdit etme durumuyla karşı karşıya bırakılması, çocukla iletişim kurmaması ve ona değersiz olduğunu hissettirmeleri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28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Terörize</a:t>
            </a:r>
            <a:r>
              <a:rPr lang="tr-TR"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etme:  </a:t>
            </a:r>
            <a:r>
              <a:rPr lang="tr-TR" sz="2800" dirty="0">
                <a:latin typeface="Times New Roman" panose="02020603050405020304" pitchFamily="18" charset="0"/>
                <a:ea typeface="Calibri" panose="020F0502020204030204" pitchFamily="34" charset="0"/>
                <a:cs typeface="Times New Roman" panose="02020603050405020304" pitchFamily="18" charset="0"/>
              </a:rPr>
              <a:t>Çocuğu korkutma, duygusal olarak etkilenmesine neden olan söz, jest ve mimikler kullanma ve suçluluk duygusuna yol açma.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endParaRPr lang="tr-TR" sz="2800" dirty="0"/>
          </a:p>
        </p:txBody>
      </p:sp>
      <p:sp>
        <p:nvSpPr>
          <p:cNvPr id="4" name="Unvan 1"/>
          <p:cNvSpPr txBox="1">
            <a:spLocks/>
          </p:cNvSpPr>
          <p:nvPr/>
        </p:nvSpPr>
        <p:spPr>
          <a:xfrm>
            <a:off x="1636711" y="838200"/>
            <a:ext cx="10018713" cy="17525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mtClean="0">
                <a:solidFill>
                  <a:srgbClr val="FF0000"/>
                </a:solidFill>
              </a:rPr>
              <a:t>Duygusal İstismarın Türleri:</a:t>
            </a:r>
            <a:br>
              <a:rPr lang="tr-TR" smtClean="0">
                <a:solidFill>
                  <a:srgbClr val="FF0000"/>
                </a:solidFill>
              </a:rPr>
            </a:br>
            <a:endParaRPr lang="tr-TR" dirty="0">
              <a:solidFill>
                <a:srgbClr val="FF0000"/>
              </a:solidFill>
            </a:endParaRPr>
          </a:p>
        </p:txBody>
      </p:sp>
    </p:spTree>
    <p:extLst>
      <p:ext uri="{BB962C8B-B14F-4D97-AF65-F5344CB8AC3E}">
        <p14:creationId xmlns:p14="http://schemas.microsoft.com/office/powerpoint/2010/main" val="642541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87510" y="2429933"/>
            <a:ext cx="10352090" cy="3124201"/>
          </a:xfrm>
        </p:spPr>
        <p:txBody>
          <a:bodyPr>
            <a:noAutofit/>
          </a:bodyPr>
          <a:lstStyle/>
          <a:p>
            <a:pPr>
              <a:lnSpc>
                <a:spcPct val="107000"/>
              </a:lnSpc>
              <a:spcAft>
                <a:spcPts val="800"/>
              </a:spcAft>
            </a:pPr>
            <a:r>
              <a:rPr lang="tr-TR"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Suça Yöneltme: </a:t>
            </a:r>
            <a:r>
              <a:rPr lang="tr-TR" sz="4000" dirty="0">
                <a:latin typeface="Times New Roman" panose="02020603050405020304" pitchFamily="18" charset="0"/>
                <a:ea typeface="Calibri" panose="020F0502020204030204" pitchFamily="34" charset="0"/>
                <a:cs typeface="Times New Roman" panose="02020603050405020304" pitchFamily="18" charset="0"/>
              </a:rPr>
              <a:t>Yetişkinlerin kendi kazançları uğruna çocukları suç teşkil eden davranışları gerçekleştirmeye zorlanması, olumsuz davranışlara özendirilmesi ve maruz bırakılmasıdır. </a:t>
            </a:r>
            <a:endParaRPr lang="tr-TR" sz="4000" dirty="0">
              <a:latin typeface="Calibri" panose="020F0502020204030204" pitchFamily="34" charset="0"/>
              <a:ea typeface="Calibri" panose="020F0502020204030204" pitchFamily="34"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664946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3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Kendi Çıkarına Kullanma: </a:t>
            </a:r>
            <a:r>
              <a:rPr lang="tr-TR" sz="3600" dirty="0">
                <a:latin typeface="Times New Roman" panose="02020603050405020304" pitchFamily="18" charset="0"/>
                <a:ea typeface="Calibri" panose="020F0502020204030204" pitchFamily="34" charset="0"/>
                <a:cs typeface="Times New Roman" panose="02020603050405020304" pitchFamily="18" charset="0"/>
              </a:rPr>
              <a:t>Çocuğun duygularını, neler hissettiklerini düşünmeden kişilerin gizli ya da açık olarak yarar elde etmesidir. Yetişkinler maddi veya manevi kazanç sağlamak için çocuğu bu yönde kullanabilmektedir. Çocukların sosyal medya ve ana akım medyada kendi rızaları dışında kullanılması buna örnek olarak verilebilir.</a:t>
            </a:r>
            <a:endParaRPr lang="tr-TR" sz="3600" dirty="0">
              <a:latin typeface="Calibri" panose="020F0502020204030204" pitchFamily="34" charset="0"/>
              <a:ea typeface="Calibri" panose="020F0502020204030204" pitchFamily="34"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2454109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2158999"/>
            <a:ext cx="10018713" cy="3124201"/>
          </a:xfrm>
        </p:spPr>
        <p:txBody>
          <a:bodyPr>
            <a:noAutofit/>
          </a:bodyPr>
          <a:lstStyle/>
          <a:p>
            <a:r>
              <a:rPr lang="tr-TR"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Aşağılama: </a:t>
            </a:r>
            <a:r>
              <a:rPr lang="tr-TR" sz="2800" dirty="0">
                <a:latin typeface="Times New Roman" panose="02020603050405020304" pitchFamily="18" charset="0"/>
                <a:ea typeface="Calibri" panose="020F0502020204030204" pitchFamily="34" charset="0"/>
                <a:cs typeface="Times New Roman" panose="02020603050405020304" pitchFamily="18" charset="0"/>
              </a:rPr>
              <a:t>Aile, okul ya da çocuğun çevresindeki kişilerin çocuğu özgüvenini ve benlik algısına zarar verecek şekilde takma isimle çağırmaları, küçümsemeleri, çocuğun kardeşleri ile ya da çevresindeki diğer çocuklarla kıyaslanması yapılması, çocuğu arkadaşlarının yanında ya da yalnızken utandırma, sözlü tacizde bulunma, yaptığı çalışmalarda ödev bularak rencide etme, temel ihtiyaçlarını erteleyerek görmezlikten gelme, sınıftaki arkadaşlarının istismarına zemin oluşturarak maruz bırakma, sınıf ortamından uzaklaştırıp başka bir sınıfa götürme, uygunsuz sözleri çocuğa etiketleme yaparak alay etme</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endParaRPr lang="tr-TR" sz="2800" dirty="0"/>
          </a:p>
        </p:txBody>
      </p:sp>
    </p:spTree>
    <p:extLst>
      <p:ext uri="{BB962C8B-B14F-4D97-AF65-F5344CB8AC3E}">
        <p14:creationId xmlns:p14="http://schemas.microsoft.com/office/powerpoint/2010/main" val="2362674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9777" y="2396066"/>
            <a:ext cx="10018713" cy="3124201"/>
          </a:xfrm>
        </p:spPr>
        <p:txBody>
          <a:bodyPr>
            <a:noAutofit/>
          </a:bodyPr>
          <a:lstStyle/>
          <a:p>
            <a:r>
              <a:rPr lang="tr-TR"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Aşırı Koruma: </a:t>
            </a:r>
            <a:r>
              <a:rPr lang="tr-TR" sz="4000" dirty="0">
                <a:latin typeface="Times New Roman" panose="02020603050405020304" pitchFamily="18" charset="0"/>
                <a:ea typeface="Calibri" panose="020F0502020204030204" pitchFamily="34" charset="0"/>
                <a:cs typeface="Times New Roman" panose="02020603050405020304" pitchFamily="18" charset="0"/>
              </a:rPr>
              <a:t>Anne babalar tarafından aşırı koruma ve kollama davranışı ile açığa çıkan kötü muamele davranışıdır. Çünkü anne babaların gereğinden fazla koruyucu yaklaşımları çocuğun kendini gerçekleştirebilmesini engellemektedir. </a:t>
            </a:r>
            <a:endParaRPr lang="tr-TR" sz="4000" dirty="0" smtClean="0">
              <a:latin typeface="Times New Roman" panose="02020603050405020304" pitchFamily="18" charset="0"/>
              <a:ea typeface="Calibri" panose="020F0502020204030204" pitchFamily="34" charset="0"/>
              <a:cs typeface="Times New Roman" panose="02020603050405020304" pitchFamily="18" charset="0"/>
            </a:endParaRPr>
          </a:p>
          <a:p>
            <a:r>
              <a:rPr lang="tr-TR" sz="4000" dirty="0" smtClean="0">
                <a:latin typeface="Times New Roman" panose="02020603050405020304" pitchFamily="18" charset="0"/>
                <a:ea typeface="Calibri" panose="020F0502020204030204" pitchFamily="34" charset="0"/>
                <a:cs typeface="Times New Roman" panose="02020603050405020304" pitchFamily="18" charset="0"/>
              </a:rPr>
              <a:t>Aşırı </a:t>
            </a:r>
            <a:r>
              <a:rPr lang="tr-TR" sz="4000" dirty="0">
                <a:latin typeface="Times New Roman" panose="02020603050405020304" pitchFamily="18" charset="0"/>
                <a:ea typeface="Calibri" panose="020F0502020204030204" pitchFamily="34" charset="0"/>
                <a:cs typeface="Times New Roman" panose="02020603050405020304" pitchFamily="18" charset="0"/>
              </a:rPr>
              <a:t>koruyucu tutumlar çocukta gerginlik, öfke ve içe dönme davranışlarına yol açabilir.</a:t>
            </a:r>
            <a:endParaRPr lang="tr-TR" sz="4000" dirty="0">
              <a:latin typeface="Calibri" panose="020F0502020204030204" pitchFamily="34" charset="0"/>
              <a:ea typeface="Calibri" panose="020F0502020204030204" pitchFamily="34" charset="0"/>
              <a:cs typeface="Times New Roman" panose="02020603050405020304" pitchFamily="18" charset="0"/>
            </a:endParaRPr>
          </a:p>
          <a:p>
            <a:endParaRPr lang="tr-TR" sz="4000" dirty="0"/>
          </a:p>
        </p:txBody>
      </p:sp>
    </p:spTree>
    <p:extLst>
      <p:ext uri="{BB962C8B-B14F-4D97-AF65-F5344CB8AC3E}">
        <p14:creationId xmlns:p14="http://schemas.microsoft.com/office/powerpoint/2010/main" val="3238102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1020</TotalTime>
  <Words>876</Words>
  <Application>Microsoft Office PowerPoint</Application>
  <PresentationFormat>Geniş ekran</PresentationFormat>
  <Paragraphs>52</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Corbel</vt:lpstr>
      <vt:lpstr>Times New Roman</vt:lpstr>
      <vt:lpstr>Paralaks</vt:lpstr>
      <vt:lpstr>ÇOCUK İSTİSMARI VE İHMALİ  Prof.Dr. Aynur Bütün Ayhan Ankara Üniversitesi Sağlık Bilimleri Fakültesi Çocuk Gelişimi Bölümü </vt:lpstr>
      <vt:lpstr>PowerPoint Sunusu</vt:lpstr>
      <vt:lpstr>PowerPoint Sunusu</vt:lpstr>
      <vt:lpstr>Hangi Olgu Duygusal İstismardır?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Kullanılan ifadelerin içeriğine ve şiddetine duygusal istismar sınıflandırması: </vt:lpstr>
      <vt:lpstr>PowerPoint Sunusu</vt:lpstr>
      <vt:lpstr>Duygusal İstismar Sonucunda….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108</cp:revision>
  <dcterms:created xsi:type="dcterms:W3CDTF">2019-08-30T07:33:32Z</dcterms:created>
  <dcterms:modified xsi:type="dcterms:W3CDTF">2021-03-13T17:03:41Z</dcterms:modified>
</cp:coreProperties>
</file>