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42C4531-25B9-450F-A658-375158A00097}"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1409567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2C4531-25B9-450F-A658-375158A00097}"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3563891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2C4531-25B9-450F-A658-375158A00097}"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1749012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2C4531-25B9-450F-A658-375158A00097}"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3542615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42C4531-25B9-450F-A658-375158A00097}"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180829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2C4531-25B9-450F-A658-375158A00097}"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2586572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2C4531-25B9-450F-A658-375158A00097}"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650317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2C4531-25B9-450F-A658-375158A00097}"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1310031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2C4531-25B9-450F-A658-375158A00097}"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2171547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42C4531-25B9-450F-A658-375158A00097}"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2054457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42C4531-25B9-450F-A658-375158A00097}"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34E8E0-7F66-42B9-A0A4-0A981F3E0109}" type="slidenum">
              <a:rPr lang="tr-TR" smtClean="0"/>
              <a:t>‹#›</a:t>
            </a:fld>
            <a:endParaRPr lang="tr-TR"/>
          </a:p>
        </p:txBody>
      </p:sp>
    </p:spTree>
    <p:extLst>
      <p:ext uri="{BB962C8B-B14F-4D97-AF65-F5344CB8AC3E}">
        <p14:creationId xmlns:p14="http://schemas.microsoft.com/office/powerpoint/2010/main" val="3369053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2C4531-25B9-450F-A658-375158A00097}"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34E8E0-7F66-42B9-A0A4-0A981F3E0109}" type="slidenum">
              <a:rPr lang="tr-TR" smtClean="0"/>
              <a:t>‹#›</a:t>
            </a:fld>
            <a:endParaRPr lang="tr-TR"/>
          </a:p>
        </p:txBody>
      </p:sp>
    </p:spTree>
    <p:extLst>
      <p:ext uri="{BB962C8B-B14F-4D97-AF65-F5344CB8AC3E}">
        <p14:creationId xmlns:p14="http://schemas.microsoft.com/office/powerpoint/2010/main" val="3195692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476672"/>
            <a:ext cx="8229600" cy="1143000"/>
          </a:xfrm>
        </p:spPr>
        <p:txBody>
          <a:bodyPr>
            <a:noAutofit/>
          </a:bodyPr>
          <a:lstStyle/>
          <a:p>
            <a:r>
              <a:rPr lang="tr-TR" sz="2800" b="1" dirty="0">
                <a:solidFill>
                  <a:srgbClr val="000000"/>
                </a:solidFill>
                <a:latin typeface="+mn-lt"/>
                <a:cs typeface="Times New Roman" pitchFamily="18" charset="0"/>
              </a:rPr>
              <a:t>DÖRDÜNCÜ BÖLÜM</a:t>
            </a:r>
            <a:r>
              <a:rPr lang="tr-TR" sz="2800" dirty="0">
                <a:solidFill>
                  <a:srgbClr val="000000"/>
                </a:solidFill>
                <a:latin typeface="+mn-lt"/>
              </a:rPr>
              <a:t/>
            </a:r>
            <a:br>
              <a:rPr lang="tr-TR" sz="2800" dirty="0">
                <a:solidFill>
                  <a:srgbClr val="000000"/>
                </a:solidFill>
                <a:latin typeface="+mn-lt"/>
              </a:rPr>
            </a:br>
            <a:r>
              <a:rPr lang="tr-TR" sz="2800" b="1" dirty="0">
                <a:solidFill>
                  <a:srgbClr val="FF0000"/>
                </a:solidFill>
                <a:latin typeface="+mn-lt"/>
                <a:cs typeface="Times New Roman" pitchFamily="18" charset="0"/>
              </a:rPr>
              <a:t>YÖNETİME GİRİŞ</a:t>
            </a:r>
            <a:r>
              <a:rPr lang="tr-TR" sz="2800" dirty="0">
                <a:solidFill>
                  <a:srgbClr val="FF0000"/>
                </a:solidFill>
                <a:latin typeface="+mn-lt"/>
              </a:rPr>
              <a:t/>
            </a:r>
            <a:br>
              <a:rPr lang="tr-TR" sz="2800" dirty="0">
                <a:solidFill>
                  <a:srgbClr val="FF0000"/>
                </a:solidFill>
                <a:latin typeface="+mn-lt"/>
              </a:rPr>
            </a:br>
            <a:endParaRPr lang="tr-TR" sz="2800" dirty="0">
              <a:latin typeface="+mn-lt"/>
            </a:endParaRPr>
          </a:p>
        </p:txBody>
      </p:sp>
      <p:sp>
        <p:nvSpPr>
          <p:cNvPr id="3" name="2 İçerik Yer Tutucusu"/>
          <p:cNvSpPr>
            <a:spLocks noGrp="1"/>
          </p:cNvSpPr>
          <p:nvPr>
            <p:ph idx="1"/>
          </p:nvPr>
        </p:nvSpPr>
        <p:spPr>
          <a:xfrm>
            <a:off x="1847528" y="1340769"/>
            <a:ext cx="7344816" cy="5145435"/>
          </a:xfrm>
        </p:spPr>
        <p:txBody>
          <a:bodyPr>
            <a:noAutofit/>
          </a:bodyPr>
          <a:lstStyle/>
          <a:p>
            <a:pPr indent="288925">
              <a:buNone/>
            </a:pPr>
            <a:r>
              <a:rPr lang="tr-TR" sz="2000" b="1" dirty="0">
                <a:solidFill>
                  <a:srgbClr val="FF0000"/>
                </a:solidFill>
              </a:rPr>
              <a:t>Yönetimin Kavramsal İçeriği</a:t>
            </a:r>
          </a:p>
          <a:p>
            <a:pPr indent="288925" eaLnBrk="0" hangingPunct="0"/>
            <a:r>
              <a:rPr lang="tr-TR" sz="2000" dirty="0"/>
              <a:t>En öz anlatımla </a:t>
            </a:r>
            <a:r>
              <a:rPr lang="tr-TR" sz="2000" dirty="0">
                <a:solidFill>
                  <a:srgbClr val="FF0000"/>
                </a:solidFill>
              </a:rPr>
              <a:t>yönetim</a:t>
            </a:r>
            <a:r>
              <a:rPr lang="tr-TR" sz="2000" dirty="0"/>
              <a:t>, insanlar aracılığıyla işleri yaptırmak olarak tanımlanır. </a:t>
            </a:r>
          </a:p>
          <a:p>
            <a:pPr indent="288925" eaLnBrk="0" hangingPunct="0"/>
            <a:r>
              <a:rPr lang="tr-TR" sz="2000" dirty="0">
                <a:solidFill>
                  <a:srgbClr val="FF0000"/>
                </a:solidFill>
              </a:rPr>
              <a:t>Yönetim</a:t>
            </a:r>
            <a:r>
              <a:rPr lang="tr-TR" sz="2000" dirty="0"/>
              <a:t>, ortak amaçların etkin ve verimli bir şekilde gerçekleştirilebilmesi için, bir insan grubunda </a:t>
            </a:r>
            <a:r>
              <a:rPr lang="tr-TR" sz="2000" i="1" dirty="0">
                <a:solidFill>
                  <a:srgbClr val="FF0000"/>
                </a:solidFill>
              </a:rPr>
              <a:t>işbirliği</a:t>
            </a:r>
            <a:r>
              <a:rPr lang="tr-TR" sz="2000" dirty="0"/>
              <a:t> ve </a:t>
            </a:r>
            <a:r>
              <a:rPr lang="tr-TR" sz="2000" i="1" dirty="0">
                <a:solidFill>
                  <a:srgbClr val="FF0000"/>
                </a:solidFill>
              </a:rPr>
              <a:t>eşgüdüm</a:t>
            </a:r>
            <a:r>
              <a:rPr lang="tr-TR" sz="2000" dirty="0"/>
              <a:t> sağlamaya yönelik faaliyetler bütünüdür. </a:t>
            </a:r>
          </a:p>
          <a:p>
            <a:pPr indent="288925" eaLnBrk="0" hangingPunct="0"/>
            <a:r>
              <a:rPr lang="tr-TR" sz="2000" dirty="0">
                <a:solidFill>
                  <a:srgbClr val="FF0000"/>
                </a:solidFill>
              </a:rPr>
              <a:t>Örgütsel açıdan yönetim </a:t>
            </a:r>
            <a:r>
              <a:rPr lang="tr-TR" sz="2000" dirty="0"/>
              <a:t>ise, örgütsel amaçlara etkili ve verimli bir biçimde ulaşabilmek için, kaynakların </a:t>
            </a:r>
            <a:r>
              <a:rPr lang="tr-TR" sz="2000" dirty="0">
                <a:solidFill>
                  <a:srgbClr val="FF0000"/>
                </a:solidFill>
              </a:rPr>
              <a:t>planlanması</a:t>
            </a:r>
            <a:r>
              <a:rPr lang="tr-TR" sz="2000" dirty="0"/>
              <a:t>, </a:t>
            </a:r>
            <a:r>
              <a:rPr lang="tr-TR" sz="2000" dirty="0">
                <a:solidFill>
                  <a:srgbClr val="FF0000"/>
                </a:solidFill>
              </a:rPr>
              <a:t>örgütlenmesi</a:t>
            </a:r>
            <a:r>
              <a:rPr lang="tr-TR" sz="2000" dirty="0"/>
              <a:t>, </a:t>
            </a:r>
            <a:r>
              <a:rPr lang="tr-TR" sz="2000" dirty="0">
                <a:solidFill>
                  <a:srgbClr val="FF0000"/>
                </a:solidFill>
              </a:rPr>
              <a:t>yöneltilmesi</a:t>
            </a:r>
            <a:r>
              <a:rPr lang="tr-TR" sz="2000" dirty="0"/>
              <a:t>, </a:t>
            </a:r>
            <a:r>
              <a:rPr lang="tr-TR" sz="2000" dirty="0" err="1">
                <a:solidFill>
                  <a:srgbClr val="FF0000"/>
                </a:solidFill>
              </a:rPr>
              <a:t>eşgüdümlendirilmesi</a:t>
            </a:r>
            <a:r>
              <a:rPr lang="tr-TR" sz="2000" dirty="0"/>
              <a:t> ve </a:t>
            </a:r>
            <a:r>
              <a:rPr lang="tr-TR" sz="2000" dirty="0">
                <a:solidFill>
                  <a:srgbClr val="FF0000"/>
                </a:solidFill>
              </a:rPr>
              <a:t>denetlenmesi </a:t>
            </a:r>
            <a:r>
              <a:rPr lang="tr-TR" sz="2000" dirty="0"/>
              <a:t>sürecidir</a:t>
            </a:r>
          </a:p>
          <a:p>
            <a:pPr indent="288925" algn="just">
              <a:tabLst>
                <a:tab pos="504825" algn="l"/>
                <a:tab pos="571500" algn="l"/>
              </a:tabLst>
            </a:pPr>
            <a:r>
              <a:rPr lang="tr-TR" sz="2000" b="1" dirty="0">
                <a:solidFill>
                  <a:srgbClr val="FF0000"/>
                </a:solidFill>
                <a:cs typeface="Times New Roman" pitchFamily="18" charset="0"/>
              </a:rPr>
              <a:t>Yönetimden söz edebilmek için;</a:t>
            </a:r>
            <a:endParaRPr lang="tr-TR" sz="2000" b="1" dirty="0">
              <a:solidFill>
                <a:srgbClr val="FF0000"/>
              </a:solidFill>
            </a:endParaRPr>
          </a:p>
          <a:p>
            <a:pPr indent="288925" algn="just" eaLnBrk="0" hangingPunct="0">
              <a:buFontTx/>
              <a:buChar char="•"/>
              <a:tabLst>
                <a:tab pos="504825" algn="l"/>
                <a:tab pos="571500" algn="l"/>
              </a:tabLst>
            </a:pPr>
            <a:r>
              <a:rPr lang="tr-TR" sz="2000" dirty="0">
                <a:cs typeface="Times New Roman" pitchFamily="18" charset="0"/>
              </a:rPr>
              <a:t>Yöneticiler ve onların iş yaptıracağı diğer insanlar olmalıdır.</a:t>
            </a:r>
            <a:endParaRPr lang="tr-TR" sz="2000" dirty="0"/>
          </a:p>
          <a:p>
            <a:pPr indent="288925" algn="just" eaLnBrk="0" hangingPunct="0">
              <a:buFontTx/>
              <a:buChar char="•"/>
              <a:tabLst>
                <a:tab pos="504825" algn="l"/>
                <a:tab pos="571500" algn="l"/>
              </a:tabLst>
            </a:pPr>
            <a:r>
              <a:rPr lang="tr-TR" sz="2000" dirty="0">
                <a:cs typeface="Times New Roman" pitchFamily="18" charset="0"/>
              </a:rPr>
              <a:t>Bu insanlar arasında bir işbirliği sağlanmalıdır.</a:t>
            </a:r>
            <a:endParaRPr lang="tr-TR" sz="2000" dirty="0"/>
          </a:p>
          <a:p>
            <a:pPr indent="288925" algn="just" eaLnBrk="0" hangingPunct="0">
              <a:buFontTx/>
              <a:buChar char="•"/>
              <a:tabLst>
                <a:tab pos="504825" algn="l"/>
                <a:tab pos="571500" algn="l"/>
              </a:tabLst>
            </a:pPr>
            <a:r>
              <a:rPr lang="tr-TR" sz="2000" dirty="0">
                <a:cs typeface="Times New Roman" pitchFamily="18" charset="0"/>
              </a:rPr>
              <a:t>Bu işbirliği belli bir amaca ya da amaçlara yönelmiş olmalıdır.</a:t>
            </a:r>
            <a:endParaRPr lang="tr-TR" sz="2000" dirty="0"/>
          </a:p>
          <a:p>
            <a:pPr indent="288925" algn="just" eaLnBrk="0" hangingPunct="0">
              <a:buFontTx/>
              <a:buChar char="•"/>
              <a:tabLst>
                <a:tab pos="504825" algn="l"/>
                <a:tab pos="571500" algn="l"/>
              </a:tabLst>
            </a:pPr>
            <a:r>
              <a:rPr lang="tr-TR" sz="2000" dirty="0">
                <a:cs typeface="Times New Roman" pitchFamily="18" charset="0"/>
              </a:rPr>
              <a:t>Örgütsel etkinlik ve verimlilik esas alınmalıdır.</a:t>
            </a:r>
            <a:endParaRPr lang="tr-TR" sz="2000" dirty="0"/>
          </a:p>
        </p:txBody>
      </p:sp>
      <p:pic>
        <p:nvPicPr>
          <p:cNvPr id="37890" name="Picture 2" descr="http://myo.kilis.edu.tr/resim/7.jpg"/>
          <p:cNvPicPr>
            <a:picLocks noChangeAspect="1" noChangeArrowheads="1"/>
          </p:cNvPicPr>
          <p:nvPr/>
        </p:nvPicPr>
        <p:blipFill>
          <a:blip r:embed="rId2" cstate="print"/>
          <a:srcRect/>
          <a:stretch>
            <a:fillRect/>
          </a:stretch>
        </p:blipFill>
        <p:spPr bwMode="auto">
          <a:xfrm>
            <a:off x="8518804" y="0"/>
            <a:ext cx="2149196" cy="17728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574986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Dikdörtgen"/>
          <p:cNvSpPr>
            <a:spLocks noChangeArrowheads="1"/>
          </p:cNvSpPr>
          <p:nvPr/>
        </p:nvSpPr>
        <p:spPr bwMode="auto">
          <a:xfrm>
            <a:off x="1919536" y="476673"/>
            <a:ext cx="4857750" cy="6046271"/>
          </a:xfrm>
          <a:prstGeom prst="rect">
            <a:avLst/>
          </a:prstGeom>
          <a:noFill/>
          <a:ln w="9525">
            <a:noFill/>
            <a:miter lim="800000"/>
            <a:headEnd/>
            <a:tailEnd/>
          </a:ln>
        </p:spPr>
        <p:txBody>
          <a:bodyPr>
            <a:spAutoFit/>
          </a:bodyPr>
          <a:lstStyle/>
          <a:p>
            <a:pPr algn="just">
              <a:lnSpc>
                <a:spcPct val="150000"/>
              </a:lnSpc>
            </a:pPr>
            <a:r>
              <a:rPr lang="tr-TR" sz="2000" b="1" dirty="0">
                <a:solidFill>
                  <a:srgbClr val="FF0000"/>
                </a:solidFill>
              </a:rPr>
              <a:t>Beşeri </a:t>
            </a:r>
            <a:r>
              <a:rPr lang="tr-TR" sz="2000" b="1" dirty="0">
                <a:solidFill>
                  <a:srgbClr val="FF0000"/>
                </a:solidFill>
              </a:rPr>
              <a:t>(İnsansal) Beceriler</a:t>
            </a:r>
          </a:p>
          <a:p>
            <a:pPr algn="just">
              <a:lnSpc>
                <a:spcPct val="150000"/>
              </a:lnSpc>
            </a:pPr>
            <a:r>
              <a:rPr lang="tr-TR" sz="2000" dirty="0"/>
              <a:t>Beşeri beceriler, özde diğer insanlarla uyumlu bir şekilde </a:t>
            </a:r>
            <a:r>
              <a:rPr lang="tr-TR" sz="2000" dirty="0"/>
              <a:t>çalışabil-meyi </a:t>
            </a:r>
            <a:r>
              <a:rPr lang="tr-TR" sz="2000" dirty="0"/>
              <a:t>ve iyi ilişkiler geliştirmeyi içerir. Bu çerçevede, </a:t>
            </a:r>
            <a:r>
              <a:rPr lang="tr-TR" sz="2000" dirty="0">
                <a:solidFill>
                  <a:srgbClr val="FF0000"/>
                </a:solidFill>
              </a:rPr>
              <a:t>kendini </a:t>
            </a:r>
            <a:r>
              <a:rPr lang="tr-TR" sz="2000" dirty="0">
                <a:solidFill>
                  <a:srgbClr val="FF0000"/>
                </a:solidFill>
              </a:rPr>
              <a:t>tanıma</a:t>
            </a:r>
            <a:r>
              <a:rPr lang="tr-TR" sz="2000" dirty="0"/>
              <a:t>, diğerlerinin </a:t>
            </a:r>
            <a:r>
              <a:rPr lang="tr-TR" sz="2000" dirty="0"/>
              <a:t>duygularını </a:t>
            </a:r>
            <a:r>
              <a:rPr lang="tr-TR" sz="2000" dirty="0"/>
              <a:t>anlama ve kendini </a:t>
            </a:r>
            <a:r>
              <a:rPr lang="tr-TR" sz="2000" dirty="0"/>
              <a:t>onların </a:t>
            </a:r>
            <a:r>
              <a:rPr lang="tr-TR" sz="2000" dirty="0"/>
              <a:t>yerini koyabilme (</a:t>
            </a:r>
            <a:r>
              <a:rPr lang="tr-TR" sz="2000" dirty="0" err="1">
                <a:solidFill>
                  <a:srgbClr val="FF0000"/>
                </a:solidFill>
              </a:rPr>
              <a:t>empatik</a:t>
            </a:r>
            <a:r>
              <a:rPr lang="tr-TR" sz="2000" dirty="0">
                <a:solidFill>
                  <a:srgbClr val="FF0000"/>
                </a:solidFill>
              </a:rPr>
              <a:t> düşünme</a:t>
            </a:r>
            <a:r>
              <a:rPr lang="tr-TR" sz="2000" dirty="0"/>
              <a:t>), </a:t>
            </a:r>
            <a:r>
              <a:rPr lang="tr-TR" sz="2000" dirty="0">
                <a:solidFill>
                  <a:srgbClr val="FF0000"/>
                </a:solidFill>
              </a:rPr>
              <a:t>astlarını </a:t>
            </a:r>
            <a:r>
              <a:rPr lang="tr-TR" sz="2000" dirty="0">
                <a:solidFill>
                  <a:srgbClr val="FF0000"/>
                </a:solidFill>
              </a:rPr>
              <a:t>güdüleme</a:t>
            </a:r>
            <a:r>
              <a:rPr lang="tr-TR" sz="2000" dirty="0"/>
              <a:t>, uyumlu </a:t>
            </a:r>
            <a:r>
              <a:rPr lang="tr-TR" sz="2000" dirty="0"/>
              <a:t>çalışmalarını </a:t>
            </a:r>
            <a:r>
              <a:rPr lang="tr-TR" sz="2000" dirty="0"/>
              <a:t>sağlama, liderlik etme, </a:t>
            </a:r>
            <a:r>
              <a:rPr lang="tr-TR" sz="2000" dirty="0">
                <a:solidFill>
                  <a:srgbClr val="FF0000"/>
                </a:solidFill>
              </a:rPr>
              <a:t>çatışmaları </a:t>
            </a:r>
            <a:r>
              <a:rPr lang="tr-TR" sz="2000" dirty="0">
                <a:solidFill>
                  <a:srgbClr val="FF0000"/>
                </a:solidFill>
              </a:rPr>
              <a:t>çözme ve stres düzeyini azaltma</a:t>
            </a:r>
            <a:r>
              <a:rPr lang="tr-TR" sz="2000" dirty="0"/>
              <a:t>, </a:t>
            </a:r>
            <a:r>
              <a:rPr lang="tr-TR" sz="2000" b="1" dirty="0">
                <a:solidFill>
                  <a:srgbClr val="FF0000"/>
                </a:solidFill>
              </a:rPr>
              <a:t>iletişim kurma </a:t>
            </a:r>
            <a:r>
              <a:rPr lang="tr-TR" sz="2000" dirty="0"/>
              <a:t>vb. beceriler, beşeri becerileri oluşturur. Hangi kademede olursa olsun tüm yöneticilerin belirli ölçüde beşeri becerilere sahip </a:t>
            </a:r>
            <a:r>
              <a:rPr lang="tr-TR" sz="2000" dirty="0"/>
              <a:t>olması </a:t>
            </a:r>
            <a:r>
              <a:rPr lang="tr-TR" sz="2000" dirty="0"/>
              <a:t>gereklidir </a:t>
            </a:r>
          </a:p>
        </p:txBody>
      </p:sp>
      <p:pic>
        <p:nvPicPr>
          <p:cNvPr id="19458" name="Picture 2" descr="http://basarinedir.com/wp-content/uploads/2014/01/empati_de_genetik_olabilir_1321377483.jpg"/>
          <p:cNvPicPr>
            <a:picLocks noChangeAspect="1" noChangeArrowheads="1"/>
          </p:cNvPicPr>
          <p:nvPr/>
        </p:nvPicPr>
        <p:blipFill>
          <a:blip r:embed="rId2" cstate="print"/>
          <a:srcRect/>
          <a:stretch>
            <a:fillRect/>
          </a:stretch>
        </p:blipFill>
        <p:spPr bwMode="auto">
          <a:xfrm rot="20718838">
            <a:off x="7176121" y="764704"/>
            <a:ext cx="2862671" cy="145684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9460" name="Picture 4" descr="http://portakalmakinesi.com/wp-content/uploads/2015/03/10848003_910903552254629_2864228646857014477_n1-658x380.jpg"/>
          <p:cNvPicPr>
            <a:picLocks noChangeAspect="1" noChangeArrowheads="1"/>
          </p:cNvPicPr>
          <p:nvPr/>
        </p:nvPicPr>
        <p:blipFill>
          <a:blip r:embed="rId3" cstate="print"/>
          <a:srcRect/>
          <a:stretch>
            <a:fillRect/>
          </a:stretch>
        </p:blipFill>
        <p:spPr bwMode="auto">
          <a:xfrm rot="589310">
            <a:off x="7176120" y="2924944"/>
            <a:ext cx="3168352" cy="26833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82895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Dikdörtgen"/>
          <p:cNvSpPr>
            <a:spLocks noChangeArrowheads="1"/>
          </p:cNvSpPr>
          <p:nvPr/>
        </p:nvSpPr>
        <p:spPr bwMode="auto">
          <a:xfrm>
            <a:off x="1952624" y="571500"/>
            <a:ext cx="4935464" cy="5584606"/>
          </a:xfrm>
          <a:prstGeom prst="rect">
            <a:avLst/>
          </a:prstGeom>
          <a:noFill/>
          <a:ln w="9525">
            <a:noFill/>
            <a:miter lim="800000"/>
            <a:headEnd/>
            <a:tailEnd/>
          </a:ln>
        </p:spPr>
        <p:txBody>
          <a:bodyPr wrap="square">
            <a:spAutoFit/>
          </a:bodyPr>
          <a:lstStyle/>
          <a:p>
            <a:pPr algn="just">
              <a:lnSpc>
                <a:spcPct val="150000"/>
              </a:lnSpc>
            </a:pPr>
            <a:r>
              <a:rPr lang="tr-TR" sz="2000" b="1" dirty="0">
                <a:solidFill>
                  <a:srgbClr val="FF0000"/>
                </a:solidFill>
              </a:rPr>
              <a:t>Kavramsal </a:t>
            </a:r>
            <a:r>
              <a:rPr lang="tr-TR" sz="2000" b="1" dirty="0">
                <a:solidFill>
                  <a:srgbClr val="FF0000"/>
                </a:solidFill>
              </a:rPr>
              <a:t>Beceriler</a:t>
            </a:r>
          </a:p>
          <a:p>
            <a:pPr algn="just">
              <a:lnSpc>
                <a:spcPct val="150000"/>
              </a:lnSpc>
            </a:pPr>
            <a:r>
              <a:rPr lang="tr-TR" sz="2000" dirty="0"/>
              <a:t>Kavramsal beceriler özde </a:t>
            </a:r>
            <a:r>
              <a:rPr lang="tr-TR" sz="2000" b="1" dirty="0"/>
              <a:t>örgütü bir bütün olarak görebilmeye</a:t>
            </a:r>
            <a:r>
              <a:rPr lang="tr-TR" sz="2000" dirty="0"/>
              <a:t> ve örgütü oluşturan parçalar </a:t>
            </a:r>
            <a:r>
              <a:rPr lang="tr-TR" sz="2000" dirty="0"/>
              <a:t>arasındaki </a:t>
            </a:r>
            <a:r>
              <a:rPr lang="tr-TR" sz="2000" dirty="0"/>
              <a:t>ilişkileri anlamaya yarayan bilişsel bir beceridir. </a:t>
            </a:r>
          </a:p>
          <a:p>
            <a:pPr algn="just">
              <a:lnSpc>
                <a:spcPct val="150000"/>
              </a:lnSpc>
            </a:pPr>
            <a:r>
              <a:rPr lang="tr-TR" sz="2000" dirty="0"/>
              <a:t>Bu çerçevede, </a:t>
            </a:r>
            <a:r>
              <a:rPr lang="tr-TR" sz="2000" dirty="0">
                <a:solidFill>
                  <a:srgbClr val="FF0000"/>
                </a:solidFill>
              </a:rPr>
              <a:t>yöneticilerin düşünme</a:t>
            </a:r>
            <a:r>
              <a:rPr lang="tr-TR" sz="2000" dirty="0"/>
              <a:t>, bilgi işleme ve planlama, </a:t>
            </a:r>
            <a:r>
              <a:rPr lang="tr-TR" sz="2000" dirty="0">
                <a:solidFill>
                  <a:srgbClr val="FF0000"/>
                </a:solidFill>
              </a:rPr>
              <a:t>sorunları </a:t>
            </a:r>
            <a:r>
              <a:rPr lang="tr-TR" sz="2000" dirty="0">
                <a:solidFill>
                  <a:srgbClr val="FF0000"/>
                </a:solidFill>
              </a:rPr>
              <a:t>küçük parçalara bölebilme</a:t>
            </a:r>
            <a:r>
              <a:rPr lang="tr-TR" sz="2000" dirty="0"/>
              <a:t>, bu parçalar </a:t>
            </a:r>
            <a:r>
              <a:rPr lang="tr-TR" sz="2000" dirty="0"/>
              <a:t>arasındaki </a:t>
            </a:r>
            <a:r>
              <a:rPr lang="tr-TR" sz="2000" dirty="0"/>
              <a:t>ilişkileri görebilme, </a:t>
            </a:r>
            <a:r>
              <a:rPr lang="tr-TR" sz="2000" dirty="0">
                <a:solidFill>
                  <a:srgbClr val="FF0000"/>
                </a:solidFill>
              </a:rPr>
              <a:t>bir sorunun diğerleri </a:t>
            </a:r>
            <a:r>
              <a:rPr lang="tr-TR" sz="2000" dirty="0">
                <a:solidFill>
                  <a:srgbClr val="FF0000"/>
                </a:solidFill>
              </a:rPr>
              <a:t>açısından yaratacağı </a:t>
            </a:r>
            <a:r>
              <a:rPr lang="tr-TR" sz="2000" dirty="0">
                <a:solidFill>
                  <a:srgbClr val="FF0000"/>
                </a:solidFill>
              </a:rPr>
              <a:t>etkileri fark edebilme </a:t>
            </a:r>
            <a:r>
              <a:rPr lang="tr-TR" sz="2000" dirty="0"/>
              <a:t>vb. becerileri, kavramsal beceriler olarak </a:t>
            </a:r>
            <a:r>
              <a:rPr lang="tr-TR" sz="2000" dirty="0"/>
              <a:t>adlandırılır</a:t>
            </a:r>
            <a:r>
              <a:rPr lang="tr-TR" sz="2000" dirty="0"/>
              <a:t>. </a:t>
            </a:r>
          </a:p>
        </p:txBody>
      </p:sp>
      <p:sp>
        <p:nvSpPr>
          <p:cNvPr id="18434" name="AutoShape 2" descr="http://img-2.onedio.com/img/719/bound/2r0/54a2af763dead4853007f932.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8436" name="AutoShape 4" descr="Geometri becerisi."/>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8438" name="AutoShape 6" descr="Geometri becerisi."/>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8440" name="AutoShape 8" descr="C:\Users\user\Desktop\54a2af763dead4853007f932.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8442" name="Picture 10" descr="http://us.123rf.com/450wm/donskarpo/donskarpo1211/donskarpo121100023/16217553-beyaz-zemin-%C3%BCzerine-pusula-kavramsal-g%C3%B6r%C3%BCnt%C3%BC-taraf%C4%B1ndan-g%C3%B6sterilen-liderlik-k%C4%B1rm%C4%B1z%C4%B1-kelime.jpg"/>
          <p:cNvPicPr>
            <a:picLocks noChangeAspect="1" noChangeArrowheads="1"/>
          </p:cNvPicPr>
          <p:nvPr/>
        </p:nvPicPr>
        <p:blipFill>
          <a:blip r:embed="rId2" cstate="print"/>
          <a:srcRect/>
          <a:stretch>
            <a:fillRect/>
          </a:stretch>
        </p:blipFill>
        <p:spPr bwMode="auto">
          <a:xfrm>
            <a:off x="7176120" y="1196752"/>
            <a:ext cx="3276792" cy="4392488"/>
          </a:xfrm>
          <a:prstGeom prst="rect">
            <a:avLst/>
          </a:prstGeom>
          <a:noFill/>
        </p:spPr>
      </p:pic>
    </p:spTree>
    <p:extLst>
      <p:ext uri="{BB962C8B-B14F-4D97-AF65-F5344CB8AC3E}">
        <p14:creationId xmlns:p14="http://schemas.microsoft.com/office/powerpoint/2010/main" val="4286396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b="1" dirty="0">
                <a:solidFill>
                  <a:srgbClr val="FF0000"/>
                </a:solidFill>
                <a:latin typeface="+mn-lt"/>
              </a:rPr>
              <a:t>Yöneticilik Rolleri</a:t>
            </a:r>
            <a:br>
              <a:rPr lang="tr-TR" sz="3200" b="1" dirty="0">
                <a:solidFill>
                  <a:srgbClr val="FF0000"/>
                </a:solidFill>
                <a:latin typeface="+mn-lt"/>
              </a:rPr>
            </a:br>
            <a:endParaRPr lang="tr-TR" sz="3200" dirty="0">
              <a:latin typeface="+mn-lt"/>
            </a:endParaRPr>
          </a:p>
        </p:txBody>
      </p:sp>
      <p:sp>
        <p:nvSpPr>
          <p:cNvPr id="3" name="2 İçerik Yer Tutucusu"/>
          <p:cNvSpPr>
            <a:spLocks noGrp="1"/>
          </p:cNvSpPr>
          <p:nvPr>
            <p:ph idx="1"/>
          </p:nvPr>
        </p:nvSpPr>
        <p:spPr>
          <a:xfrm>
            <a:off x="1991544" y="1052737"/>
            <a:ext cx="8229600" cy="4857403"/>
          </a:xfrm>
        </p:spPr>
        <p:txBody>
          <a:bodyPr>
            <a:noAutofit/>
          </a:bodyPr>
          <a:lstStyle/>
          <a:p>
            <a:r>
              <a:rPr lang="tr-TR" sz="2000" dirty="0"/>
              <a:t>Yöneticilik rolü, bir yöneticinin davranışları ile ilgili beklentiler bütünüdür. Bu gruplar, </a:t>
            </a:r>
            <a:r>
              <a:rPr lang="tr-TR" sz="2000" b="1" i="1" dirty="0">
                <a:solidFill>
                  <a:srgbClr val="FF0000"/>
                </a:solidFill>
              </a:rPr>
              <a:t>bilgisel roller, bireylerarası roller</a:t>
            </a:r>
            <a:r>
              <a:rPr lang="tr-TR" sz="2000" b="1" dirty="0">
                <a:solidFill>
                  <a:srgbClr val="FF0000"/>
                </a:solidFill>
              </a:rPr>
              <a:t> </a:t>
            </a:r>
            <a:r>
              <a:rPr lang="tr-TR" sz="2000" b="1" dirty="0"/>
              <a:t>ve</a:t>
            </a:r>
            <a:r>
              <a:rPr lang="tr-TR" sz="2000" b="1" dirty="0">
                <a:solidFill>
                  <a:srgbClr val="FF0000"/>
                </a:solidFill>
              </a:rPr>
              <a:t> </a:t>
            </a:r>
            <a:r>
              <a:rPr lang="tr-TR" sz="2000" b="1" i="1" dirty="0">
                <a:solidFill>
                  <a:srgbClr val="FF0000"/>
                </a:solidFill>
              </a:rPr>
              <a:t>karar vermeye dönük </a:t>
            </a:r>
            <a:r>
              <a:rPr lang="tr-TR" sz="2000" i="1" dirty="0"/>
              <a:t>roller</a:t>
            </a:r>
            <a:r>
              <a:rPr lang="tr-TR" sz="2000" dirty="0"/>
              <a:t>dir. </a:t>
            </a:r>
          </a:p>
          <a:p>
            <a:r>
              <a:rPr lang="tr-TR" sz="2000" b="1" dirty="0">
                <a:solidFill>
                  <a:srgbClr val="FF0000"/>
                </a:solidFill>
              </a:rPr>
              <a:t>a) Bilgisel Roller</a:t>
            </a:r>
          </a:p>
          <a:p>
            <a:pPr algn="just"/>
            <a:r>
              <a:rPr lang="tr-TR" sz="2000" dirty="0"/>
              <a:t>Bilgisel roller, örgütte bir bilgi ağı oluşturma ve geliştirme ile ilgili faaliyetleri tanımlar. Tüm yöneticiler, örgüt içinden ve dışından belirli bir ölçüde bilgi edinir ve bu bilgileri değerlendirirler. </a:t>
            </a:r>
            <a:r>
              <a:rPr lang="tr-TR" sz="2000" b="1" i="1" dirty="0"/>
              <a:t>Bilgisel roller, üç grupta incelenebilir</a:t>
            </a:r>
            <a:r>
              <a:rPr lang="tr-TR" sz="2000" b="1" dirty="0">
                <a:solidFill>
                  <a:srgbClr val="FF0000"/>
                </a:solidFill>
              </a:rPr>
              <a:t>: </a:t>
            </a:r>
          </a:p>
          <a:p>
            <a:pPr algn="just"/>
            <a:r>
              <a:rPr lang="tr-TR" sz="2000" b="1" i="1" dirty="0">
                <a:solidFill>
                  <a:srgbClr val="FF0000"/>
                </a:solidFill>
              </a:rPr>
              <a:t>-İzleme rolü</a:t>
            </a:r>
            <a:r>
              <a:rPr lang="tr-TR" sz="2000" dirty="0"/>
              <a:t>, örgütün gereksinim duyduğu bilgilerin içeriği ve şekli, bunların hangi kaynaklardan, ne zaman ve hangi yollarla elde edileceği ile ilgili kararları ve davranışları kapsar. </a:t>
            </a:r>
          </a:p>
          <a:p>
            <a:pPr algn="just"/>
            <a:r>
              <a:rPr lang="tr-TR" sz="2000" b="1" i="1" dirty="0">
                <a:solidFill>
                  <a:srgbClr val="FF0000"/>
                </a:solidFill>
              </a:rPr>
              <a:t>-Dağıtım rolü</a:t>
            </a:r>
            <a:r>
              <a:rPr lang="tr-TR" sz="2000" dirty="0"/>
              <a:t>, yöneticinin, elde ettiği bilgileri, örgütün iç çevresinde bu bilgileri kullanacak olanlara aktarması ile ilgili rolüdür. </a:t>
            </a:r>
          </a:p>
          <a:p>
            <a:pPr algn="just"/>
            <a:r>
              <a:rPr lang="tr-TR" sz="2000" b="1" i="1" dirty="0">
                <a:solidFill>
                  <a:srgbClr val="FF0000"/>
                </a:solidFill>
              </a:rPr>
              <a:t>-Sözcülük rolü ise</a:t>
            </a:r>
            <a:r>
              <a:rPr lang="tr-TR" sz="2000" dirty="0"/>
              <a:t>, örgütün plan, politika ve stratejileri ile faaliyetleri hakkında örgüt dışı ilgili kişi ve kuruluşlara bilgi verme ve açıklamalarda bulunma ile ilgilidir. </a:t>
            </a:r>
          </a:p>
          <a:p>
            <a:endParaRPr lang="tr-TR" sz="2000" dirty="0"/>
          </a:p>
          <a:p>
            <a:endParaRPr lang="tr-TR" sz="2000" dirty="0"/>
          </a:p>
        </p:txBody>
      </p:sp>
    </p:spTree>
    <p:extLst>
      <p:ext uri="{BB962C8B-B14F-4D97-AF65-F5344CB8AC3E}">
        <p14:creationId xmlns:p14="http://schemas.microsoft.com/office/powerpoint/2010/main" val="2736666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548681"/>
            <a:ext cx="8229600" cy="5577483"/>
          </a:xfrm>
        </p:spPr>
        <p:txBody>
          <a:bodyPr>
            <a:normAutofit fontScale="62500" lnSpcReduction="20000"/>
          </a:bodyPr>
          <a:lstStyle/>
          <a:p>
            <a:pPr algn="just">
              <a:buNone/>
            </a:pPr>
            <a:r>
              <a:rPr lang="tr-TR" sz="3600" b="1" dirty="0">
                <a:solidFill>
                  <a:srgbClr val="FF0000"/>
                </a:solidFill>
              </a:rPr>
              <a:t>Bireylerarası Roller</a:t>
            </a:r>
          </a:p>
          <a:p>
            <a:pPr algn="just">
              <a:buNone/>
            </a:pPr>
            <a:r>
              <a:rPr lang="tr-TR" sz="3600" dirty="0"/>
              <a:t>Bireylerarası roller, diğer insanlarla ilişki kurma ile ilgilidir ve beşeri becerilere dayanır. </a:t>
            </a:r>
          </a:p>
          <a:p>
            <a:pPr algn="just">
              <a:buNone/>
            </a:pPr>
            <a:r>
              <a:rPr lang="tr-TR" sz="3600" b="1" i="1" dirty="0"/>
              <a:t>Bireylerarası roller, üç alt grupta incelenir: </a:t>
            </a:r>
          </a:p>
          <a:p>
            <a:pPr algn="just">
              <a:buNone/>
            </a:pPr>
            <a:r>
              <a:rPr lang="tr-TR" sz="3600" b="1" i="1" dirty="0">
                <a:solidFill>
                  <a:srgbClr val="FF0000"/>
                </a:solidFill>
              </a:rPr>
              <a:t>-Temsil rolü</a:t>
            </a:r>
            <a:r>
              <a:rPr lang="tr-TR" sz="3600" dirty="0"/>
              <a:t>, yöneticinin gerekli zamanlarda ve durumlarda örgütünü dışarıya karşı temsil etmesidir. Bu kapsamda, resmi törenlere katılma, örgütü ziyaret eden kişileri karşılama, ağırlama ve uğurlama, </a:t>
            </a:r>
            <a:r>
              <a:rPr lang="tr-TR" sz="3600" dirty="0" err="1"/>
              <a:t>sektörel</a:t>
            </a:r>
            <a:r>
              <a:rPr lang="tr-TR" sz="3600" dirty="0"/>
              <a:t> fuarlar, çeşitli toplantılar, yıldönümleri vb. etkinliklere katılma vb. faaliyetler temsil rolünü açıklar. </a:t>
            </a:r>
          </a:p>
          <a:p>
            <a:pPr algn="just">
              <a:buNone/>
            </a:pPr>
            <a:r>
              <a:rPr lang="tr-TR" sz="3600" b="1" i="1" dirty="0">
                <a:solidFill>
                  <a:srgbClr val="FF0000"/>
                </a:solidFill>
              </a:rPr>
              <a:t>-Liderlik rolü, </a:t>
            </a:r>
            <a:r>
              <a:rPr lang="tr-TR" sz="3600" dirty="0"/>
              <a:t>özde yöneticinin kendisine bağlı olan kişileri belirlenmiş olan </a:t>
            </a:r>
            <a:r>
              <a:rPr lang="tr-TR" sz="3600" dirty="0" err="1"/>
              <a:t>hedeşere</a:t>
            </a:r>
            <a:r>
              <a:rPr lang="tr-TR" sz="3600" dirty="0"/>
              <a:t> ulaşabilmek için şevkle gayret gösterme yönünde ikna edebilmesi ile ilgilidir., Bu kapsamda yöneticinin astlarını belirli amaçlar etrafında toplaması, onları bu amaçlara ulaşmak için çaba göstermeye ikna etmesi, onlara ilham vermesi liderlik rolünü açıklar </a:t>
            </a:r>
          </a:p>
          <a:p>
            <a:pPr algn="just">
              <a:buNone/>
            </a:pPr>
            <a:r>
              <a:rPr lang="tr-TR" sz="3600" b="1" i="1" dirty="0">
                <a:solidFill>
                  <a:srgbClr val="FF0000"/>
                </a:solidFill>
              </a:rPr>
              <a:t>-İrtibat rolü, </a:t>
            </a:r>
            <a:r>
              <a:rPr lang="tr-TR" sz="3600" dirty="0"/>
              <a:t>yöneticinin komuta alanı dışında kalan alanlarla bireylerarası ilişkilere girmesidir. Örneğin üretim müdürü, teknik işler, satın alma ve pazarlama müdürleri ile sürekli bir etkileşim içinde olmalıdır.</a:t>
            </a:r>
          </a:p>
          <a:p>
            <a:pPr algn="just">
              <a:buNone/>
            </a:pPr>
            <a:endParaRPr lang="tr-TR" dirty="0" smtClean="0">
              <a:latin typeface="+mn-lt"/>
            </a:endParaRPr>
          </a:p>
          <a:p>
            <a:endParaRPr lang="tr-TR" dirty="0">
              <a:latin typeface="+mn-lt"/>
            </a:endParaRPr>
          </a:p>
        </p:txBody>
      </p:sp>
    </p:spTree>
    <p:extLst>
      <p:ext uri="{BB962C8B-B14F-4D97-AF65-F5344CB8AC3E}">
        <p14:creationId xmlns:p14="http://schemas.microsoft.com/office/powerpoint/2010/main" val="10436046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063552" y="548681"/>
            <a:ext cx="8147248" cy="5577483"/>
          </a:xfrm>
        </p:spPr>
        <p:txBody>
          <a:bodyPr>
            <a:normAutofit/>
          </a:bodyPr>
          <a:lstStyle/>
          <a:p>
            <a:pPr algn="just">
              <a:buNone/>
            </a:pPr>
            <a:r>
              <a:rPr lang="tr-TR" sz="2000" b="1" dirty="0">
                <a:solidFill>
                  <a:srgbClr val="FF0000"/>
                </a:solidFill>
              </a:rPr>
              <a:t>Karar Verme Rolleri</a:t>
            </a:r>
          </a:p>
          <a:p>
            <a:pPr algn="just">
              <a:buNone/>
            </a:pPr>
            <a:r>
              <a:rPr lang="tr-TR" sz="2000" dirty="0"/>
              <a:t>Karar verme rolleri, seçim yapmayı ve eyleme geçmeyi ifade eder.</a:t>
            </a:r>
          </a:p>
          <a:p>
            <a:pPr algn="just">
              <a:buNone/>
            </a:pPr>
            <a:r>
              <a:rPr lang="tr-TR" sz="2000" b="1" dirty="0"/>
              <a:t>Karar verme rolleri, dört alt grupta incelenir: </a:t>
            </a:r>
          </a:p>
          <a:p>
            <a:pPr algn="just">
              <a:buNone/>
            </a:pPr>
            <a:r>
              <a:rPr lang="tr-TR" sz="2000" b="1" i="1" dirty="0">
                <a:solidFill>
                  <a:srgbClr val="FF0000"/>
                </a:solidFill>
              </a:rPr>
              <a:t>-Girişimcilik rolü</a:t>
            </a:r>
            <a:r>
              <a:rPr lang="tr-TR" sz="2000" dirty="0"/>
              <a:t>, yöneticilerin örgütün performansını yükseltecek yeni projeleri başlatması ve hayata geçirmesi ile ilgili bir roldür. </a:t>
            </a:r>
          </a:p>
          <a:p>
            <a:pPr algn="just">
              <a:buNone/>
            </a:pPr>
            <a:r>
              <a:rPr lang="tr-TR" sz="2000" b="1" i="1" dirty="0">
                <a:solidFill>
                  <a:srgbClr val="FF0000"/>
                </a:solidFill>
              </a:rPr>
              <a:t>-Sorun çözme rolü</a:t>
            </a:r>
            <a:r>
              <a:rPr lang="tr-TR" sz="2000" dirty="0"/>
              <a:t>, yöneticinin astları arasında veya kendi birimi ile diğer birimler arasında ortaya çıkan çatışmaları çözme ile ilgilidir. </a:t>
            </a:r>
          </a:p>
          <a:p>
            <a:pPr algn="just">
              <a:lnSpc>
                <a:spcPct val="150000"/>
              </a:lnSpc>
              <a:buNone/>
            </a:pPr>
            <a:r>
              <a:rPr lang="tr-TR" sz="2000" b="1" i="1" dirty="0">
                <a:solidFill>
                  <a:srgbClr val="FF0000"/>
                </a:solidFill>
              </a:rPr>
              <a:t>-Kaynak sağlama rolü</a:t>
            </a:r>
            <a:r>
              <a:rPr lang="tr-TR" sz="2000" dirty="0"/>
              <a:t>, örgütsel amaçlara ulaşabilmek için, gereksinim duyulan işgücü, zaman, ekipman, bütçe ve diğer kaynakların nasıl elde edileceği ile ilgili olarak karar alma ve eylemde bulunmayı kapsar. </a:t>
            </a:r>
          </a:p>
          <a:p>
            <a:pPr algn="just">
              <a:lnSpc>
                <a:spcPct val="150000"/>
              </a:lnSpc>
              <a:buNone/>
            </a:pPr>
            <a:r>
              <a:rPr lang="tr-TR" sz="2000" b="1" i="1" dirty="0">
                <a:solidFill>
                  <a:srgbClr val="FF0000"/>
                </a:solidFill>
              </a:rPr>
              <a:t>-Arabuluculuk rolü ise,</a:t>
            </a:r>
            <a:r>
              <a:rPr lang="tr-TR" sz="2000" dirty="0"/>
              <a:t> kendi örgütlerinin veya birimlerinin yararına olmak üzere, diğer kişi ve kuruluşlarla görüşmeler yapma ve pazarlık etme ile ilgilidir. </a:t>
            </a:r>
          </a:p>
          <a:p>
            <a:pPr algn="just">
              <a:buNone/>
            </a:pPr>
            <a:endParaRPr lang="tr-TR" sz="2000" dirty="0"/>
          </a:p>
          <a:p>
            <a:pPr algn="just">
              <a:buNone/>
            </a:pPr>
            <a:endParaRPr lang="tr-TR" sz="2000" dirty="0"/>
          </a:p>
        </p:txBody>
      </p:sp>
    </p:spTree>
    <p:extLst>
      <p:ext uri="{BB962C8B-B14F-4D97-AF65-F5344CB8AC3E}">
        <p14:creationId xmlns:p14="http://schemas.microsoft.com/office/powerpoint/2010/main" val="2606845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03512" y="692697"/>
            <a:ext cx="6275040" cy="5433467"/>
          </a:xfrm>
        </p:spPr>
        <p:txBody>
          <a:bodyPr>
            <a:normAutofit/>
          </a:bodyPr>
          <a:lstStyle/>
          <a:p>
            <a:r>
              <a:rPr lang="tr-TR" sz="2000" b="1" dirty="0">
                <a:solidFill>
                  <a:srgbClr val="FF0000"/>
                </a:solidFill>
              </a:rPr>
              <a:t>Yönetim aşağıdaki şekilde ayrı ayrı değerlendirilebilir:</a:t>
            </a:r>
          </a:p>
          <a:p>
            <a:r>
              <a:rPr lang="tr-TR" sz="2000" b="1" i="1" dirty="0">
                <a:solidFill>
                  <a:srgbClr val="FF0000"/>
                </a:solidFill>
              </a:rPr>
              <a:t>Yönetim bir süreçtir:</a:t>
            </a:r>
            <a:r>
              <a:rPr lang="tr-TR" sz="2000" dirty="0">
                <a:solidFill>
                  <a:srgbClr val="FF0000"/>
                </a:solidFill>
              </a:rPr>
              <a:t> </a:t>
            </a:r>
            <a:r>
              <a:rPr lang="tr-TR" sz="2000" dirty="0"/>
              <a:t>Yönetim işi, birbiri ile ilişkili işlevlerin -</a:t>
            </a:r>
            <a:r>
              <a:rPr lang="tr-TR" sz="2000" b="1" i="1" dirty="0"/>
              <a:t>planlama, örgütleme, yöneltme, </a:t>
            </a:r>
            <a:r>
              <a:rPr lang="tr-TR" sz="2000" b="1" i="1" dirty="0" err="1"/>
              <a:t>eşgüdümleme</a:t>
            </a:r>
            <a:r>
              <a:rPr lang="tr-TR" sz="2000" b="1" i="1" dirty="0"/>
              <a:t> (koordinasyon) ve denetim</a:t>
            </a:r>
            <a:r>
              <a:rPr lang="tr-TR" sz="2000" dirty="0"/>
              <a:t>- oluşturduğu bir süreçtir. </a:t>
            </a:r>
          </a:p>
          <a:p>
            <a:r>
              <a:rPr lang="tr-TR" sz="2000" b="1" i="1" dirty="0">
                <a:solidFill>
                  <a:srgbClr val="FF0000"/>
                </a:solidFill>
              </a:rPr>
              <a:t>Yönetim bir grubu/kademeyi anlatır. </a:t>
            </a:r>
            <a:r>
              <a:rPr lang="tr-TR" sz="2000" dirty="0"/>
              <a:t>Bu yönüyle yönetim, örneğin bir fabrikada genel müdür, genel müdür yardımcısı, pazarlama müdürü ve ustabaşı gibi yönetenler ile usta, muhasebe elemanı gibi yönetilenlerden oluşan grup üyelerinden ve </a:t>
            </a:r>
            <a:r>
              <a:rPr lang="tr-TR" sz="2000" dirty="0">
                <a:solidFill>
                  <a:srgbClr val="FF0000"/>
                </a:solidFill>
              </a:rPr>
              <a:t>üst kademe, orta kademe ve alt kademe</a:t>
            </a:r>
            <a:r>
              <a:rPr lang="tr-TR" sz="2000" dirty="0"/>
              <a:t> yönetim gibi yönetim kademelerinden oluşur.</a:t>
            </a:r>
            <a:r>
              <a:rPr lang="tr-TR" sz="2000" b="1" i="1" dirty="0">
                <a:solidFill>
                  <a:srgbClr val="FF0000"/>
                </a:solidFill>
              </a:rPr>
              <a:t> </a:t>
            </a:r>
          </a:p>
          <a:p>
            <a:r>
              <a:rPr lang="tr-TR" sz="2000" b="1" i="1" dirty="0">
                <a:solidFill>
                  <a:srgbClr val="FF0000"/>
                </a:solidFill>
              </a:rPr>
              <a:t>Yönetim bir bilim dalıdır.</a:t>
            </a:r>
            <a:r>
              <a:rPr lang="tr-TR" sz="2000" b="1" i="1" dirty="0"/>
              <a:t> </a:t>
            </a:r>
            <a:r>
              <a:rPr lang="tr-TR" sz="2000" dirty="0"/>
              <a:t>Yönetim bilimi gerçeğin tanınması bilimidir. Bu kapsamda, </a:t>
            </a:r>
            <a:r>
              <a:rPr lang="tr-TR" sz="2000" dirty="0">
                <a:solidFill>
                  <a:srgbClr val="FF0000"/>
                </a:solidFill>
              </a:rPr>
              <a:t>yönetim olgusunun nasıl işlediği</a:t>
            </a:r>
            <a:r>
              <a:rPr lang="tr-TR" sz="2000" dirty="0"/>
              <a:t>, karşılaştığı belli başlı sorunlarının neler olduğu ve niçin bu sorunlarla karşılaşıldığı sorularına yanıt aranır.</a:t>
            </a:r>
          </a:p>
          <a:p>
            <a:pPr>
              <a:buNone/>
            </a:pPr>
            <a:endParaRPr lang="tr-TR" sz="2000" dirty="0"/>
          </a:p>
        </p:txBody>
      </p:sp>
      <p:pic>
        <p:nvPicPr>
          <p:cNvPr id="38914" name="Picture 2" descr="http://img04.blogcu.com/v2/images/orj/m/s/u/msuleymanyuksel/msuleymanyuksel_1338934313137.jpg"/>
          <p:cNvPicPr>
            <a:picLocks noChangeAspect="1" noChangeArrowheads="1"/>
          </p:cNvPicPr>
          <p:nvPr/>
        </p:nvPicPr>
        <p:blipFill>
          <a:blip r:embed="rId2" cstate="print"/>
          <a:srcRect/>
          <a:stretch>
            <a:fillRect/>
          </a:stretch>
        </p:blipFill>
        <p:spPr bwMode="auto">
          <a:xfrm>
            <a:off x="8112224" y="836712"/>
            <a:ext cx="2160240" cy="460851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589997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620689"/>
            <a:ext cx="8229600" cy="5505475"/>
          </a:xfrm>
        </p:spPr>
        <p:txBody>
          <a:bodyPr>
            <a:normAutofit/>
          </a:bodyPr>
          <a:lstStyle/>
          <a:p>
            <a:r>
              <a:rPr lang="tr-TR" b="1" i="1" dirty="0" smtClean="0">
                <a:solidFill>
                  <a:srgbClr val="FF0000"/>
                </a:solidFill>
                <a:latin typeface="+mn-lt"/>
              </a:rPr>
              <a:t>Yönetim bir sanattır.</a:t>
            </a:r>
            <a:r>
              <a:rPr lang="tr-TR" dirty="0" smtClean="0">
                <a:solidFill>
                  <a:srgbClr val="FF0000"/>
                </a:solidFill>
                <a:latin typeface="+mn-lt"/>
              </a:rPr>
              <a:t> </a:t>
            </a:r>
            <a:r>
              <a:rPr lang="tr-TR" dirty="0" smtClean="0">
                <a:latin typeface="+mn-lt"/>
              </a:rPr>
              <a:t>Yönetim sanatı, yönetsel bilgi ve becerilerin sistemli bir şekilde uygulanması ile ilgilidir. Bu kapsamda, </a:t>
            </a:r>
            <a:r>
              <a:rPr lang="tr-TR" dirty="0" smtClean="0">
                <a:solidFill>
                  <a:srgbClr val="FF0000"/>
                </a:solidFill>
                <a:latin typeface="+mn-lt"/>
              </a:rPr>
              <a:t>somut örgütsel amaçları başarmak, sonuçları etkilemek, farklılıklar yaratmak</a:t>
            </a:r>
            <a:r>
              <a:rPr lang="tr-TR" dirty="0" smtClean="0">
                <a:latin typeface="+mn-lt"/>
              </a:rPr>
              <a:t>, yönetimin sanatsal yönünü oluşturur.</a:t>
            </a:r>
          </a:p>
          <a:p>
            <a:r>
              <a:rPr lang="tr-TR" b="1" i="1" dirty="0" smtClean="0">
                <a:solidFill>
                  <a:srgbClr val="FF0000"/>
                </a:solidFill>
                <a:latin typeface="+mn-lt"/>
              </a:rPr>
              <a:t>Yönetim bir meslektir.</a:t>
            </a:r>
            <a:r>
              <a:rPr lang="tr-TR" dirty="0" smtClean="0">
                <a:solidFill>
                  <a:srgbClr val="FF0000"/>
                </a:solidFill>
                <a:latin typeface="+mn-lt"/>
              </a:rPr>
              <a:t> </a:t>
            </a:r>
            <a:r>
              <a:rPr lang="tr-TR" dirty="0" smtClean="0">
                <a:latin typeface="+mn-lt"/>
              </a:rPr>
              <a:t>Yönetim süreci hakkındaki çok geniş ve sistemli bilgi topluluğunun oluşması, </a:t>
            </a:r>
            <a:r>
              <a:rPr lang="tr-TR" dirty="0" smtClean="0">
                <a:solidFill>
                  <a:srgbClr val="FF0000"/>
                </a:solidFill>
                <a:latin typeface="+mn-lt"/>
              </a:rPr>
              <a:t>işletme yönetimi ile ilgili okulların</a:t>
            </a:r>
            <a:r>
              <a:rPr lang="tr-TR" dirty="0" smtClean="0">
                <a:latin typeface="+mn-lt"/>
              </a:rPr>
              <a:t> ve örgütlerin kurulup gelişmesi, sayıları gittikçe artan </a:t>
            </a:r>
            <a:r>
              <a:rPr lang="tr-TR" dirty="0" smtClean="0">
                <a:solidFill>
                  <a:srgbClr val="FF0000"/>
                </a:solidFill>
                <a:latin typeface="+mn-lt"/>
              </a:rPr>
              <a:t>yönetim danışmanları</a:t>
            </a:r>
            <a:r>
              <a:rPr lang="tr-TR" dirty="0" smtClean="0">
                <a:latin typeface="+mn-lt"/>
              </a:rPr>
              <a:t>, yönetsel davranışta ahlâkî unsurlara verilen önemin artması vb., yönetimin bir meslek olarak geliştiğini gösteren en kuvvetli kanıtlardır.</a:t>
            </a:r>
          </a:p>
          <a:p>
            <a:endParaRPr lang="tr-TR" dirty="0" smtClean="0">
              <a:latin typeface="+mn-lt"/>
            </a:endParaRPr>
          </a:p>
          <a:p>
            <a:endParaRPr lang="tr-TR" dirty="0">
              <a:latin typeface="+mn-lt"/>
            </a:endParaRPr>
          </a:p>
        </p:txBody>
      </p:sp>
    </p:spTree>
    <p:extLst>
      <p:ext uri="{BB962C8B-B14F-4D97-AF65-F5344CB8AC3E}">
        <p14:creationId xmlns:p14="http://schemas.microsoft.com/office/powerpoint/2010/main" val="974523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3 Metin kutusu"/>
          <p:cNvSpPr txBox="1">
            <a:spLocks noChangeArrowheads="1"/>
          </p:cNvSpPr>
          <p:nvPr/>
        </p:nvSpPr>
        <p:spPr bwMode="auto">
          <a:xfrm>
            <a:off x="7667625" y="4929189"/>
            <a:ext cx="2286000" cy="369887"/>
          </a:xfrm>
          <a:prstGeom prst="rect">
            <a:avLst/>
          </a:prstGeom>
          <a:solidFill>
            <a:schemeClr val="bg1"/>
          </a:solidFill>
          <a:ln w="9525">
            <a:noFill/>
            <a:miter lim="800000"/>
            <a:headEnd/>
            <a:tailEnd/>
          </a:ln>
        </p:spPr>
        <p:txBody>
          <a:bodyPr>
            <a:spAutoFit/>
          </a:bodyPr>
          <a:lstStyle/>
          <a:p>
            <a:endParaRPr lang="tr-TR">
              <a:latin typeface="Verdana" pitchFamily="34" charset="0"/>
            </a:endParaRPr>
          </a:p>
        </p:txBody>
      </p:sp>
      <p:sp>
        <p:nvSpPr>
          <p:cNvPr id="1028" name="Rectangle 5"/>
          <p:cNvSpPr>
            <a:spLocks noChangeArrowheads="1"/>
          </p:cNvSpPr>
          <p:nvPr/>
        </p:nvSpPr>
        <p:spPr bwMode="auto">
          <a:xfrm>
            <a:off x="1952626" y="848410"/>
            <a:ext cx="7858125" cy="646331"/>
          </a:xfrm>
          <a:prstGeom prst="rect">
            <a:avLst/>
          </a:prstGeom>
          <a:noFill/>
          <a:ln w="9525">
            <a:noFill/>
            <a:miter lim="800000"/>
            <a:headEnd/>
            <a:tailEnd/>
          </a:ln>
        </p:spPr>
        <p:txBody>
          <a:bodyPr anchor="ctr">
            <a:spAutoFit/>
          </a:bodyPr>
          <a:lstStyle/>
          <a:p>
            <a:pPr indent="288925" algn="just" eaLnBrk="0" hangingPunct="0"/>
            <a:r>
              <a:rPr lang="tr-TR">
                <a:cs typeface="Times New Roman" pitchFamily="18" charset="0"/>
              </a:rPr>
              <a:t>Aynı </a:t>
            </a:r>
            <a:r>
              <a:rPr lang="tr-TR" dirty="0">
                <a:cs typeface="Times New Roman" pitchFamily="18" charset="0"/>
              </a:rPr>
              <a:t>zamanda yönetim </a:t>
            </a:r>
            <a:r>
              <a:rPr lang="tr-TR">
                <a:cs typeface="Times New Roman" pitchFamily="18" charset="0"/>
              </a:rPr>
              <a:t>sürecinin </a:t>
            </a:r>
            <a:r>
              <a:rPr lang="tr-TR">
                <a:cs typeface="Times New Roman" pitchFamily="18" charset="0"/>
              </a:rPr>
              <a:t>aşamalarını </a:t>
            </a:r>
            <a:r>
              <a:rPr lang="tr-TR" dirty="0">
                <a:cs typeface="Times New Roman" pitchFamily="18" charset="0"/>
              </a:rPr>
              <a:t>da ifade eden beş temel yönetim işlevi </a:t>
            </a:r>
            <a:r>
              <a:rPr lang="tr-TR" dirty="0">
                <a:solidFill>
                  <a:srgbClr val="FF0000"/>
                </a:solidFill>
                <a:cs typeface="Times New Roman" pitchFamily="18" charset="0"/>
              </a:rPr>
              <a:t>plânlama, örgütleme, yöneltme, </a:t>
            </a:r>
            <a:r>
              <a:rPr lang="tr-TR" dirty="0" err="1">
                <a:solidFill>
                  <a:srgbClr val="FF0000"/>
                </a:solidFill>
                <a:cs typeface="Times New Roman" pitchFamily="18" charset="0"/>
              </a:rPr>
              <a:t>eşgüdümleme</a:t>
            </a:r>
            <a:r>
              <a:rPr lang="tr-TR" dirty="0">
                <a:solidFill>
                  <a:srgbClr val="FF0000"/>
                </a:solidFill>
                <a:cs typeface="Times New Roman" pitchFamily="18" charset="0"/>
              </a:rPr>
              <a:t> (koordinasyon) </a:t>
            </a:r>
            <a:r>
              <a:rPr lang="tr-TR" dirty="0">
                <a:cs typeface="Times New Roman" pitchFamily="18" charset="0"/>
              </a:rPr>
              <a:t>ve</a:t>
            </a:r>
            <a:r>
              <a:rPr lang="tr-TR" dirty="0">
                <a:solidFill>
                  <a:srgbClr val="FF0000"/>
                </a:solidFill>
                <a:cs typeface="Times New Roman" pitchFamily="18" charset="0"/>
              </a:rPr>
              <a:t> denetimdir </a:t>
            </a:r>
            <a:endParaRPr lang="tr-TR" dirty="0">
              <a:solidFill>
                <a:srgbClr val="FF0000"/>
              </a:solidFill>
            </a:endParaRPr>
          </a:p>
        </p:txBody>
      </p:sp>
      <p:sp>
        <p:nvSpPr>
          <p:cNvPr id="1029" name="Rectangle 7"/>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tr-TR"/>
          </a:p>
        </p:txBody>
      </p:sp>
      <p:graphicFrame>
        <p:nvGraphicFramePr>
          <p:cNvPr id="1026" name="Object 6"/>
          <p:cNvGraphicFramePr>
            <a:graphicFrameLocks noChangeAspect="1"/>
          </p:cNvGraphicFramePr>
          <p:nvPr/>
        </p:nvGraphicFramePr>
        <p:xfrm>
          <a:off x="2309814" y="1714500"/>
          <a:ext cx="7405687" cy="4357688"/>
        </p:xfrm>
        <a:graphic>
          <a:graphicData uri="http://schemas.openxmlformats.org/presentationml/2006/ole">
            <mc:AlternateContent xmlns:mc="http://schemas.openxmlformats.org/markup-compatibility/2006">
              <mc:Choice xmlns:v="urn:schemas-microsoft-com:vml" Requires="v">
                <p:oleObj spid="_x0000_s1026" r:id="rId3" imgW="4800240" imgH="2569320" progId="">
                  <p:embed/>
                </p:oleObj>
              </mc:Choice>
              <mc:Fallback>
                <p:oleObj r:id="rId3" imgW="4800240" imgH="2569320" progId="">
                  <p:embed/>
                  <p:pic>
                    <p:nvPicPr>
                      <p:cNvPr id="0" name=""/>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2309814" y="1714500"/>
                        <a:ext cx="7405687" cy="4357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0" name="Rectangle 8"/>
          <p:cNvSpPr>
            <a:spLocks noChangeArrowheads="1"/>
          </p:cNvSpPr>
          <p:nvPr/>
        </p:nvSpPr>
        <p:spPr bwMode="auto">
          <a:xfrm>
            <a:off x="4367808" y="6488668"/>
            <a:ext cx="3242812" cy="369332"/>
          </a:xfrm>
          <a:prstGeom prst="rect">
            <a:avLst/>
          </a:prstGeom>
          <a:noFill/>
          <a:ln w="9525">
            <a:noFill/>
            <a:miter lim="800000"/>
            <a:headEnd/>
            <a:tailEnd/>
          </a:ln>
        </p:spPr>
        <p:txBody>
          <a:bodyPr wrap="none" anchor="ctr">
            <a:spAutoFit/>
          </a:bodyPr>
          <a:lstStyle/>
          <a:p>
            <a:pPr algn="ctr"/>
            <a:r>
              <a:rPr lang="tr-TR" b="1" dirty="0">
                <a:solidFill>
                  <a:srgbClr val="FF0000"/>
                </a:solidFill>
                <a:cs typeface="Times New Roman" pitchFamily="18" charset="0"/>
              </a:rPr>
              <a:t>Şekil -</a:t>
            </a:r>
            <a:r>
              <a:rPr lang="tr-TR" b="1" dirty="0">
                <a:solidFill>
                  <a:srgbClr val="FF0000"/>
                </a:solidFill>
                <a:cs typeface="Times New Roman" pitchFamily="18" charset="0"/>
              </a:rPr>
              <a:t>Yönetim </a:t>
            </a:r>
            <a:r>
              <a:rPr lang="tr-TR" b="1" dirty="0">
                <a:solidFill>
                  <a:srgbClr val="FF0000"/>
                </a:solidFill>
                <a:cs typeface="Times New Roman" pitchFamily="18" charset="0"/>
              </a:rPr>
              <a:t>Süreci ve İşlevleri</a:t>
            </a:r>
          </a:p>
        </p:txBody>
      </p:sp>
      <p:sp>
        <p:nvSpPr>
          <p:cNvPr id="7" name="1 Başlık"/>
          <p:cNvSpPr txBox="1">
            <a:spLocks/>
          </p:cNvSpPr>
          <p:nvPr/>
        </p:nvSpPr>
        <p:spPr>
          <a:xfrm>
            <a:off x="1981200" y="274638"/>
            <a:ext cx="8229600" cy="1143000"/>
          </a:xfrm>
          <a:prstGeom prst="rect">
            <a:avLst/>
          </a:prstGeom>
        </p:spPr>
        <p:txBody>
          <a:bodyPr>
            <a:normAutofit/>
          </a:bodyPr>
          <a:lstStyle/>
          <a:p>
            <a:pPr algn="ctr">
              <a:spcBef>
                <a:spcPct val="0"/>
              </a:spcBef>
              <a:defRPr/>
            </a:pPr>
            <a:r>
              <a:rPr lang="tr-TR" sz="3200" b="1" dirty="0">
                <a:solidFill>
                  <a:srgbClr val="FF0000"/>
                </a:solidFill>
                <a:latin typeface="+mj-lt"/>
                <a:ea typeface="+mj-ea"/>
                <a:cs typeface="Times New Roman" pitchFamily="18" charset="0"/>
              </a:rPr>
              <a:t>Yönetim İşlevleri</a:t>
            </a:r>
            <a:endParaRPr lang="tr-TR" sz="3200" dirty="0">
              <a:latin typeface="+mj-lt"/>
              <a:ea typeface="+mj-ea"/>
              <a:cs typeface="+mj-cs"/>
            </a:endParaRPr>
          </a:p>
        </p:txBody>
      </p:sp>
    </p:spTree>
    <p:extLst>
      <p:ext uri="{BB962C8B-B14F-4D97-AF65-F5344CB8AC3E}">
        <p14:creationId xmlns:p14="http://schemas.microsoft.com/office/powerpoint/2010/main" val="3506948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764705"/>
            <a:ext cx="8229600" cy="5361459"/>
          </a:xfrm>
        </p:spPr>
        <p:txBody>
          <a:bodyPr>
            <a:normAutofit fontScale="85000" lnSpcReduction="20000"/>
          </a:bodyPr>
          <a:lstStyle/>
          <a:p>
            <a:pPr indent="288925" algn="just" eaLnBrk="0" hangingPunct="0">
              <a:buNone/>
            </a:pPr>
            <a:r>
              <a:rPr lang="tr-TR" b="1" dirty="0" smtClean="0">
                <a:solidFill>
                  <a:srgbClr val="FF0000"/>
                </a:solidFill>
                <a:latin typeface="+mn-lt"/>
                <a:cs typeface="Times New Roman" pitchFamily="18" charset="0"/>
              </a:rPr>
              <a:t>Plânlama</a:t>
            </a:r>
            <a:endParaRPr lang="tr-TR" dirty="0" smtClean="0">
              <a:solidFill>
                <a:srgbClr val="FF0000"/>
              </a:solidFill>
              <a:latin typeface="+mn-lt"/>
            </a:endParaRPr>
          </a:p>
          <a:p>
            <a:pPr indent="288925" algn="just" eaLnBrk="0" hangingPunct="0">
              <a:buNone/>
            </a:pPr>
            <a:r>
              <a:rPr lang="tr-TR" dirty="0" smtClean="0">
                <a:latin typeface="+mn-lt"/>
                <a:cs typeface="Times New Roman" pitchFamily="18" charset="0"/>
              </a:rPr>
              <a:t>Plânlama, örgütsel amaçların ve bu amaçlara ulaştıracak yolların belirlenmesi sürecidir. </a:t>
            </a:r>
          </a:p>
          <a:p>
            <a:pPr indent="288925" algn="just">
              <a:buNone/>
            </a:pPr>
            <a:r>
              <a:rPr lang="tr-TR" b="1" dirty="0" smtClean="0">
                <a:solidFill>
                  <a:srgbClr val="FF0000"/>
                </a:solidFill>
                <a:latin typeface="+mn-lt"/>
                <a:cs typeface="Times New Roman" pitchFamily="18" charset="0"/>
              </a:rPr>
              <a:t>Örgütleme</a:t>
            </a:r>
            <a:endParaRPr lang="tr-TR" dirty="0" smtClean="0">
              <a:solidFill>
                <a:srgbClr val="FF0000"/>
              </a:solidFill>
              <a:latin typeface="+mn-lt"/>
            </a:endParaRPr>
          </a:p>
          <a:p>
            <a:pPr algn="just">
              <a:buNone/>
            </a:pPr>
            <a:r>
              <a:rPr lang="tr-TR" dirty="0" smtClean="0">
                <a:latin typeface="+mn-lt"/>
                <a:cs typeface="Times New Roman" pitchFamily="18" charset="0"/>
              </a:rPr>
              <a:t>	Plânlama faaliyetinin gerçekleştirilmesinden sonra sıra bu plânların hayata geçirilmesinde görev yapacak kadroların oluşturulmasına gelir; bu da örgütleme ile sağlanır. </a:t>
            </a:r>
          </a:p>
          <a:p>
            <a:pPr algn="just">
              <a:buNone/>
            </a:pPr>
            <a:r>
              <a:rPr lang="tr-TR" b="1" dirty="0" smtClean="0">
                <a:solidFill>
                  <a:srgbClr val="FF0000"/>
                </a:solidFill>
                <a:latin typeface="+mn-lt"/>
              </a:rPr>
              <a:t>	Yöneltme</a:t>
            </a:r>
            <a:endParaRPr lang="tr-TR" dirty="0" smtClean="0">
              <a:solidFill>
                <a:srgbClr val="FF0000"/>
              </a:solidFill>
              <a:latin typeface="+mn-lt"/>
            </a:endParaRPr>
          </a:p>
          <a:p>
            <a:pPr algn="just">
              <a:buNone/>
            </a:pPr>
            <a:r>
              <a:rPr lang="tr-TR" dirty="0" smtClean="0">
                <a:latin typeface="+mn-lt"/>
              </a:rPr>
              <a:t>	Plânlar yapıldıktan ve örgüt yapısı oluşturulduktan sonra, sıra bu yapıyı harekete geçirmeye gelir. Bunun için yapılması gereken şey, plânı uygulamak için, örgütün çeşitli basamaklarına yerleştirilen kişilerin harekete geçirilmesini sağlamaktır. </a:t>
            </a:r>
            <a:r>
              <a:rPr lang="tr-TR" dirty="0" smtClean="0">
                <a:solidFill>
                  <a:srgbClr val="FF0000"/>
                </a:solidFill>
                <a:latin typeface="+mn-lt"/>
              </a:rPr>
              <a:t>Yöneltme</a:t>
            </a:r>
            <a:r>
              <a:rPr lang="tr-TR" dirty="0" smtClean="0">
                <a:latin typeface="+mn-lt"/>
              </a:rPr>
              <a:t> işlevinin kapsamına, </a:t>
            </a:r>
            <a:r>
              <a:rPr lang="tr-TR" dirty="0" smtClean="0">
                <a:solidFill>
                  <a:srgbClr val="FF0000"/>
                </a:solidFill>
                <a:latin typeface="+mn-lt"/>
              </a:rPr>
              <a:t>emir komuta zincirinin </a:t>
            </a:r>
            <a:r>
              <a:rPr lang="tr-TR" dirty="0" smtClean="0">
                <a:latin typeface="+mn-lt"/>
              </a:rPr>
              <a:t>işletilmesi, çalışanların güdülenmesi, </a:t>
            </a:r>
            <a:r>
              <a:rPr lang="tr-TR" dirty="0" smtClean="0">
                <a:solidFill>
                  <a:srgbClr val="FF0000"/>
                </a:solidFill>
                <a:latin typeface="+mn-lt"/>
              </a:rPr>
              <a:t>etkin bir liderliğin izlenmesi </a:t>
            </a:r>
            <a:r>
              <a:rPr lang="tr-TR" dirty="0" smtClean="0">
                <a:latin typeface="+mn-lt"/>
              </a:rPr>
              <a:t>ve disiplinin sağlanması gibi konular girmektedir.</a:t>
            </a:r>
          </a:p>
          <a:p>
            <a:pPr indent="288925" algn="just" eaLnBrk="0" hangingPunct="0">
              <a:buNone/>
            </a:pPr>
            <a:endParaRPr lang="tr-TR" dirty="0" smtClean="0">
              <a:latin typeface="+mn-lt"/>
            </a:endParaRPr>
          </a:p>
          <a:p>
            <a:pPr indent="288925" algn="just" eaLnBrk="0" hangingPunct="0">
              <a:buNone/>
            </a:pPr>
            <a:endParaRPr lang="tr-TR" dirty="0" smtClean="0">
              <a:latin typeface="+mn-lt"/>
            </a:endParaRPr>
          </a:p>
          <a:p>
            <a:pPr>
              <a:buNone/>
            </a:pPr>
            <a:endParaRPr lang="tr-TR" dirty="0">
              <a:latin typeface="+mn-lt"/>
            </a:endParaRPr>
          </a:p>
        </p:txBody>
      </p:sp>
    </p:spTree>
    <p:extLst>
      <p:ext uri="{BB962C8B-B14F-4D97-AF65-F5344CB8AC3E}">
        <p14:creationId xmlns:p14="http://schemas.microsoft.com/office/powerpoint/2010/main" val="3331628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Dikdörtgen"/>
          <p:cNvSpPr>
            <a:spLocks noChangeArrowheads="1"/>
          </p:cNvSpPr>
          <p:nvPr/>
        </p:nvSpPr>
        <p:spPr bwMode="auto">
          <a:xfrm>
            <a:off x="2024063" y="571500"/>
            <a:ext cx="3794372" cy="369332"/>
          </a:xfrm>
          <a:prstGeom prst="rect">
            <a:avLst/>
          </a:prstGeom>
          <a:noFill/>
          <a:ln w="9525">
            <a:noFill/>
            <a:miter lim="800000"/>
            <a:headEnd/>
            <a:tailEnd/>
          </a:ln>
        </p:spPr>
        <p:txBody>
          <a:bodyPr wrap="none">
            <a:spAutoFit/>
          </a:bodyPr>
          <a:lstStyle/>
          <a:p>
            <a:r>
              <a:rPr lang="tr-TR" b="1">
                <a:solidFill>
                  <a:srgbClr val="FF0000"/>
                </a:solidFill>
              </a:rPr>
              <a:t>1.3. Yönetim Kademeleri ve Özellikleri</a:t>
            </a:r>
            <a:endParaRPr lang="tr-TR">
              <a:solidFill>
                <a:srgbClr val="FF0000"/>
              </a:solidFill>
            </a:endParaRPr>
          </a:p>
        </p:txBody>
      </p:sp>
      <p:pic>
        <p:nvPicPr>
          <p:cNvPr id="14339" name="Picture 2" descr="a1"/>
          <p:cNvPicPr>
            <a:picLocks noChangeAspect="1" noChangeArrowheads="1"/>
          </p:cNvPicPr>
          <p:nvPr/>
        </p:nvPicPr>
        <p:blipFill>
          <a:blip r:embed="rId2" cstate="print">
            <a:grayscl/>
          </a:blip>
          <a:srcRect/>
          <a:stretch>
            <a:fillRect/>
          </a:stretch>
        </p:blipFill>
        <p:spPr bwMode="auto">
          <a:xfrm>
            <a:off x="2238376" y="1071564"/>
            <a:ext cx="7643813" cy="4643437"/>
          </a:xfrm>
          <a:prstGeom prst="rect">
            <a:avLst/>
          </a:prstGeom>
          <a:noFill/>
          <a:ln w="9525">
            <a:noFill/>
            <a:miter lim="800000"/>
            <a:headEnd/>
            <a:tailEnd/>
          </a:ln>
        </p:spPr>
      </p:pic>
      <p:sp>
        <p:nvSpPr>
          <p:cNvPr id="14340" name="Rectangle 3"/>
          <p:cNvSpPr>
            <a:spLocks noChangeArrowheads="1"/>
          </p:cNvSpPr>
          <p:nvPr/>
        </p:nvSpPr>
        <p:spPr bwMode="auto">
          <a:xfrm>
            <a:off x="3381375" y="5929314"/>
            <a:ext cx="5113338" cy="338137"/>
          </a:xfrm>
          <a:prstGeom prst="rect">
            <a:avLst/>
          </a:prstGeom>
          <a:noFill/>
          <a:ln w="9525">
            <a:noFill/>
            <a:miter lim="800000"/>
            <a:headEnd/>
            <a:tailEnd/>
          </a:ln>
        </p:spPr>
        <p:txBody>
          <a:bodyPr wrap="none" anchor="ctr">
            <a:spAutoFit/>
          </a:bodyPr>
          <a:lstStyle/>
          <a:p>
            <a:pPr algn="ctr"/>
            <a:r>
              <a:rPr lang="tr-TR" sz="1600" b="1">
                <a:solidFill>
                  <a:srgbClr val="FF0000"/>
                </a:solidFill>
                <a:latin typeface="Palatino Linotype" pitchFamily="18" charset="0"/>
                <a:cs typeface="Times New Roman" pitchFamily="18" charset="0"/>
              </a:rPr>
              <a:t>Şekil 1.2. </a:t>
            </a:r>
            <a:r>
              <a:rPr lang="tr-TR" sz="1600" b="1">
                <a:solidFill>
                  <a:srgbClr val="FF0000"/>
                </a:solidFill>
                <a:latin typeface="Verdana" pitchFamily="34" charset="0"/>
                <a:cs typeface="Times New Roman" pitchFamily="18" charset="0"/>
              </a:rPr>
              <a:t>Ö</a:t>
            </a:r>
            <a:r>
              <a:rPr lang="tr-TR" sz="1600" b="1">
                <a:solidFill>
                  <a:srgbClr val="FF0000"/>
                </a:solidFill>
                <a:latin typeface="Palatino Linotype" pitchFamily="18" charset="0"/>
                <a:cs typeface="Times New Roman" pitchFamily="18" charset="0"/>
              </a:rPr>
              <a:t>rg</a:t>
            </a:r>
            <a:r>
              <a:rPr lang="tr-TR" sz="1600" b="1">
                <a:solidFill>
                  <a:srgbClr val="FF0000"/>
                </a:solidFill>
                <a:latin typeface="Verdana" pitchFamily="34" charset="0"/>
                <a:cs typeface="Times New Roman" pitchFamily="18" charset="0"/>
              </a:rPr>
              <a:t>ü</a:t>
            </a:r>
            <a:r>
              <a:rPr lang="tr-TR" sz="1600" b="1">
                <a:solidFill>
                  <a:srgbClr val="FF0000"/>
                </a:solidFill>
                <a:latin typeface="Palatino Linotype" pitchFamily="18" charset="0"/>
                <a:cs typeface="Times New Roman" pitchFamily="18" charset="0"/>
              </a:rPr>
              <a:t>tsel Hiyerarşide Y</a:t>
            </a:r>
            <a:r>
              <a:rPr lang="tr-TR" sz="1600" b="1">
                <a:solidFill>
                  <a:srgbClr val="FF0000"/>
                </a:solidFill>
                <a:latin typeface="Verdana" pitchFamily="34" charset="0"/>
                <a:cs typeface="Times New Roman" pitchFamily="18" charset="0"/>
              </a:rPr>
              <a:t>ö</a:t>
            </a:r>
            <a:r>
              <a:rPr lang="tr-TR" sz="1600" b="1">
                <a:solidFill>
                  <a:srgbClr val="FF0000"/>
                </a:solidFill>
                <a:latin typeface="Palatino Linotype" pitchFamily="18" charset="0"/>
                <a:cs typeface="Times New Roman" pitchFamily="18" charset="0"/>
              </a:rPr>
              <a:t>netim Kademeleri</a:t>
            </a:r>
            <a:endParaRPr lang="tr-TR" sz="1600" b="1">
              <a:solidFill>
                <a:srgbClr val="FF0000"/>
              </a:solidFill>
              <a:latin typeface="Verdana" pitchFamily="34" charset="0"/>
            </a:endParaRPr>
          </a:p>
        </p:txBody>
      </p:sp>
    </p:spTree>
    <p:extLst>
      <p:ext uri="{BB962C8B-B14F-4D97-AF65-F5344CB8AC3E}">
        <p14:creationId xmlns:p14="http://schemas.microsoft.com/office/powerpoint/2010/main" val="20324787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2279576" y="908720"/>
          <a:ext cx="7786688" cy="5486400"/>
        </p:xfrm>
        <a:graphic>
          <a:graphicData uri="http://schemas.openxmlformats.org/drawingml/2006/table">
            <a:tbl>
              <a:tblPr/>
              <a:tblGrid>
                <a:gridCol w="2595563"/>
                <a:gridCol w="1981200"/>
                <a:gridCol w="3209925"/>
              </a:tblGrid>
              <a:tr h="298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rgbClr val="FF0000"/>
                          </a:solidFill>
                          <a:effectLst/>
                          <a:latin typeface="+mn-lt"/>
                          <a:cs typeface="Times New Roman" pitchFamily="18" charset="0"/>
                        </a:rPr>
                        <a:t>YÖNETİCİLER</a:t>
                      </a:r>
                      <a:endParaRPr kumimoji="0" lang="tr-TR" sz="2000" b="0" i="0" u="none" strike="noStrike" cap="none" normalizeH="0" baseline="0" dirty="0" smtClean="0">
                        <a:ln>
                          <a:noFill/>
                        </a:ln>
                        <a:solidFill>
                          <a:srgbClr val="FF0000"/>
                        </a:solidFill>
                        <a:effectLst/>
                        <a:latin typeface="+mn-lt"/>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00"/>
                          </a:solidFill>
                          <a:effectLst/>
                          <a:latin typeface="+mn-lt"/>
                          <a:cs typeface="Times New Roman" pitchFamily="18" charset="0"/>
                        </a:rPr>
                        <a:t>ASTLAR</a:t>
                      </a:r>
                      <a:endParaRPr kumimoji="0" lang="tr-TR" sz="2000" b="0" i="0" u="none" strike="noStrike" cap="none" normalizeH="0" baseline="0" smtClean="0">
                        <a:ln>
                          <a:noFill/>
                        </a:ln>
                        <a:solidFill>
                          <a:srgbClr val="FF0000"/>
                        </a:solidFill>
                        <a:effectLst/>
                        <a:latin typeface="+mn-lt"/>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rgbClr val="FF0000"/>
                          </a:solidFill>
                          <a:effectLst/>
                          <a:latin typeface="+mn-lt"/>
                          <a:cs typeface="Times New Roman" pitchFamily="18" charset="0"/>
                        </a:rPr>
                        <a:t>UNVANLAR (ÖRNEK)</a:t>
                      </a:r>
                      <a:endParaRPr kumimoji="0" lang="tr-TR" sz="2000" b="0" i="0" u="none" strike="noStrike" cap="none" normalizeH="0" baseline="0" smtClean="0">
                        <a:ln>
                          <a:noFill/>
                        </a:ln>
                        <a:solidFill>
                          <a:srgbClr val="FF0000"/>
                        </a:solidFill>
                        <a:effectLst/>
                        <a:latin typeface="+mn-lt"/>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812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Üst Kademe</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Yöneticiler</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Kendilerine bağlı astları </a:t>
                      </a:r>
                      <a:r>
                        <a:rPr kumimoji="0" lang="tr-TR" sz="2000" b="0" i="0" u="none" strike="noStrike" cap="none" normalizeH="0" baseline="0" dirty="0" smtClean="0">
                          <a:ln>
                            <a:noFill/>
                          </a:ln>
                          <a:solidFill>
                            <a:schemeClr val="tx1"/>
                          </a:solidFill>
                          <a:effectLst/>
                          <a:latin typeface="+mn-lt"/>
                          <a:cs typeface="Times New Roman" pitchFamily="18" charset="0"/>
                        </a:rPr>
                        <a:t>yönetici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pozisyonundadır</a:t>
                      </a:r>
                      <a:r>
                        <a:rPr kumimoji="0" lang="tr-TR" sz="2000" b="0" i="0" u="none" strike="noStrike" cap="none" normalizeH="0" baseline="0" dirty="0" smtClean="0">
                          <a:ln>
                            <a:noFill/>
                          </a:ln>
                          <a:solidFill>
                            <a:schemeClr val="tx1"/>
                          </a:solidFill>
                          <a:effectLst/>
                          <a:latin typeface="+mn-lt"/>
                          <a:cs typeface="Times New Roman"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Yönetim </a:t>
                      </a:r>
                      <a:r>
                        <a:rPr kumimoji="0" lang="tr-TR" sz="2000" b="0" i="0" u="none" strike="noStrike" cap="none" normalizeH="0" baseline="0" smtClean="0">
                          <a:ln>
                            <a:noFill/>
                          </a:ln>
                          <a:solidFill>
                            <a:schemeClr val="tx1"/>
                          </a:solidFill>
                          <a:effectLst/>
                          <a:latin typeface="+mn-lt"/>
                          <a:cs typeface="Times New Roman" pitchFamily="18" charset="0"/>
                        </a:rPr>
                        <a:t>Kurulu Başkanı</a:t>
                      </a:r>
                      <a:endParaRPr kumimoji="0" lang="tr-TR" sz="2000" b="0" i="0" u="none" strike="noStrike" cap="none" normalizeH="0" baseline="0" dirty="0" smtClean="0">
                        <a:ln>
                          <a:noFill/>
                        </a:ln>
                        <a:solidFill>
                          <a:schemeClr val="tx1"/>
                        </a:solidFill>
                        <a:effectLst/>
                        <a:latin typeface="+mn-lt"/>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Başkan Yardımcısı</a:t>
                      </a:r>
                      <a:endParaRPr kumimoji="0" lang="tr-TR" sz="2000" b="0" i="0" u="none" strike="noStrike" cap="none" normalizeH="0" baseline="0" dirty="0" smtClean="0">
                        <a:ln>
                          <a:noFill/>
                        </a:ln>
                        <a:solidFill>
                          <a:schemeClr val="tx1"/>
                        </a:solidFill>
                        <a:effectLst/>
                        <a:latin typeface="+mn-lt"/>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Pazarlama </a:t>
                      </a:r>
                      <a:r>
                        <a:rPr kumimoji="0" lang="tr-TR" sz="2000" b="0" i="0" u="none" strike="noStrike" cap="none" normalizeH="0" baseline="0" smtClean="0">
                          <a:ln>
                            <a:noFill/>
                          </a:ln>
                          <a:solidFill>
                            <a:schemeClr val="tx1"/>
                          </a:solidFill>
                          <a:effectLst/>
                          <a:latin typeface="+mn-lt"/>
                          <a:cs typeface="Times New Roman" pitchFamily="18" charset="0"/>
                        </a:rPr>
                        <a:t>Başkan Yardımcısı</a:t>
                      </a:r>
                      <a:endParaRPr kumimoji="0" lang="tr-TR" sz="2000" b="0" i="0" u="none" strike="noStrike" cap="none" normalizeH="0" baseline="0" dirty="0" smtClean="0">
                        <a:ln>
                          <a:noFill/>
                        </a:ln>
                        <a:solidFill>
                          <a:schemeClr val="tx1"/>
                        </a:solidFill>
                        <a:effectLst/>
                        <a:latin typeface="+mn-lt"/>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İnsan Kaynakları</a:t>
                      </a:r>
                      <a:endParaRPr kumimoji="0" lang="tr-TR" sz="2000" b="0" i="0" u="none" strike="noStrike" cap="none" normalizeH="0" baseline="0" dirty="0" smtClean="0">
                        <a:ln>
                          <a:noFill/>
                        </a:ln>
                        <a:solidFill>
                          <a:schemeClr val="tx1"/>
                        </a:solidFill>
                        <a:effectLst/>
                        <a:latin typeface="+mn-lt"/>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Genel Müdür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Genel </a:t>
                      </a:r>
                      <a:r>
                        <a:rPr kumimoji="0" lang="tr-TR" sz="2000" b="0" i="0" u="none" strike="noStrike" cap="none" normalizeH="0" baseline="0" smtClean="0">
                          <a:ln>
                            <a:noFill/>
                          </a:ln>
                          <a:solidFill>
                            <a:schemeClr val="tx1"/>
                          </a:solidFill>
                          <a:effectLst/>
                          <a:latin typeface="+mn-lt"/>
                          <a:cs typeface="Times New Roman" pitchFamily="18" charset="0"/>
                        </a:rPr>
                        <a:t>Müdür Yardımcısı</a:t>
                      </a:r>
                      <a:endParaRPr kumimoji="0" lang="tr-TR" sz="2000" b="0" i="0" u="none" strike="noStrike" cap="none" normalizeH="0" baseline="0" dirty="0" smtClean="0">
                        <a:ln>
                          <a:noFill/>
                        </a:ln>
                        <a:solidFill>
                          <a:schemeClr val="tx1"/>
                        </a:solidFill>
                        <a:effectLst/>
                        <a:latin typeface="+mn-lt"/>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Genel Direktör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İşletme Müdürü</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906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Orta Kademe</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Yöneticiler</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Kendilerine bağlı astları </a:t>
                      </a:r>
                      <a:r>
                        <a:rPr kumimoji="0" lang="tr-TR" sz="2000" b="0" i="0" u="none" strike="noStrike" cap="none" normalizeH="0" baseline="0" dirty="0" smtClean="0">
                          <a:ln>
                            <a:noFill/>
                          </a:ln>
                          <a:solidFill>
                            <a:schemeClr val="tx1"/>
                          </a:solidFill>
                          <a:effectLst/>
                          <a:latin typeface="+mn-lt"/>
                          <a:cs typeface="Times New Roman" pitchFamily="18" charset="0"/>
                        </a:rPr>
                        <a:t>yönetici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pozisyonundadır</a:t>
                      </a:r>
                      <a:r>
                        <a:rPr kumimoji="0" lang="tr-TR" sz="2000" b="0" i="0" u="none" strike="noStrike" cap="none" normalizeH="0" baseline="0" dirty="0" smtClean="0">
                          <a:ln>
                            <a:noFill/>
                          </a:ln>
                          <a:solidFill>
                            <a:schemeClr val="tx1"/>
                          </a:solidFill>
                          <a:effectLst/>
                          <a:latin typeface="+mn-lt"/>
                          <a:cs typeface="Times New Roman"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Üretim Müdürü</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Satış </a:t>
                      </a:r>
                      <a:r>
                        <a:rPr kumimoji="0" lang="tr-TR" sz="2000" b="0" i="0" u="none" strike="noStrike" cap="none" normalizeH="0" baseline="0" dirty="0" smtClean="0">
                          <a:ln>
                            <a:noFill/>
                          </a:ln>
                          <a:solidFill>
                            <a:schemeClr val="tx1"/>
                          </a:solidFill>
                          <a:effectLst/>
                          <a:latin typeface="+mn-lt"/>
                          <a:cs typeface="Times New Roman" pitchFamily="18" charset="0"/>
                        </a:rPr>
                        <a:t>Müdürü</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İnsan Kaynakları </a:t>
                      </a:r>
                      <a:r>
                        <a:rPr kumimoji="0" lang="tr-TR" sz="2000" b="0" i="0" u="none" strike="noStrike" cap="none" normalizeH="0" baseline="0" dirty="0" smtClean="0">
                          <a:ln>
                            <a:noFill/>
                          </a:ln>
                          <a:solidFill>
                            <a:schemeClr val="tx1"/>
                          </a:solidFill>
                          <a:effectLst/>
                          <a:latin typeface="+mn-lt"/>
                          <a:cs typeface="Times New Roman" pitchFamily="18" charset="0"/>
                        </a:rPr>
                        <a:t>Müdürü</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Finansman Müdürü</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890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Alt Kademe</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Yöneticiler</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Kendilerine</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Yönetici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pozisyonunda</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olmayan astlar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bağlıdır</a:t>
                      </a:r>
                      <a:r>
                        <a:rPr kumimoji="0" lang="tr-TR" sz="2000" b="0" i="0" u="none" strike="noStrike" cap="none" normalizeH="0" baseline="0" dirty="0" smtClean="0">
                          <a:ln>
                            <a:noFill/>
                          </a:ln>
                          <a:solidFill>
                            <a:schemeClr val="tx1"/>
                          </a:solidFill>
                          <a:effectLst/>
                          <a:latin typeface="+mn-lt"/>
                          <a:cs typeface="Times New Roman" pitchFamily="18" charset="0"/>
                        </a:rPr>
                        <a:t>.</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Bölge Satış </a:t>
                      </a:r>
                      <a:r>
                        <a:rPr kumimoji="0" lang="tr-TR" sz="2000" b="0" i="0" u="none" strike="noStrike" cap="none" normalizeH="0" baseline="0" dirty="0" smtClean="0">
                          <a:ln>
                            <a:noFill/>
                          </a:ln>
                          <a:solidFill>
                            <a:schemeClr val="tx1"/>
                          </a:solidFill>
                          <a:effectLst/>
                          <a:latin typeface="+mn-lt"/>
                          <a:cs typeface="Times New Roman" pitchFamily="18" charset="0"/>
                        </a:rPr>
                        <a:t>Müdürü</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Gözetmen</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Hat Yöneticisi</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mn-lt"/>
                          <a:cs typeface="Times New Roman" pitchFamily="18" charset="0"/>
                        </a:rPr>
                        <a:t>Formen</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mn-lt"/>
                          <a:cs typeface="Times New Roman" pitchFamily="18" charset="0"/>
                        </a:rPr>
                        <a:t>Ustabaşı</a:t>
                      </a:r>
                      <a:endParaRPr kumimoji="0" lang="tr-TR" sz="20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5384" name="3 Dikdörtgen"/>
          <p:cNvSpPr>
            <a:spLocks noChangeArrowheads="1"/>
          </p:cNvSpPr>
          <p:nvPr/>
        </p:nvSpPr>
        <p:spPr bwMode="auto">
          <a:xfrm>
            <a:off x="3503712" y="6309320"/>
            <a:ext cx="5473700" cy="369888"/>
          </a:xfrm>
          <a:prstGeom prst="rect">
            <a:avLst/>
          </a:prstGeom>
          <a:noFill/>
          <a:ln w="9525">
            <a:noFill/>
            <a:miter lim="800000"/>
            <a:headEnd/>
            <a:tailEnd/>
          </a:ln>
        </p:spPr>
        <p:txBody>
          <a:bodyPr>
            <a:spAutoFit/>
          </a:bodyPr>
          <a:lstStyle/>
          <a:p>
            <a:pPr algn="ctr"/>
            <a:r>
              <a:rPr lang="tr-TR" b="1" dirty="0">
                <a:solidFill>
                  <a:srgbClr val="FF0000"/>
                </a:solidFill>
                <a:latin typeface="Palatino Linotype" pitchFamily="18" charset="0"/>
                <a:cs typeface="Times New Roman" pitchFamily="18" charset="0"/>
              </a:rPr>
              <a:t>Tablo 1.1. Y</a:t>
            </a:r>
            <a:r>
              <a:rPr lang="tr-TR" b="1" dirty="0">
                <a:solidFill>
                  <a:srgbClr val="FF0000"/>
                </a:solidFill>
                <a:latin typeface="Verdana" pitchFamily="34" charset="0"/>
                <a:cs typeface="Times New Roman" pitchFamily="18" charset="0"/>
              </a:rPr>
              <a:t>ö</a:t>
            </a:r>
            <a:r>
              <a:rPr lang="tr-TR" b="1" dirty="0">
                <a:solidFill>
                  <a:srgbClr val="FF0000"/>
                </a:solidFill>
                <a:latin typeface="Palatino Linotype" pitchFamily="18" charset="0"/>
                <a:cs typeface="Times New Roman" pitchFamily="18" charset="0"/>
              </a:rPr>
              <a:t>neticiler</a:t>
            </a:r>
            <a:r>
              <a:rPr lang="tr-TR" b="1">
                <a:solidFill>
                  <a:srgbClr val="FF0000"/>
                </a:solidFill>
                <a:latin typeface="Palatino Linotype" pitchFamily="18" charset="0"/>
                <a:cs typeface="Times New Roman" pitchFamily="18" charset="0"/>
              </a:rPr>
              <a:t>, </a:t>
            </a:r>
            <a:r>
              <a:rPr lang="tr-TR" b="1">
                <a:solidFill>
                  <a:srgbClr val="FF0000"/>
                </a:solidFill>
                <a:latin typeface="Palatino Linotype" pitchFamily="18" charset="0"/>
                <a:cs typeface="Times New Roman" pitchFamily="18" charset="0"/>
              </a:rPr>
              <a:t>Astları </a:t>
            </a:r>
            <a:r>
              <a:rPr lang="tr-TR" b="1">
                <a:solidFill>
                  <a:srgbClr val="FF0000"/>
                </a:solidFill>
                <a:latin typeface="Palatino Linotype" pitchFamily="18" charset="0"/>
                <a:cs typeface="Times New Roman" pitchFamily="18" charset="0"/>
              </a:rPr>
              <a:t>ve </a:t>
            </a:r>
            <a:r>
              <a:rPr lang="tr-TR" b="1">
                <a:solidFill>
                  <a:srgbClr val="FF0000"/>
                </a:solidFill>
                <a:latin typeface="Palatino Linotype" pitchFamily="18" charset="0"/>
                <a:cs typeface="Times New Roman" pitchFamily="18" charset="0"/>
              </a:rPr>
              <a:t>Unvanları</a:t>
            </a:r>
            <a:endParaRPr lang="tr-TR" b="1" dirty="0">
              <a:solidFill>
                <a:srgbClr val="FF0000"/>
              </a:solidFill>
              <a:latin typeface="Verdana" pitchFamily="34" charset="0"/>
            </a:endParaRPr>
          </a:p>
        </p:txBody>
      </p:sp>
      <p:sp>
        <p:nvSpPr>
          <p:cNvPr id="4" name="3 Metin kutusu"/>
          <p:cNvSpPr txBox="1"/>
          <p:nvPr/>
        </p:nvSpPr>
        <p:spPr>
          <a:xfrm>
            <a:off x="2207568" y="260648"/>
            <a:ext cx="7992888" cy="523220"/>
          </a:xfrm>
          <a:prstGeom prst="rect">
            <a:avLst/>
          </a:prstGeom>
          <a:noFill/>
        </p:spPr>
        <p:txBody>
          <a:bodyPr wrap="square" rtlCol="0">
            <a:spAutoFit/>
          </a:bodyPr>
          <a:lstStyle/>
          <a:p>
            <a:pPr algn="ctr"/>
            <a:r>
              <a:rPr lang="tr-TR" sz="2800" b="1" dirty="0">
                <a:solidFill>
                  <a:srgbClr val="FF0000"/>
                </a:solidFill>
              </a:rPr>
              <a:t>Yöneticilerin Dikey-Hiyerarşik Sınıflandırılması</a:t>
            </a:r>
            <a:endParaRPr lang="tr-TR" sz="2800" b="1" dirty="0">
              <a:solidFill>
                <a:srgbClr val="FF0000"/>
              </a:solidFill>
            </a:endParaRPr>
          </a:p>
        </p:txBody>
      </p:sp>
    </p:spTree>
    <p:extLst>
      <p:ext uri="{BB962C8B-B14F-4D97-AF65-F5344CB8AC3E}">
        <p14:creationId xmlns:p14="http://schemas.microsoft.com/office/powerpoint/2010/main" val="1049334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2" descr="a1"/>
          <p:cNvPicPr>
            <a:picLocks noChangeAspect="1" noChangeArrowheads="1"/>
          </p:cNvPicPr>
          <p:nvPr/>
        </p:nvPicPr>
        <p:blipFill>
          <a:blip r:embed="rId2" cstate="print">
            <a:grayscl/>
          </a:blip>
          <a:srcRect/>
          <a:stretch>
            <a:fillRect/>
          </a:stretch>
        </p:blipFill>
        <p:spPr bwMode="auto">
          <a:xfrm>
            <a:off x="2166939" y="1000126"/>
            <a:ext cx="7858125" cy="5000625"/>
          </a:xfrm>
          <a:prstGeom prst="rect">
            <a:avLst/>
          </a:prstGeom>
          <a:noFill/>
          <a:ln w="9525">
            <a:noFill/>
            <a:miter lim="800000"/>
            <a:headEnd/>
            <a:tailEnd/>
          </a:ln>
        </p:spPr>
      </p:pic>
      <p:sp>
        <p:nvSpPr>
          <p:cNvPr id="16388" name="3 Dikdörtgen"/>
          <p:cNvSpPr>
            <a:spLocks noChangeArrowheads="1"/>
          </p:cNvSpPr>
          <p:nvPr/>
        </p:nvSpPr>
        <p:spPr bwMode="auto">
          <a:xfrm>
            <a:off x="2524126" y="6143625"/>
            <a:ext cx="7000875" cy="369888"/>
          </a:xfrm>
          <a:prstGeom prst="rect">
            <a:avLst/>
          </a:prstGeom>
          <a:noFill/>
          <a:ln w="9525">
            <a:noFill/>
            <a:miter lim="800000"/>
            <a:headEnd/>
            <a:tailEnd/>
          </a:ln>
        </p:spPr>
        <p:txBody>
          <a:bodyPr>
            <a:spAutoFit/>
          </a:bodyPr>
          <a:lstStyle/>
          <a:p>
            <a:r>
              <a:rPr lang="tr-TR" b="1">
                <a:solidFill>
                  <a:srgbClr val="FF0000"/>
                </a:solidFill>
              </a:rPr>
              <a:t>Şekil 1.3. Yönetim Becerileri ve Yönetim Kademeleri İlişkisi</a:t>
            </a:r>
          </a:p>
        </p:txBody>
      </p:sp>
      <p:sp>
        <p:nvSpPr>
          <p:cNvPr id="5" name="1 Başlık"/>
          <p:cNvSpPr txBox="1">
            <a:spLocks/>
          </p:cNvSpPr>
          <p:nvPr/>
        </p:nvSpPr>
        <p:spPr>
          <a:xfrm>
            <a:off x="1981200" y="274638"/>
            <a:ext cx="8229600" cy="706090"/>
          </a:xfrm>
          <a:prstGeom prst="rect">
            <a:avLst/>
          </a:prstGeom>
        </p:spPr>
        <p:txBody>
          <a:bodyPr>
            <a:normAutofit fontScale="77500" lnSpcReduction="20000"/>
          </a:bodyPr>
          <a:lstStyle/>
          <a:p>
            <a:pPr algn="ctr">
              <a:spcBef>
                <a:spcPct val="0"/>
              </a:spcBef>
              <a:defRPr/>
            </a:pPr>
            <a:r>
              <a:rPr lang="tr-TR" sz="3200" b="1" dirty="0">
                <a:solidFill>
                  <a:srgbClr val="FF0000"/>
                </a:solidFill>
                <a:latin typeface="+mj-lt"/>
                <a:ea typeface="+mj-ea"/>
                <a:cs typeface="Times New Roman" pitchFamily="18" charset="0"/>
              </a:rPr>
              <a:t>Yönetsel Beceriler(Yöneticinin </a:t>
            </a:r>
            <a:r>
              <a:rPr lang="tr-TR" sz="3200" b="1">
                <a:solidFill>
                  <a:srgbClr val="FF0000"/>
                </a:solidFill>
                <a:latin typeface="+mj-lt"/>
                <a:ea typeface="+mj-ea"/>
                <a:cs typeface="Times New Roman" pitchFamily="18" charset="0"/>
              </a:rPr>
              <a:t>Sahip Olması </a:t>
            </a:r>
            <a:r>
              <a:rPr lang="tr-TR" sz="3200" b="1" dirty="0">
                <a:solidFill>
                  <a:srgbClr val="FF0000"/>
                </a:solidFill>
                <a:latin typeface="+mj-lt"/>
                <a:ea typeface="+mj-ea"/>
                <a:cs typeface="Times New Roman" pitchFamily="18" charset="0"/>
              </a:rPr>
              <a:t>Gereken Özellikler)</a:t>
            </a:r>
            <a:endParaRPr lang="tr-TR" sz="3200" dirty="0">
              <a:latin typeface="+mj-lt"/>
              <a:ea typeface="+mj-ea"/>
              <a:cs typeface="+mj-cs"/>
            </a:endParaRPr>
          </a:p>
        </p:txBody>
      </p:sp>
    </p:spTree>
    <p:extLst>
      <p:ext uri="{BB962C8B-B14F-4D97-AF65-F5344CB8AC3E}">
        <p14:creationId xmlns:p14="http://schemas.microsoft.com/office/powerpoint/2010/main" val="17220554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2 Dikdörtgen"/>
          <p:cNvSpPr>
            <a:spLocks noChangeArrowheads="1"/>
          </p:cNvSpPr>
          <p:nvPr/>
        </p:nvSpPr>
        <p:spPr bwMode="auto">
          <a:xfrm>
            <a:off x="2024063" y="500063"/>
            <a:ext cx="8001000" cy="1631216"/>
          </a:xfrm>
          <a:prstGeom prst="rect">
            <a:avLst/>
          </a:prstGeom>
          <a:noFill/>
          <a:ln w="9525">
            <a:noFill/>
            <a:miter lim="800000"/>
            <a:headEnd/>
            <a:tailEnd/>
          </a:ln>
        </p:spPr>
        <p:txBody>
          <a:bodyPr>
            <a:spAutoFit/>
          </a:bodyPr>
          <a:lstStyle/>
          <a:p>
            <a:pPr algn="just"/>
            <a:r>
              <a:rPr lang="tr-TR" sz="2000" b="1" dirty="0">
                <a:solidFill>
                  <a:srgbClr val="FF0000"/>
                </a:solidFill>
              </a:rPr>
              <a:t>Teknik </a:t>
            </a:r>
            <a:r>
              <a:rPr lang="tr-TR" sz="2000" b="1" dirty="0">
                <a:solidFill>
                  <a:srgbClr val="FF0000"/>
                </a:solidFill>
              </a:rPr>
              <a:t>Beceriler</a:t>
            </a:r>
          </a:p>
          <a:p>
            <a:pPr algn="just"/>
            <a:r>
              <a:rPr lang="tr-TR" sz="2000" dirty="0"/>
              <a:t>Teknik beceri, örgütsel faaliyetlerin yürütülmesinde </a:t>
            </a:r>
            <a:r>
              <a:rPr lang="tr-TR" sz="2000" dirty="0"/>
              <a:t>kullanılan </a:t>
            </a:r>
            <a:r>
              <a:rPr lang="tr-TR" sz="2000" dirty="0"/>
              <a:t>çeşitli araç, yöntem ve teknolojilerin </a:t>
            </a:r>
            <a:r>
              <a:rPr lang="tr-TR" sz="2000" dirty="0"/>
              <a:t>kullanımını </a:t>
            </a:r>
            <a:r>
              <a:rPr lang="tr-TR" sz="2000" dirty="0"/>
              <a:t>içeren beceridir. Bu beceriler, </a:t>
            </a:r>
            <a:r>
              <a:rPr lang="tr-TR" sz="2000" dirty="0">
                <a:solidFill>
                  <a:srgbClr val="FF0000"/>
                </a:solidFill>
              </a:rPr>
              <a:t>mühendislik</a:t>
            </a:r>
            <a:r>
              <a:rPr lang="tr-TR" sz="2000" dirty="0"/>
              <a:t>, </a:t>
            </a:r>
            <a:r>
              <a:rPr lang="tr-TR" sz="2000" dirty="0">
                <a:solidFill>
                  <a:srgbClr val="FF0000"/>
                </a:solidFill>
              </a:rPr>
              <a:t>üretim ya da finansman </a:t>
            </a:r>
            <a:r>
              <a:rPr lang="tr-TR" sz="2000" dirty="0"/>
              <a:t>gibi özel alanlara ilişkin </a:t>
            </a:r>
            <a:r>
              <a:rPr lang="tr-TR" sz="2000" dirty="0">
                <a:solidFill>
                  <a:srgbClr val="FF0000"/>
                </a:solidFill>
              </a:rPr>
              <a:t>yöntem, teknik ve araç-gereç bilgisini</a:t>
            </a:r>
            <a:r>
              <a:rPr lang="tr-TR" sz="2000" dirty="0"/>
              <a:t> gerektirir.</a:t>
            </a:r>
          </a:p>
        </p:txBody>
      </p:sp>
      <p:sp>
        <p:nvSpPr>
          <p:cNvPr id="17411" name="3 Dikdörtgen"/>
          <p:cNvSpPr>
            <a:spLocks noChangeArrowheads="1"/>
          </p:cNvSpPr>
          <p:nvPr/>
        </p:nvSpPr>
        <p:spPr bwMode="auto">
          <a:xfrm>
            <a:off x="2095500" y="2413000"/>
            <a:ext cx="4071938" cy="3785652"/>
          </a:xfrm>
          <a:prstGeom prst="rect">
            <a:avLst/>
          </a:prstGeom>
          <a:noFill/>
          <a:ln w="9525">
            <a:noFill/>
            <a:miter lim="800000"/>
            <a:headEnd/>
            <a:tailEnd/>
          </a:ln>
        </p:spPr>
        <p:txBody>
          <a:bodyPr>
            <a:spAutoFit/>
          </a:bodyPr>
          <a:lstStyle/>
          <a:p>
            <a:pPr algn="just">
              <a:lnSpc>
                <a:spcPct val="150000"/>
              </a:lnSpc>
            </a:pPr>
            <a:r>
              <a:rPr lang="tr-TR" sz="2000" dirty="0">
                <a:solidFill>
                  <a:srgbClr val="FF0000"/>
                </a:solidFill>
              </a:rPr>
              <a:t>Alt kademe yöneticiler,</a:t>
            </a:r>
            <a:r>
              <a:rPr lang="tr-TR" sz="2000" dirty="0"/>
              <a:t> sahip </a:t>
            </a:r>
            <a:r>
              <a:rPr lang="tr-TR" sz="2000" dirty="0"/>
              <a:t>oldukları </a:t>
            </a:r>
            <a:r>
              <a:rPr lang="tr-TR" sz="2000" dirty="0"/>
              <a:t>teknik beceriler sayesinde yönetim kademesine getirilirler. Başka bir deyişle, genellikle yönetici olmayan </a:t>
            </a:r>
            <a:r>
              <a:rPr lang="tr-TR" sz="2000" dirty="0"/>
              <a:t>çalışanlar arasından </a:t>
            </a:r>
            <a:r>
              <a:rPr lang="tr-TR" sz="2000" dirty="0"/>
              <a:t>veya nadiren eğitim düzeyine </a:t>
            </a:r>
            <a:r>
              <a:rPr lang="tr-TR" sz="2000" dirty="0"/>
              <a:t>bakılarak </a:t>
            </a:r>
            <a:r>
              <a:rPr lang="tr-TR" sz="2000" dirty="0"/>
              <a:t>yeterli teknik beceriye sahip olanlar, yönetici olmaya hak </a:t>
            </a:r>
            <a:r>
              <a:rPr lang="tr-TR" sz="2000" dirty="0"/>
              <a:t>kazanırlar</a:t>
            </a:r>
            <a:r>
              <a:rPr lang="tr-TR" sz="2000" dirty="0"/>
              <a:t>.</a:t>
            </a:r>
          </a:p>
        </p:txBody>
      </p:sp>
      <p:pic>
        <p:nvPicPr>
          <p:cNvPr id="17412" name="Picture 2" descr="C:\Program Files\Microsoft Office\MEDIA\CAGCAT10\j0240695.wmf"/>
          <p:cNvPicPr>
            <a:picLocks noChangeAspect="1" noChangeArrowheads="1"/>
          </p:cNvPicPr>
          <p:nvPr/>
        </p:nvPicPr>
        <p:blipFill>
          <a:blip r:embed="rId2" cstate="print"/>
          <a:srcRect/>
          <a:stretch>
            <a:fillRect/>
          </a:stretch>
        </p:blipFill>
        <p:spPr bwMode="auto">
          <a:xfrm>
            <a:off x="6310313" y="2000251"/>
            <a:ext cx="3714750" cy="4214813"/>
          </a:xfrm>
          <a:prstGeom prst="rect">
            <a:avLst/>
          </a:prstGeom>
          <a:noFill/>
          <a:ln w="9525">
            <a:noFill/>
            <a:miter lim="800000"/>
            <a:headEnd/>
            <a:tailEnd/>
          </a:ln>
        </p:spPr>
      </p:pic>
    </p:spTree>
    <p:extLst>
      <p:ext uri="{BB962C8B-B14F-4D97-AF65-F5344CB8AC3E}">
        <p14:creationId xmlns:p14="http://schemas.microsoft.com/office/powerpoint/2010/main" val="2724776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1116</Words>
  <Application>Microsoft Office PowerPoint</Application>
  <PresentationFormat>Geniş ekran</PresentationFormat>
  <Paragraphs>95</Paragraphs>
  <Slides>14</Slides>
  <Notes>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0</vt:i4>
      </vt:variant>
      <vt:variant>
        <vt:lpstr>Slayt Başlıkları</vt:lpstr>
      </vt:variant>
      <vt:variant>
        <vt:i4>14</vt:i4>
      </vt:variant>
    </vt:vector>
  </HeadingPairs>
  <TitlesOfParts>
    <vt:vector size="21" baseType="lpstr">
      <vt:lpstr>Arial</vt:lpstr>
      <vt:lpstr>Calibri</vt:lpstr>
      <vt:lpstr>Calibri Light</vt:lpstr>
      <vt:lpstr>Palatino Linotype</vt:lpstr>
      <vt:lpstr>Times New Roman</vt:lpstr>
      <vt:lpstr>Verdana</vt:lpstr>
      <vt:lpstr>Office Teması</vt:lpstr>
      <vt:lpstr>DÖRDÜNCÜ BÖLÜM YÖNETİME GİRİŞ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Yöneticilik Rolleri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DÖRDÜNCÜ BÖLÜM YÖNETİME GİRİŞ </dc:title>
  <dc:creator>Arzu Gökdai</dc:creator>
  <cp:lastModifiedBy>Arzu Gökdai</cp:lastModifiedBy>
  <cp:revision>1</cp:revision>
  <dcterms:created xsi:type="dcterms:W3CDTF">2017-11-03T11:07:38Z</dcterms:created>
  <dcterms:modified xsi:type="dcterms:W3CDTF">2017-11-03T11:07:50Z</dcterms:modified>
</cp:coreProperties>
</file>