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266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77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412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8929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762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649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925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412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19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301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66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883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85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00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69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68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7687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570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8953"/>
          </a:xfrm>
        </p:spPr>
        <p:txBody>
          <a:bodyPr/>
          <a:lstStyle/>
          <a:p>
            <a:r>
              <a:rPr lang="tr-TR" dirty="0" smtClean="0"/>
              <a:t>HUKUKUN BİLGİ KAYNAKLARI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88557"/>
            <a:ext cx="9144000" cy="2769243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Hukuk kuralları çok çeşitli şekillerde tanımlanabilir. Hukuk kuralları devletin yetkili organları tarafından konulan ve insan davranışlarını düzenleyen </a:t>
            </a:r>
            <a:r>
              <a:rPr lang="tr-TR" dirty="0" err="1" smtClean="0"/>
              <a:t>müeyyidelendirilmiş</a:t>
            </a:r>
            <a:r>
              <a:rPr lang="tr-TR" dirty="0" smtClean="0"/>
              <a:t> emir ve yasaklardır.</a:t>
            </a:r>
          </a:p>
          <a:p>
            <a:pPr algn="just"/>
            <a:r>
              <a:rPr lang="tr-TR" dirty="0"/>
              <a:t>H</a:t>
            </a:r>
            <a:r>
              <a:rPr lang="tr-TR" dirty="0" smtClean="0"/>
              <a:t>ukukun bilgi kaynakları;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Mevzuat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/>
              <a:t>Y</a:t>
            </a:r>
            <a:r>
              <a:rPr lang="tr-TR" dirty="0" smtClean="0"/>
              <a:t>argı kararları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/>
              <a:t>B</a:t>
            </a:r>
            <a:r>
              <a:rPr lang="tr-TR" dirty="0" smtClean="0"/>
              <a:t>ilimsel eserlerdir.</a:t>
            </a:r>
          </a:p>
        </p:txBody>
      </p:sp>
    </p:spTree>
    <p:extLst>
      <p:ext uri="{BB962C8B-B14F-4D97-AF65-F5344CB8AC3E}">
        <p14:creationId xmlns:p14="http://schemas.microsoft.com/office/powerpoint/2010/main" val="35793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Hukukun bilgi kaynaklarından ilki mevzuattır.</a:t>
            </a:r>
          </a:p>
          <a:p>
            <a:pPr marL="0" indent="0">
              <a:buNone/>
            </a:pPr>
            <a:r>
              <a:rPr lang="tr-TR" dirty="0" smtClean="0"/>
              <a:t>Mevzuat;</a:t>
            </a:r>
          </a:p>
          <a:p>
            <a:pPr>
              <a:buFontTx/>
              <a:buChar char="-"/>
            </a:pPr>
            <a:r>
              <a:rPr lang="tr-TR" dirty="0" smtClean="0"/>
              <a:t>Anayasa</a:t>
            </a:r>
          </a:p>
          <a:p>
            <a:pPr>
              <a:buFontTx/>
              <a:buChar char="-"/>
            </a:pPr>
            <a:r>
              <a:rPr lang="tr-TR" dirty="0"/>
              <a:t>K</a:t>
            </a:r>
            <a:r>
              <a:rPr lang="tr-TR" dirty="0" smtClean="0"/>
              <a:t>anun hükmünde kararname</a:t>
            </a:r>
          </a:p>
          <a:p>
            <a:pPr>
              <a:buFontTx/>
              <a:buChar char="-"/>
            </a:pPr>
            <a:r>
              <a:rPr lang="tr-TR" dirty="0"/>
              <a:t>U</a:t>
            </a:r>
            <a:r>
              <a:rPr lang="tr-TR" dirty="0" smtClean="0"/>
              <a:t>luslararası antlaşma</a:t>
            </a:r>
          </a:p>
          <a:p>
            <a:pPr>
              <a:buFontTx/>
              <a:buChar char="-"/>
            </a:pPr>
            <a:r>
              <a:rPr lang="tr-TR" dirty="0" smtClean="0"/>
              <a:t>Tüzük</a:t>
            </a:r>
          </a:p>
          <a:p>
            <a:pPr>
              <a:buFontTx/>
              <a:buChar char="-"/>
            </a:pPr>
            <a:r>
              <a:rPr lang="tr-TR" dirty="0"/>
              <a:t>Y</a:t>
            </a:r>
            <a:r>
              <a:rPr lang="tr-TR" dirty="0" smtClean="0"/>
              <a:t>önetmelik ve diğer düzenleyici işlemlerden oluşur.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8444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Hukukun bilgi kaynaklarından ikincisi yargı kararlarıdır.</a:t>
            </a:r>
          </a:p>
          <a:p>
            <a:pPr marL="0" indent="0">
              <a:buNone/>
            </a:pPr>
            <a:r>
              <a:rPr lang="tr-TR" dirty="0" smtClean="0"/>
              <a:t>Yargı kararları:</a:t>
            </a:r>
          </a:p>
          <a:p>
            <a:r>
              <a:rPr lang="tr-TR" dirty="0" smtClean="0"/>
              <a:t>Anayasa Mahkemesi Kararları</a:t>
            </a:r>
          </a:p>
          <a:p>
            <a:r>
              <a:rPr lang="tr-TR" dirty="0" smtClean="0"/>
              <a:t>Yargıtay Kararları</a:t>
            </a:r>
          </a:p>
          <a:p>
            <a:r>
              <a:rPr lang="tr-TR" dirty="0" smtClean="0"/>
              <a:t>Danıştay Kararları</a:t>
            </a:r>
          </a:p>
          <a:p>
            <a:r>
              <a:rPr lang="tr-TR" dirty="0" smtClean="0"/>
              <a:t>Uyuşmazlık Mahkemesi Kararlarıdır.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Üçüncü bilgi kaynağı hukuk alanında yazılmış bilimsel eserlerdir.</a:t>
            </a:r>
          </a:p>
          <a:p>
            <a:pPr marL="0" indent="0">
              <a:buNone/>
            </a:pPr>
            <a:r>
              <a:rPr lang="tr-TR" dirty="0" smtClean="0"/>
              <a:t>Bunlar genel eserler monografiler ve makaleler olarak üç grup altında toplanabilir. 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324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DÜZEN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Toplumsal hayat, </a:t>
            </a:r>
            <a:r>
              <a:rPr lang="tr-TR" dirty="0"/>
              <a:t>toplumsal düzen kuralları adı verilen kurallarla </a:t>
            </a:r>
            <a:r>
              <a:rPr lang="tr-TR" dirty="0" smtClean="0"/>
              <a:t>düzenlenir. </a:t>
            </a:r>
            <a:r>
              <a:rPr lang="tr-TR" dirty="0"/>
              <a:t>Bunlar </a:t>
            </a:r>
            <a:r>
              <a:rPr lang="tr-TR" dirty="0" smtClean="0"/>
              <a:t>hukuk, din, ahlak </a:t>
            </a:r>
            <a:r>
              <a:rPr lang="tr-TR" dirty="0"/>
              <a:t>ve örf ve adet kuralları gibi çok </a:t>
            </a:r>
            <a:r>
              <a:rPr lang="tr-TR" dirty="0" smtClean="0"/>
              <a:t>çeşitlidir. </a:t>
            </a:r>
          </a:p>
          <a:p>
            <a:pPr marL="0" indent="0">
              <a:buNone/>
            </a:pPr>
            <a:r>
              <a:rPr lang="tr-TR" dirty="0" smtClean="0"/>
              <a:t>Din kuralları, </a:t>
            </a:r>
            <a:r>
              <a:rPr lang="tr-TR" dirty="0"/>
              <a:t>ilahi irade tarafından olduğuna inanılan ve insan davranışlarını düzenleyen ölünce </a:t>
            </a:r>
            <a:r>
              <a:rPr lang="tr-TR" dirty="0" smtClean="0"/>
              <a:t>öbür </a:t>
            </a:r>
            <a:r>
              <a:rPr lang="tr-TR" dirty="0"/>
              <a:t>dünyada cehennem azabı çekileceği korkusuyla </a:t>
            </a:r>
            <a:r>
              <a:rPr lang="tr-TR" dirty="0" err="1"/>
              <a:t>müeyyidelendirilmiş</a:t>
            </a:r>
            <a:r>
              <a:rPr lang="tr-TR" dirty="0"/>
              <a:t> </a:t>
            </a:r>
            <a:r>
              <a:rPr lang="tr-TR" dirty="0" smtClean="0"/>
              <a:t>emir ve yasaklardır. </a:t>
            </a:r>
          </a:p>
          <a:p>
            <a:pPr marL="0" indent="0">
              <a:buNone/>
            </a:pPr>
            <a:r>
              <a:rPr lang="tr-TR" dirty="0" smtClean="0"/>
              <a:t>Ahlak kuralları, </a:t>
            </a:r>
            <a:r>
              <a:rPr lang="tr-TR" dirty="0"/>
              <a:t>kişinin kendi vicdanı tarafından konulan ve yine </a:t>
            </a:r>
            <a:r>
              <a:rPr lang="tr-TR" dirty="0" smtClean="0"/>
              <a:t>kişinin </a:t>
            </a:r>
            <a:r>
              <a:rPr lang="tr-TR" dirty="0"/>
              <a:t>kendi davranışlarını düzenleyen ve vicdan azabı iyi ile </a:t>
            </a:r>
            <a:r>
              <a:rPr lang="tr-TR" dirty="0" err="1"/>
              <a:t>müeyyidelendirilmiş</a:t>
            </a:r>
            <a:r>
              <a:rPr lang="tr-TR" dirty="0"/>
              <a:t> </a:t>
            </a:r>
            <a:r>
              <a:rPr lang="tr-TR" dirty="0" smtClean="0"/>
              <a:t>emir </a:t>
            </a:r>
            <a:r>
              <a:rPr lang="tr-TR" dirty="0"/>
              <a:t>ve </a:t>
            </a:r>
            <a:r>
              <a:rPr lang="tr-TR" dirty="0" smtClean="0"/>
              <a:t>yasaklardır.</a:t>
            </a:r>
          </a:p>
          <a:p>
            <a:pPr marL="0" indent="0">
              <a:buNone/>
            </a:pPr>
            <a:r>
              <a:rPr lang="tr-TR" dirty="0" smtClean="0"/>
              <a:t>Örf </a:t>
            </a:r>
            <a:r>
              <a:rPr lang="tr-TR" dirty="0"/>
              <a:t>ve adet </a:t>
            </a:r>
            <a:r>
              <a:rPr lang="tr-TR" dirty="0" smtClean="0"/>
              <a:t>kuralları, </a:t>
            </a:r>
            <a:r>
              <a:rPr lang="tr-TR" dirty="0"/>
              <a:t>kişinin içinde bulunduğu belirli bir toplumsal çevre tarafından konulan ve insan davranışlarını düzenleyen </a:t>
            </a:r>
            <a:r>
              <a:rPr lang="tr-TR" dirty="0" smtClean="0"/>
              <a:t>uyarma, kınama, dışlama, </a:t>
            </a:r>
            <a:r>
              <a:rPr lang="tr-TR" dirty="0"/>
              <a:t>linç gibi çok değişik müeyyideleri olabilen </a:t>
            </a:r>
            <a:r>
              <a:rPr lang="tr-TR" dirty="0" smtClean="0"/>
              <a:t>emir </a:t>
            </a:r>
            <a:r>
              <a:rPr lang="tr-TR" dirty="0"/>
              <a:t>ve </a:t>
            </a:r>
            <a:r>
              <a:rPr lang="tr-TR" dirty="0" smtClean="0"/>
              <a:t>yasaklardır. </a:t>
            </a:r>
          </a:p>
        </p:txBody>
      </p:sp>
    </p:spTree>
    <p:extLst>
      <p:ext uri="{BB962C8B-B14F-4D97-AF65-F5344CB8AC3E}">
        <p14:creationId xmlns:p14="http://schemas.microsoft.com/office/powerpoint/2010/main" val="1695507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Toplumsal </a:t>
            </a:r>
            <a:r>
              <a:rPr lang="tr-TR" dirty="0"/>
              <a:t>düzen kuralları normatif niteliktedir. Yani bunların hepsi bir şey emretmekte ve </a:t>
            </a:r>
            <a:r>
              <a:rPr lang="tr-TR" dirty="0" smtClean="0"/>
              <a:t>yasaklamaktadır.</a:t>
            </a:r>
          </a:p>
          <a:p>
            <a:r>
              <a:rPr lang="tr-TR" dirty="0" smtClean="0"/>
              <a:t>Toplumsal </a:t>
            </a:r>
            <a:r>
              <a:rPr lang="tr-TR" dirty="0"/>
              <a:t>düzen kurallarının konusu insan </a:t>
            </a:r>
            <a:r>
              <a:rPr lang="tr-TR" dirty="0" smtClean="0"/>
              <a:t>davranışlarıdır. Dolayısıyla </a:t>
            </a:r>
            <a:r>
              <a:rPr lang="tr-TR" dirty="0"/>
              <a:t>toplumsal düzen kurallarının muhatabı </a:t>
            </a:r>
            <a:r>
              <a:rPr lang="tr-TR" dirty="0" smtClean="0"/>
              <a:t>insanlardır. </a:t>
            </a:r>
          </a:p>
          <a:p>
            <a:r>
              <a:rPr lang="tr-TR" smtClean="0"/>
              <a:t>Toplumsal düzen </a:t>
            </a:r>
            <a:r>
              <a:rPr lang="tr-TR" dirty="0"/>
              <a:t>kurallarının </a:t>
            </a:r>
            <a:r>
              <a:rPr lang="tr-TR" dirty="0" smtClean="0"/>
              <a:t>her birinin kural </a:t>
            </a:r>
            <a:r>
              <a:rPr lang="tr-TR" dirty="0"/>
              <a:t>koyucusu </a:t>
            </a:r>
            <a:r>
              <a:rPr lang="tr-TR" dirty="0" smtClean="0"/>
              <a:t>farklıdır. Fakat </a:t>
            </a:r>
            <a:r>
              <a:rPr lang="tr-TR" dirty="0"/>
              <a:t>bütün toplumsal davranış kuralları </a:t>
            </a:r>
            <a:r>
              <a:rPr lang="tr-TR" dirty="0" err="1" smtClean="0"/>
              <a:t>müeyyidelendirilmiştir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51453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</TotalTime>
  <Words>257</Words>
  <Application>Microsoft Office PowerPoint</Application>
  <PresentationFormat>Geniş ekran</PresentationFormat>
  <Paragraphs>35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İyon</vt:lpstr>
      <vt:lpstr>HUKUKUN BİLGİ KAYNAKLARI</vt:lpstr>
      <vt:lpstr>PowerPoint Sunusu</vt:lpstr>
      <vt:lpstr>PowerPoint Sunusu</vt:lpstr>
      <vt:lpstr>TOPLUMSAL DÜZEN KURALLARI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BİLGİ KAYNAKLARI</dc:title>
  <dc:creator>duygu</dc:creator>
  <cp:lastModifiedBy>duygu</cp:lastModifiedBy>
  <cp:revision>5</cp:revision>
  <dcterms:created xsi:type="dcterms:W3CDTF">2018-01-14T22:14:10Z</dcterms:created>
  <dcterms:modified xsi:type="dcterms:W3CDTF">2018-01-16T02:01:30Z</dcterms:modified>
</cp:coreProperties>
</file>