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openxmlformats.org/officeDocument/2006/relationships/metadata/thumbnail" Target="docProps/thumbnail0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 autoCompressPictures="0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453" r:id="rId2"/>
    <p:sldId id="537" r:id="rId3"/>
    <p:sldId id="519" r:id="rId4"/>
    <p:sldId id="520" r:id="rId5"/>
    <p:sldId id="521" r:id="rId6"/>
    <p:sldId id="522" r:id="rId7"/>
    <p:sldId id="523" r:id="rId8"/>
    <p:sldId id="524" r:id="rId9"/>
    <p:sldId id="525" r:id="rId10"/>
    <p:sldId id="526" r:id="rId11"/>
    <p:sldId id="527" r:id="rId12"/>
    <p:sldId id="484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C541A"/>
    <a:srgbClr val="FD5A53"/>
    <a:srgbClr val="FC0053"/>
    <a:srgbClr val="72FF20"/>
    <a:srgbClr val="FD891D"/>
    <a:srgbClr val="EBEBEB"/>
    <a:srgbClr val="376092"/>
    <a:srgbClr val="7F7F7F"/>
    <a:srgbClr val="825809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711" autoAdjust="0"/>
    <p:restoredTop sz="71808" autoAdjust="0"/>
  </p:normalViewPr>
  <p:slideViewPr>
    <p:cSldViewPr snapToGrid="0">
      <p:cViewPr varScale="1">
        <p:scale>
          <a:sx n="56" d="100"/>
          <a:sy n="56" d="100"/>
        </p:scale>
        <p:origin x="78" y="3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50" d="100"/>
        <a:sy n="50" d="100"/>
      </p:scale>
      <p:origin x="0" y="0"/>
    </p:cViewPr>
  </p:sorterViewPr>
  <p:notesViewPr>
    <p:cSldViewPr snapToGrid="0">
      <p:cViewPr varScale="1">
        <p:scale>
          <a:sx n="82" d="100"/>
          <a:sy n="82" d="100"/>
        </p:scale>
        <p:origin x="-3216" y="-96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US" sz="1000" smtClean="0">
                <a:latin typeface="Arial" pitchFamily="34" charset="0"/>
                <a:cs typeface="Arial" pitchFamily="34" charset="0"/>
              </a:rPr>
              <a:t>© Duarte Design, Inc. 2009</a:t>
            </a:r>
            <a:endParaRPr lang="en-US" sz="100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F37EAF2-1DE3-4AC2-BC82-3EF63BED91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7393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B1A8ED9-A90F-43A0-A471-4F79F54F87D6}" type="slidenum">
              <a:rPr lang="en-US" smtClean="0"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US" sz="100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© Duarte Design, Inc. 2009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0902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mtClean="0"/>
              <a:t>To view this presentation, first, turn up your volume and second,</a:t>
            </a:r>
            <a:r>
              <a:rPr lang="en-US" baseline="0" smtClean="0"/>
              <a:t> launch the self-running slide show.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B4DFB0-44CD-4632-8FEA-E6F62CCD500F}" type="slidenum">
              <a:rPr lang="en-US" smtClean="0">
                <a:solidFill>
                  <a:prstClr val="black"/>
                </a:solidFill>
              </a:rPr>
              <a:pPr/>
              <a:t>1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654640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91024" y="2130425"/>
            <a:ext cx="4067175" cy="1470025"/>
          </a:xfrm>
        </p:spPr>
        <p:txBody>
          <a:bodyPr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391024" y="3886200"/>
            <a:ext cx="3381376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Click to edit Master subtitle style</a:t>
            </a:r>
            <a:endParaRPr lang="en-US"/>
          </a:p>
        </p:txBody>
      </p:sp>
      <p:pic>
        <p:nvPicPr>
          <p:cNvPr id="7" name="Picture 2"/>
          <p:cNvPicPr>
            <a:picLocks noChangeAspect="1" noChangeArrowheads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124571"/>
            <a:ext cx="4619625" cy="44862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DD2693C-57C3-4914-8E69-D777D6AA2CC8}" type="datetimeFigureOut">
              <a:rPr lang="en-US" smtClean="0"/>
              <a:t>1/9/2021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259C21E-1789-4DE4-A292-CBB5A0C2C9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DD2693C-57C3-4914-8E69-D777D6AA2CC8}" type="datetimeFigureOut">
              <a:rPr lang="en-US" smtClean="0"/>
              <a:t>1/9/2021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259C21E-1789-4DE4-A292-CBB5A0C2C9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DD2693C-57C3-4914-8E69-D777D6AA2CC8}" type="datetimeFigureOut">
              <a:rPr lang="en-US" smtClean="0"/>
              <a:t>1/9/2021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259C21E-1789-4DE4-A292-CBB5A0C2C9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DD2693C-57C3-4914-8E69-D777D6AA2CC8}" type="datetimeFigureOut">
              <a:rPr lang="en-US" smtClean="0"/>
              <a:t>1/9/2021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259C21E-1789-4DE4-A292-CBB5A0C2C9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DD2693C-57C3-4914-8E69-D777D6AA2CC8}" type="datetimeFigureOut">
              <a:rPr lang="en-US" smtClean="0"/>
              <a:t>1/9/2021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259C21E-1789-4DE4-A292-CBB5A0C2C9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DD2693C-57C3-4914-8E69-D777D6AA2CC8}" type="datetimeFigureOut">
              <a:rPr lang="en-US" smtClean="0"/>
              <a:t>1/9/2021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259C21E-1789-4DE4-A292-CBB5A0C2C9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DD2693C-57C3-4914-8E69-D777D6AA2CC8}" type="datetimeFigureOut">
              <a:rPr lang="en-US" smtClean="0"/>
              <a:t>1/9/2021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259C21E-1789-4DE4-A292-CBB5A0C2C9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DD2693C-57C3-4914-8E69-D777D6AA2CC8}" type="datetimeFigureOut">
              <a:rPr lang="en-US" smtClean="0"/>
              <a:t>1/9/2021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259C21E-1789-4DE4-A292-CBB5A0C2C9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DD2693C-57C3-4914-8E69-D777D6AA2CC8}" type="datetimeFigureOut">
              <a:rPr lang="en-US" smtClean="0"/>
              <a:t>1/9/2021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259C21E-1789-4DE4-A292-CBB5A0C2C9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DD2693C-57C3-4914-8E69-D777D6AA2CC8}" type="datetimeFigureOut">
              <a:rPr lang="en-US" smtClean="0"/>
              <a:t>1/9/2021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259C21E-1789-4DE4-A292-CBB5A0C2C9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1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bg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/>
        <a:buChar char="•"/>
        <a:defRPr sz="2800" kern="1200">
          <a:solidFill>
            <a:schemeClr val="bg1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/>
        <a:buChar char="–"/>
        <a:defRPr sz="2400" kern="1200">
          <a:solidFill>
            <a:schemeClr val="bg1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bg1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/>
        <a:buChar char="–"/>
        <a:defRPr sz="1800" kern="1200">
          <a:solidFill>
            <a:schemeClr val="bg1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/>
        <a:buChar char="»"/>
        <a:defRPr sz="1800" kern="1200">
          <a:solidFill>
            <a:schemeClr val="bg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image" Target="../media/image4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26" name="Picture 2"/>
          <p:cNvPicPr>
            <a:picLocks noChangeAspect="1" noChangeArrowheads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124571"/>
            <a:ext cx="4619625" cy="4486275"/>
          </a:xfrm>
          <a:prstGeom prst="rect">
            <a:avLst/>
          </a:prstGeom>
          <a:noFill/>
        </p:spPr>
      </p:pic>
      <p:sp>
        <p:nvSpPr>
          <p:cNvPr id="9" name="Rectangle 8"/>
          <p:cNvSpPr/>
          <p:nvPr/>
        </p:nvSpPr>
        <p:spPr>
          <a:xfrm>
            <a:off x="5420306" y="4769220"/>
            <a:ext cx="3188747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200" dirty="0" smtClean="0">
                <a:solidFill>
                  <a:prstClr val="white"/>
                </a:solidFill>
                <a:latin typeface="Arial" pitchFamily="34" charset="0"/>
                <a:ea typeface="Arial" charset="0"/>
                <a:cs typeface="Arial" pitchFamily="34" charset="0"/>
              </a:rPr>
              <a:t>Aysel Köksal Akyol</a:t>
            </a:r>
            <a:endParaRPr lang="en-US" sz="3600" dirty="0">
              <a:solidFill>
                <a:srgbClr val="08CFE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210"/>
          <p:cNvSpPr txBox="1">
            <a:spLocks noChangeArrowheads="1"/>
          </p:cNvSpPr>
          <p:nvPr/>
        </p:nvSpPr>
        <p:spPr bwMode="auto">
          <a:xfrm>
            <a:off x="293878" y="3429000"/>
            <a:ext cx="8850122" cy="7248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rIns="0">
            <a:prstTxWarp prst="textNoShape">
              <a:avLst/>
            </a:prstTxWarp>
            <a:noAutofit/>
          </a:bodyPr>
          <a:lstStyle/>
          <a:p>
            <a:pPr algn="ctr">
              <a:lnSpc>
                <a:spcPct val="114000"/>
              </a:lnSpc>
            </a:pPr>
            <a:r>
              <a:rPr lang="tr-TR" sz="3200" dirty="0" smtClean="0">
                <a:solidFill>
                  <a:srgbClr val="FFFF00"/>
                </a:solidFill>
                <a:latin typeface="Arial" pitchFamily="34" charset="0"/>
                <a:ea typeface="Arial" charset="0"/>
                <a:cs typeface="Arial" pitchFamily="34" charset="0"/>
              </a:rPr>
              <a:t>GELİŞİMSEL</a:t>
            </a:r>
            <a:r>
              <a:rPr lang="en-US" sz="3200" dirty="0" smtClean="0">
                <a:solidFill>
                  <a:srgbClr val="FFFF00"/>
                </a:solidFill>
                <a:latin typeface="Arial" pitchFamily="34" charset="0"/>
                <a:ea typeface="Arial" charset="0"/>
                <a:cs typeface="Arial" pitchFamily="34" charset="0"/>
              </a:rPr>
              <a:t> TANI</a:t>
            </a:r>
            <a:r>
              <a:rPr lang="tr-TR" sz="3200" dirty="0" smtClean="0">
                <a:solidFill>
                  <a:srgbClr val="FFFF00"/>
                </a:solidFill>
                <a:latin typeface="Arial" pitchFamily="34" charset="0"/>
                <a:ea typeface="Arial" charset="0"/>
                <a:cs typeface="Arial" pitchFamily="34" charset="0"/>
              </a:rPr>
              <a:t> </a:t>
            </a:r>
            <a:r>
              <a:rPr lang="en-US" sz="3200" dirty="0" smtClean="0">
                <a:solidFill>
                  <a:srgbClr val="FFFF00"/>
                </a:solidFill>
                <a:latin typeface="Arial" pitchFamily="34" charset="0"/>
                <a:ea typeface="Arial" charset="0"/>
                <a:cs typeface="Arial" pitchFamily="34" charset="0"/>
              </a:rPr>
              <a:t>VE</a:t>
            </a:r>
            <a:r>
              <a:rPr lang="tr-TR" sz="3200" dirty="0" smtClean="0">
                <a:solidFill>
                  <a:srgbClr val="FFFF00"/>
                </a:solidFill>
                <a:latin typeface="Arial" pitchFamily="34" charset="0"/>
                <a:ea typeface="Arial" charset="0"/>
                <a:cs typeface="Arial" pitchFamily="34" charset="0"/>
              </a:rPr>
              <a:t> </a:t>
            </a:r>
            <a:r>
              <a:rPr lang="en-US" sz="3200" dirty="0" smtClean="0">
                <a:solidFill>
                  <a:srgbClr val="FFFF00"/>
                </a:solidFill>
                <a:latin typeface="Arial" pitchFamily="34" charset="0"/>
                <a:ea typeface="Arial" charset="0"/>
                <a:cs typeface="Arial" pitchFamily="34" charset="0"/>
              </a:rPr>
              <a:t>DEĞERLENDİRME</a:t>
            </a:r>
            <a:r>
              <a:rPr lang="en-US" sz="2200" dirty="0" smtClean="0">
                <a:solidFill>
                  <a:srgbClr val="FFFF00"/>
                </a:solidFill>
                <a:latin typeface="Arial" pitchFamily="34" charset="0"/>
                <a:ea typeface="Arial" charset="0"/>
                <a:cs typeface="Arial" pitchFamily="34" charset="0"/>
              </a:rPr>
              <a:t/>
            </a:r>
            <a:br>
              <a:rPr lang="en-US" sz="2200" dirty="0" smtClean="0">
                <a:solidFill>
                  <a:srgbClr val="FFFF00"/>
                </a:solidFill>
                <a:latin typeface="Arial" pitchFamily="34" charset="0"/>
                <a:ea typeface="Arial" charset="0"/>
                <a:cs typeface="Arial" pitchFamily="34" charset="0"/>
              </a:rPr>
            </a:br>
            <a:endParaRPr lang="en-US" sz="2200" dirty="0">
              <a:solidFill>
                <a:srgbClr val="FFFF00"/>
              </a:solidFill>
              <a:latin typeface="Arial" pitchFamily="34" charset="0"/>
              <a:ea typeface="Arial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9135" y="349135"/>
            <a:ext cx="8337665" cy="1288472"/>
          </a:xfrm>
        </p:spPr>
        <p:txBody>
          <a:bodyPr>
            <a:noAutofit/>
          </a:bodyPr>
          <a:lstStyle/>
          <a:p>
            <a:r>
              <a:rPr lang="tr-TR" sz="3200" dirty="0" smtClean="0"/>
              <a:t>Bireysel ve kültürel yanlılığın farkında olunmalı ve bunlardan uzak durulmalıdır.</a:t>
            </a:r>
            <a:br>
              <a:rPr lang="tr-TR" sz="3200" dirty="0" smtClean="0"/>
            </a:br>
            <a:endParaRPr lang="tr-TR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5141" y="1579418"/>
            <a:ext cx="8037639" cy="4813069"/>
          </a:xfrm>
        </p:spPr>
        <p:txBody>
          <a:bodyPr>
            <a:normAutofit/>
          </a:bodyPr>
          <a:lstStyle/>
          <a:p>
            <a:r>
              <a:rPr lang="tr-TR" dirty="0" smtClean="0"/>
              <a:t>Aynı davranış hakkında farklı yorumlarımız olabilir.</a:t>
            </a:r>
          </a:p>
          <a:p>
            <a:r>
              <a:rPr lang="tr-TR" dirty="0" smtClean="0"/>
              <a:t>Uzman kendi bireysel ve kültürel bakış açısı ile çocuğun davranışını yorumlayabilir…</a:t>
            </a:r>
            <a:r>
              <a:rPr lang="tr-TR" sz="2000" dirty="0" smtClean="0">
                <a:solidFill>
                  <a:srgbClr val="FFFF00"/>
                </a:solidFill>
              </a:rPr>
              <a:t>(Toplumsal hastalığımız diyebiliriz... Ama uzmanın yapmaması gerekir </a:t>
            </a:r>
            <a:r>
              <a:rPr lang="tr-TR" sz="2000" dirty="0" smtClean="0">
                <a:solidFill>
                  <a:srgbClr val="FFFF00"/>
                </a:solidFill>
                <a:sym typeface="Wingdings"/>
              </a:rPr>
              <a:t> )</a:t>
            </a:r>
            <a:endParaRPr lang="tr-TR" sz="2000" dirty="0" smtClean="0">
              <a:solidFill>
                <a:srgbClr val="FFFF00"/>
              </a:solidFill>
            </a:endParaRPr>
          </a:p>
          <a:p>
            <a:r>
              <a:rPr lang="tr-TR" dirty="0" smtClean="0"/>
              <a:t>Bunu tamamen ortadan kaldırmak mümkün gibi görünmese de uzman öz farkındalığını geliştirerek başkasının bakış açısını doğru anlamak için çaba göstermelidir. 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6664968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>Çocuklarla çalışan eğitimcilerden ve anne-babalardan bilgi toplamalıdır. </a:t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Gözlem yapan kişilerin bakış açısı gözlem sürecinde ekili olabilir.</a:t>
            </a:r>
          </a:p>
          <a:p>
            <a:r>
              <a:rPr lang="tr-TR" dirty="0" smtClean="0"/>
              <a:t>Yanlış yorumlara varma ve yanlış sonuçlara ulaşmayı engellemede en iyi yol çocuklarla farklı bağlamlarda etkileşime giren kişilerden bilgi toplanmalıdır;</a:t>
            </a:r>
          </a:p>
          <a:p>
            <a:pPr lvl="1"/>
            <a:r>
              <a:rPr lang="tr-TR" dirty="0" smtClean="0"/>
              <a:t>Eğitimci</a:t>
            </a:r>
          </a:p>
          <a:p>
            <a:pPr lvl="1"/>
            <a:r>
              <a:rPr lang="tr-TR" dirty="0" smtClean="0"/>
              <a:t>Anne-baba</a:t>
            </a:r>
          </a:p>
          <a:p>
            <a:pPr lvl="1"/>
            <a:r>
              <a:rPr lang="tr-TR" dirty="0" smtClean="0"/>
              <a:t>Ailedeki diğer bireyler</a:t>
            </a:r>
          </a:p>
          <a:p>
            <a:pPr lvl="1"/>
            <a:r>
              <a:rPr lang="tr-TR" dirty="0" smtClean="0"/>
              <a:t>…..</a:t>
            </a:r>
          </a:p>
          <a:p>
            <a:pPr lvl="1"/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8874698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7323" y="2560638"/>
            <a:ext cx="8229600" cy="1143000"/>
          </a:xfrm>
        </p:spPr>
        <p:txBody>
          <a:bodyPr/>
          <a:lstStyle/>
          <a:p>
            <a:pPr algn="ctr"/>
            <a:r>
              <a:rPr lang="tr-TR" dirty="0" smtClean="0">
                <a:solidFill>
                  <a:srgbClr val="FFFF00"/>
                </a:solidFill>
              </a:rPr>
              <a:t>Bugünlük bu kadar </a:t>
            </a:r>
            <a:r>
              <a:rPr lang="tr-TR" dirty="0" smtClean="0">
                <a:solidFill>
                  <a:srgbClr val="FFFF00"/>
                </a:solidFill>
                <a:sym typeface="Wingdings"/>
              </a:rPr>
              <a:t> </a:t>
            </a:r>
            <a:endParaRPr lang="tr-TR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067505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523701" y="249381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tr-TR" dirty="0" smtClean="0"/>
              <a:t> GÖZLEMİN YAPILMA NEDENLERİ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66007" y="1288474"/>
            <a:ext cx="8670174" cy="5569526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tr-TR" sz="2400" dirty="0"/>
              <a:t>Çocukların </a:t>
            </a:r>
            <a:r>
              <a:rPr lang="tr-TR" sz="2400" dirty="0" smtClean="0"/>
              <a:t>gelişimlerinin </a:t>
            </a:r>
            <a:r>
              <a:rPr lang="tr-TR" sz="2400" dirty="0"/>
              <a:t>doğru </a:t>
            </a:r>
            <a:r>
              <a:rPr lang="tr-TR" sz="2400" dirty="0" smtClean="0"/>
              <a:t>bir şekilde değerlendirmek için </a:t>
            </a:r>
            <a:r>
              <a:rPr lang="tr-TR" sz="2400" dirty="0"/>
              <a:t>kanıtları </a:t>
            </a:r>
            <a:r>
              <a:rPr lang="tr-TR" sz="2400" dirty="0" smtClean="0"/>
              <a:t>toplamak. </a:t>
            </a:r>
          </a:p>
          <a:p>
            <a:pPr>
              <a:lnSpc>
                <a:spcPct val="150000"/>
              </a:lnSpc>
            </a:pPr>
            <a:r>
              <a:rPr lang="tr-TR" sz="2400" dirty="0"/>
              <a:t>Çocukların bireysel özelliklerini ortaya çıkarmak.</a:t>
            </a:r>
          </a:p>
          <a:p>
            <a:pPr>
              <a:lnSpc>
                <a:spcPct val="150000"/>
              </a:lnSpc>
            </a:pPr>
            <a:r>
              <a:rPr lang="tr-TR" sz="2400" dirty="0" smtClean="0"/>
              <a:t>Çocukların </a:t>
            </a:r>
            <a:r>
              <a:rPr lang="tr-TR" sz="2400" dirty="0"/>
              <a:t>davranışlarının arkasındaki </a:t>
            </a:r>
            <a:r>
              <a:rPr lang="tr-TR" sz="2400" dirty="0" smtClean="0"/>
              <a:t>nedenleri anlamak.</a:t>
            </a:r>
          </a:p>
          <a:p>
            <a:pPr>
              <a:lnSpc>
                <a:spcPct val="150000"/>
              </a:lnSpc>
            </a:pPr>
            <a:r>
              <a:rPr lang="tr-TR" sz="2400" dirty="0" smtClean="0"/>
              <a:t>Çocuk </a:t>
            </a:r>
            <a:r>
              <a:rPr lang="tr-TR" sz="2400" dirty="0"/>
              <a:t>gelişimindeki basamakları </a:t>
            </a:r>
            <a:r>
              <a:rPr lang="tr-TR" sz="2400" dirty="0" smtClean="0"/>
              <a:t>tanımak.</a:t>
            </a:r>
          </a:p>
          <a:p>
            <a:pPr>
              <a:lnSpc>
                <a:spcPct val="150000"/>
              </a:lnSpc>
            </a:pPr>
            <a:r>
              <a:rPr lang="tr-TR" sz="2400" dirty="0" smtClean="0"/>
              <a:t>Anne-babalar </a:t>
            </a:r>
            <a:r>
              <a:rPr lang="tr-TR" sz="2400" dirty="0"/>
              <a:t>ve diğer </a:t>
            </a:r>
            <a:r>
              <a:rPr lang="tr-TR" sz="2400" dirty="0" smtClean="0"/>
              <a:t>uzmanlarla </a:t>
            </a:r>
            <a:r>
              <a:rPr lang="tr-TR" sz="2400" dirty="0"/>
              <a:t>işbirliği için fırsatlar </a:t>
            </a:r>
            <a:r>
              <a:rPr lang="tr-TR" sz="2400" dirty="0" smtClean="0"/>
              <a:t>sunmak.</a:t>
            </a:r>
          </a:p>
          <a:p>
            <a:pPr>
              <a:lnSpc>
                <a:spcPct val="150000"/>
              </a:lnSpc>
            </a:pPr>
            <a:r>
              <a:rPr lang="tr-TR" sz="2400" dirty="0" smtClean="0"/>
              <a:t>Süreci izlemek.</a:t>
            </a:r>
          </a:p>
          <a:p>
            <a:pPr>
              <a:lnSpc>
                <a:spcPct val="150000"/>
              </a:lnSpc>
            </a:pPr>
            <a:r>
              <a:rPr lang="tr-TR" sz="2400" dirty="0" smtClean="0"/>
              <a:t>……………….</a:t>
            </a: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16283465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dirty="0" smtClean="0"/>
              <a:t>ETKİLİ </a:t>
            </a:r>
            <a:r>
              <a:rPr lang="en-US" dirty="0"/>
              <a:t>GÖZLEM </a:t>
            </a:r>
            <a:r>
              <a:rPr lang="en-US" dirty="0" smtClean="0"/>
              <a:t>UYGULAMASI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8227" y="1270105"/>
            <a:ext cx="8278573" cy="5227843"/>
          </a:xfrm>
        </p:spPr>
        <p:txBody>
          <a:bodyPr>
            <a:normAutofit fontScale="92500"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tr-TR" dirty="0" smtClean="0"/>
              <a:t>Davranışlar nesnel bir şekilde tanımlanmalı ve yargısal etkilerden kaçınılmalıdır.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smtClean="0"/>
              <a:t>Farklı bağlamlarda gözlem yapılmalıdır.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smtClean="0"/>
              <a:t>Günün farklı saatlerinde gözlem yapılmalıdır.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smtClean="0"/>
              <a:t>Bireysel ve grup içinde gözlem yapılmalıdır.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smtClean="0"/>
              <a:t>Her çocuğu her hafta belli bir dönemde gözlemek için plan yapılmalıdır.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smtClean="0"/>
              <a:t>İşe yarayacak bir kayıt sistemi oluşturulmalıdır.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smtClean="0"/>
              <a:t>Bireysel ve kültürel yanlılığın farkında olunmalı ve bunlardan uzak durulmalıdır.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smtClean="0"/>
              <a:t>Çocukla çalışan eğitimcilerden ve anne-babalardan bilgi toplanmalıdır. </a:t>
            </a:r>
          </a:p>
        </p:txBody>
      </p:sp>
    </p:spTree>
    <p:extLst>
      <p:ext uri="{BB962C8B-B14F-4D97-AF65-F5344CB8AC3E}">
        <p14:creationId xmlns:p14="http://schemas.microsoft.com/office/powerpoint/2010/main" val="16372058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952" y="291114"/>
            <a:ext cx="8244553" cy="1392375"/>
          </a:xfrm>
        </p:spPr>
        <p:txBody>
          <a:bodyPr>
            <a:normAutofit/>
          </a:bodyPr>
          <a:lstStyle/>
          <a:p>
            <a:r>
              <a:rPr lang="tr-TR" sz="2800" dirty="0" smtClean="0"/>
              <a:t>Davranışları </a:t>
            </a:r>
            <a:r>
              <a:rPr lang="tr-TR" sz="2800" dirty="0" smtClean="0">
                <a:solidFill>
                  <a:srgbClr val="FFFF00"/>
                </a:solidFill>
              </a:rPr>
              <a:t>nesnel bir şekilde </a:t>
            </a:r>
            <a:r>
              <a:rPr lang="tr-TR" sz="2800" dirty="0" smtClean="0"/>
              <a:t>tanımlamalı ve yargısal etkilerden kaçınılmalıdır.</a:t>
            </a:r>
            <a:br>
              <a:rPr lang="tr-TR" sz="2800" dirty="0" smtClean="0"/>
            </a:br>
            <a:endParaRPr lang="tr-TR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6050" y="2077294"/>
            <a:ext cx="8097139" cy="4073583"/>
          </a:xfrm>
        </p:spPr>
        <p:txBody>
          <a:bodyPr>
            <a:normAutofit/>
          </a:bodyPr>
          <a:lstStyle/>
          <a:p>
            <a:r>
              <a:rPr lang="tr-TR" dirty="0" smtClean="0"/>
              <a:t>Nesnel bir tanımlama doğru bir şekilde yorumlamayı mümkün kılan belli bilgileri sunar;</a:t>
            </a:r>
          </a:p>
          <a:p>
            <a:pPr marL="742950" lvl="2" indent="-342900">
              <a:buFont typeface="Courier New"/>
              <a:buChar char="o"/>
            </a:pPr>
            <a:r>
              <a:rPr lang="tr-TR" sz="2400" dirty="0" smtClean="0">
                <a:solidFill>
                  <a:srgbClr val="FFFF00"/>
                </a:solidFill>
              </a:rPr>
              <a:t>Ali bir merkezden diğerine 10 </a:t>
            </a:r>
            <a:r>
              <a:rPr lang="tr-TR" sz="2400" dirty="0" err="1" smtClean="0">
                <a:solidFill>
                  <a:srgbClr val="FFFF00"/>
                </a:solidFill>
              </a:rPr>
              <a:t>dk</a:t>
            </a:r>
            <a:r>
              <a:rPr lang="tr-TR" sz="2400" dirty="0" smtClean="0">
                <a:solidFill>
                  <a:srgbClr val="FFFF00"/>
                </a:solidFill>
              </a:rPr>
              <a:t> boyuna siren sesi çıkararak koştu. </a:t>
            </a:r>
          </a:p>
          <a:p>
            <a:r>
              <a:rPr lang="tr-TR" dirty="0" smtClean="0"/>
              <a:t>Yargısal bir tanımlama anlamsız ve yanlış olabilir, çocukla etkileşimde olumsuz sonuçlara yol açar. </a:t>
            </a:r>
          </a:p>
          <a:p>
            <a:pPr lvl="1">
              <a:buFont typeface="Courier New"/>
              <a:buChar char="o"/>
            </a:pPr>
            <a:r>
              <a:rPr lang="tr-TR" dirty="0" smtClean="0">
                <a:solidFill>
                  <a:srgbClr val="FFFF00"/>
                </a:solidFill>
              </a:rPr>
              <a:t>Ali </a:t>
            </a:r>
            <a:r>
              <a:rPr lang="tr-TR" dirty="0" err="1" smtClean="0">
                <a:solidFill>
                  <a:srgbClr val="FFFF00"/>
                </a:solidFill>
              </a:rPr>
              <a:t>hiperaktiftir</a:t>
            </a:r>
            <a:r>
              <a:rPr lang="tr-TR" dirty="0" smtClean="0">
                <a:solidFill>
                  <a:srgbClr val="FFFF00"/>
                </a:solidFill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2582739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Farklı bağlamlarda gözlem yapılmalıdır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3907" y="1864967"/>
            <a:ext cx="8255894" cy="3230735"/>
          </a:xfrm>
        </p:spPr>
        <p:txBody>
          <a:bodyPr>
            <a:normAutofit/>
          </a:bodyPr>
          <a:lstStyle/>
          <a:p>
            <a:r>
              <a:rPr lang="tr-TR" dirty="0" smtClean="0"/>
              <a:t>Çocukların davranışları bağlama, kendilerini ne kadar kaptırdıklarına ve ilgilerine göre değişebilir;</a:t>
            </a:r>
          </a:p>
          <a:p>
            <a:pPr lvl="1">
              <a:buFont typeface="Courier New"/>
              <a:buChar char="o"/>
            </a:pPr>
            <a:r>
              <a:rPr lang="tr-TR" dirty="0" smtClean="0"/>
              <a:t>Anasınıfında blok köşesinde ya da resim yaparken kendini kaptırabilir, uzun süre dikkatini yaptığı işe verebilir. </a:t>
            </a:r>
          </a:p>
          <a:p>
            <a:pPr lvl="1">
              <a:buFont typeface="Courier New"/>
              <a:buChar char="o"/>
            </a:pPr>
            <a:r>
              <a:rPr lang="tr-TR" dirty="0" smtClean="0"/>
              <a:t>Temizlik zamanında huysuzluk çıkarabilir.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705199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530" y="524020"/>
            <a:ext cx="8641469" cy="1163464"/>
          </a:xfrm>
        </p:spPr>
        <p:txBody>
          <a:bodyPr>
            <a:normAutofit/>
          </a:bodyPr>
          <a:lstStyle/>
          <a:p>
            <a:r>
              <a:rPr lang="tr-TR" sz="3200" dirty="0" smtClean="0"/>
              <a:t>Günün farklı saatlerinde gözlem yapılmalıdır</a:t>
            </a:r>
            <a:r>
              <a:rPr lang="en-US" sz="3200" dirty="0" smtClean="0"/>
              <a:t>.</a:t>
            </a:r>
            <a:r>
              <a:rPr lang="tr-TR" sz="3200" dirty="0" smtClean="0"/>
              <a:t/>
            </a:r>
            <a:br>
              <a:rPr lang="tr-TR" sz="3200" dirty="0" smtClean="0"/>
            </a:br>
            <a:endParaRPr lang="tr-TR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1644" y="1857058"/>
            <a:ext cx="7876698" cy="3745720"/>
          </a:xfrm>
        </p:spPr>
        <p:txBody>
          <a:bodyPr>
            <a:normAutofit fontScale="92500"/>
          </a:bodyPr>
          <a:lstStyle/>
          <a:p>
            <a:pPr>
              <a:lnSpc>
                <a:spcPct val="150000"/>
              </a:lnSpc>
            </a:pPr>
            <a:r>
              <a:rPr lang="tr-TR" dirty="0" smtClean="0"/>
              <a:t>Açlık, yorgunluk, sıkılma, tükenme, korku, kaygı gibi durumlar çocukların davranışlarını etkiler.</a:t>
            </a:r>
          </a:p>
          <a:p>
            <a:pPr>
              <a:lnSpc>
                <a:spcPct val="150000"/>
              </a:lnSpc>
            </a:pPr>
            <a:r>
              <a:rPr lang="tr-TR" dirty="0" smtClean="0"/>
              <a:t>Davranışın doğru bir şekilde yorumlanması ve de etkili destek programları hazırlanabilmesi için farklı saatlerde gözlem yapmak önemlidir.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409510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0080" y="814965"/>
            <a:ext cx="8229600" cy="1143000"/>
          </a:xfrm>
        </p:spPr>
        <p:txBody>
          <a:bodyPr>
            <a:normAutofit/>
          </a:bodyPr>
          <a:lstStyle/>
          <a:p>
            <a:r>
              <a:rPr lang="tr-TR" sz="3200" dirty="0" smtClean="0"/>
              <a:t>Bireysel ve grup içinde gözlem </a:t>
            </a:r>
            <a:r>
              <a:rPr lang="tr-TR" sz="3200" dirty="0"/>
              <a:t>yapılmalıdır</a:t>
            </a:r>
            <a:r>
              <a:rPr lang="en-US" sz="3200" dirty="0" smtClean="0"/>
              <a:t>.</a:t>
            </a:r>
            <a:r>
              <a:rPr lang="tr-TR" sz="3200" dirty="0" smtClean="0"/>
              <a:t/>
            </a:r>
            <a:br>
              <a:rPr lang="tr-TR" sz="3200" dirty="0" smtClean="0"/>
            </a:br>
            <a:endParaRPr lang="tr-TR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4771" y="2764195"/>
            <a:ext cx="7660178" cy="2431259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tr-TR" dirty="0" smtClean="0"/>
              <a:t>Çocukların bireysel gözlemlenmesi ne kadar önemli ise grup içinde gözlemlenmesi de o kadar önemlidir.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2118545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2836" y="274637"/>
            <a:ext cx="7813964" cy="1811857"/>
          </a:xfrm>
        </p:spPr>
        <p:txBody>
          <a:bodyPr>
            <a:normAutofit/>
          </a:bodyPr>
          <a:lstStyle/>
          <a:p>
            <a:r>
              <a:rPr lang="tr-TR" sz="3200" dirty="0" smtClean="0"/>
              <a:t>Her çocuğu her hafta belli bir dönemde gözlemek için plan </a:t>
            </a:r>
            <a:r>
              <a:rPr lang="tr-TR" sz="3200" dirty="0"/>
              <a:t>yapılmalıdır</a:t>
            </a:r>
            <a:r>
              <a:rPr lang="en-US" sz="3200" dirty="0"/>
              <a:t>.</a:t>
            </a:r>
            <a:r>
              <a:rPr lang="tr-TR" sz="3200" dirty="0" smtClean="0"/>
              <a:t/>
            </a:r>
            <a:br>
              <a:rPr lang="tr-TR" sz="3200" dirty="0" smtClean="0"/>
            </a:br>
            <a:endParaRPr lang="tr-TR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90204" y="2219499"/>
            <a:ext cx="8096596" cy="2975640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tr-TR" dirty="0" smtClean="0"/>
              <a:t>Günün akışı içinde her çocuğun düzenli olarak gözlenmesine gereken özen gösterilmeyebilir.</a:t>
            </a:r>
          </a:p>
          <a:p>
            <a:pPr>
              <a:lnSpc>
                <a:spcPct val="150000"/>
              </a:lnSpc>
            </a:pPr>
            <a:r>
              <a:rPr lang="tr-TR" dirty="0" smtClean="0"/>
              <a:t>10 dakika da olsa her hafta her bir çocuğu gözlemlemek için plan yapılması önemlidir.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54836104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4444" y="582209"/>
            <a:ext cx="8803178" cy="1022147"/>
          </a:xfrm>
        </p:spPr>
        <p:txBody>
          <a:bodyPr>
            <a:noAutofit/>
          </a:bodyPr>
          <a:lstStyle/>
          <a:p>
            <a:r>
              <a:rPr lang="tr-TR" sz="3200" dirty="0" smtClean="0"/>
              <a:t>İşe yarayacak bir kayıt sistemi oluşturulmalıdır.</a:t>
            </a:r>
            <a:br>
              <a:rPr lang="tr-TR" sz="3200" dirty="0" smtClean="0"/>
            </a:br>
            <a:endParaRPr lang="tr-TR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54586" y="1859797"/>
            <a:ext cx="7632214" cy="4266366"/>
          </a:xfrm>
        </p:spPr>
        <p:txBody>
          <a:bodyPr/>
          <a:lstStyle/>
          <a:p>
            <a:r>
              <a:rPr lang="tr-TR" dirty="0" smtClean="0"/>
              <a:t>Uzman kendisi için en pratik kayıt sistemini bulana kadar çaba harcamalıdır;</a:t>
            </a:r>
          </a:p>
          <a:p>
            <a:pPr lvl="1">
              <a:buFont typeface="Courier New"/>
              <a:buChar char="o"/>
            </a:pPr>
            <a:r>
              <a:rPr lang="tr-TR" dirty="0" smtClean="0"/>
              <a:t>Yapışkan not kağıtları</a:t>
            </a:r>
          </a:p>
          <a:p>
            <a:pPr lvl="1">
              <a:buFont typeface="Courier New"/>
              <a:buChar char="o"/>
            </a:pPr>
            <a:r>
              <a:rPr lang="tr-TR" dirty="0" smtClean="0"/>
              <a:t>Minik kayıt cihazları</a:t>
            </a:r>
          </a:p>
          <a:p>
            <a:pPr lvl="1">
              <a:buFont typeface="Courier New"/>
              <a:buChar char="o"/>
            </a:pPr>
            <a:r>
              <a:rPr lang="tr-TR" dirty="0" smtClean="0"/>
              <a:t>Bilgisayar (diz üstü, masa üstü…)</a:t>
            </a:r>
          </a:p>
          <a:p>
            <a:pPr lvl="1">
              <a:buFont typeface="Courier New"/>
              <a:buChar char="o"/>
            </a:pPr>
            <a:r>
              <a:rPr lang="tr-TR" dirty="0" smtClean="0"/>
              <a:t>Dijital fotoğraf makineleri</a:t>
            </a:r>
          </a:p>
          <a:p>
            <a:pPr lvl="1">
              <a:buFont typeface="Courier New"/>
              <a:buChar char="o"/>
            </a:pPr>
            <a:r>
              <a:rPr lang="tr-TR" dirty="0" smtClean="0"/>
              <a:t>Defter </a:t>
            </a:r>
          </a:p>
          <a:p>
            <a:pPr lvl="1">
              <a:buFont typeface="Courier New"/>
              <a:buChar char="o"/>
            </a:pPr>
            <a:r>
              <a:rPr lang="tr-TR" dirty="0" smtClean="0"/>
              <a:t>….....</a:t>
            </a:r>
          </a:p>
        </p:txBody>
      </p:sp>
    </p:spTree>
    <p:extLst>
      <p:ext uri="{BB962C8B-B14F-4D97-AF65-F5344CB8AC3E}">
        <p14:creationId xmlns:p14="http://schemas.microsoft.com/office/powerpoint/2010/main" val="368589896"/>
      </p:ext>
    </p:extLst>
  </p:cSld>
  <p:clrMapOvr>
    <a:masterClrMapping/>
  </p:clrMapOvr>
</p:sld>
</file>

<file path=ppt/theme/theme1.xml><?xml version="1.0" encoding="utf-8"?>
<a:theme xmlns:a="http://schemas.openxmlformats.org/drawingml/2006/main" name="Five Rules">
  <a:themeElements>
    <a:clrScheme name="Duarte's Five Rules">
      <a:dk1>
        <a:sysClr val="windowText" lastClr="000000"/>
      </a:dk1>
      <a:lt1>
        <a:sysClr val="window" lastClr="FFFFFF"/>
      </a:lt1>
      <a:dk2>
        <a:srgbClr val="000000"/>
      </a:dk2>
      <a:lt2>
        <a:srgbClr val="EEECE1"/>
      </a:lt2>
      <a:accent1>
        <a:srgbClr val="08CFEE"/>
      </a:accent1>
      <a:accent2>
        <a:srgbClr val="F0AA26"/>
      </a:accent2>
      <a:accent3>
        <a:srgbClr val="5DA01F"/>
      </a:accent3>
      <a:accent4>
        <a:srgbClr val="F3EACD"/>
      </a:accent4>
      <a:accent5>
        <a:srgbClr val="4BACC6"/>
      </a:accent5>
      <a:accent6>
        <a:srgbClr val="F79646"/>
      </a:accent6>
      <a:hlink>
        <a:srgbClr val="F0AA26"/>
      </a:hlink>
      <a:folHlink>
        <a:srgbClr val="08CFE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Five Rules.potx</Template>
  <TotalTime>0</TotalTime>
  <Words>492</Words>
  <Application>Microsoft Office PowerPoint</Application>
  <PresentationFormat>Ekran Gösterisi (4:3)</PresentationFormat>
  <Paragraphs>58</Paragraphs>
  <Slides>12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12</vt:i4>
      </vt:variant>
    </vt:vector>
  </HeadingPairs>
  <TitlesOfParts>
    <vt:vector size="17" baseType="lpstr">
      <vt:lpstr>Arial</vt:lpstr>
      <vt:lpstr>Calibri</vt:lpstr>
      <vt:lpstr>Courier New</vt:lpstr>
      <vt:lpstr>Wingdings</vt:lpstr>
      <vt:lpstr>Five Rules</vt:lpstr>
      <vt:lpstr>PowerPoint Sunusu</vt:lpstr>
      <vt:lpstr> GÖZLEMİN YAPILMA NEDENLERİ </vt:lpstr>
      <vt:lpstr>ETKİLİ GÖZLEM UYGULAMASI</vt:lpstr>
      <vt:lpstr>Davranışları nesnel bir şekilde tanımlamalı ve yargısal etkilerden kaçınılmalıdır. </vt:lpstr>
      <vt:lpstr>Farklı bağlamlarda gözlem yapılmalıdır.</vt:lpstr>
      <vt:lpstr>Günün farklı saatlerinde gözlem yapılmalıdır. </vt:lpstr>
      <vt:lpstr>Bireysel ve grup içinde gözlem yapılmalıdır. </vt:lpstr>
      <vt:lpstr>Her çocuğu her hafta belli bir dönemde gözlemek için plan yapılmalıdır. </vt:lpstr>
      <vt:lpstr>İşe yarayacak bir kayıt sistemi oluşturulmalıdır. </vt:lpstr>
      <vt:lpstr>Bireysel ve kültürel yanlılığın farkında olunmalı ve bunlardan uzak durulmalıdır. </vt:lpstr>
      <vt:lpstr> Çocuklarla çalışan eğitimcilerden ve anne-babalardan bilgi toplamalıdır.  </vt:lpstr>
      <vt:lpstr>Bugünlük bu kadar 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2010-04-14T20:04:37Z</dcterms:created>
  <dcterms:modified xsi:type="dcterms:W3CDTF">2021-01-09T20:53:50Z</dcterms:modified>
</cp:coreProperties>
</file>