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8" r:id="rId3"/>
    <p:sldId id="262" r:id="rId4"/>
    <p:sldId id="263" r:id="rId5"/>
    <p:sldId id="264" r:id="rId6"/>
    <p:sldId id="265" r:id="rId7"/>
    <p:sldId id="266"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24268EC-62E9-48AA-810C-13ACACE9A6BD}"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12C69-A483-465A-8C8D-FEE177686BE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739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4268EC-62E9-48AA-810C-13ACACE9A6BD}"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809679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4268EC-62E9-48AA-810C-13ACACE9A6BD}"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411247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4268EC-62E9-48AA-810C-13ACACE9A6BD}"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561762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4268EC-62E9-48AA-810C-13ACACE9A6BD}" type="datetimeFigureOut">
              <a:rPr lang="en-US" smtClean="0"/>
              <a:t>10/24/2017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E12C69-A483-465A-8C8D-FEE177686BE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885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4268EC-62E9-48AA-810C-13ACACE9A6BD}" type="datetimeFigureOut">
              <a:rPr lang="en-US" smtClean="0"/>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8540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4268EC-62E9-48AA-810C-13ACACE9A6BD}" type="datetimeFigureOut">
              <a:rPr lang="en-US" smtClean="0"/>
              <a:t>10/24/2017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1405052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4268EC-62E9-48AA-810C-13ACACE9A6BD}" type="datetimeFigureOut">
              <a:rPr lang="en-US" smtClean="0"/>
              <a:t>10/24/2017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3442099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24268EC-62E9-48AA-810C-13ACACE9A6BD}" type="datetimeFigureOut">
              <a:rPr lang="en-US" smtClean="0"/>
              <a:t>10/24/2017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970451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24268EC-62E9-48AA-810C-13ACACE9A6BD}" type="datetimeFigureOut">
              <a:rPr lang="en-US" smtClean="0"/>
              <a:t>10/24/2017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7E12C69-A483-465A-8C8D-FEE177686BE4}" type="slidenum">
              <a:rPr lang="en-US" smtClean="0"/>
              <a:t>‹#›</a:t>
            </a:fld>
            <a:endParaRPr lang="en-US"/>
          </a:p>
        </p:txBody>
      </p:sp>
    </p:spTree>
    <p:extLst>
      <p:ext uri="{BB962C8B-B14F-4D97-AF65-F5344CB8AC3E}">
        <p14:creationId xmlns:p14="http://schemas.microsoft.com/office/powerpoint/2010/main" val="1581211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4268EC-62E9-48AA-810C-13ACACE9A6BD}" type="datetimeFigureOut">
              <a:rPr lang="en-US" smtClean="0"/>
              <a:t>10/24/2017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E12C69-A483-465A-8C8D-FEE177686BE4}" type="slidenum">
              <a:rPr lang="en-US" smtClean="0"/>
              <a:t>‹#›</a:t>
            </a:fld>
            <a:endParaRPr lang="en-US"/>
          </a:p>
        </p:txBody>
      </p:sp>
    </p:spTree>
    <p:extLst>
      <p:ext uri="{BB962C8B-B14F-4D97-AF65-F5344CB8AC3E}">
        <p14:creationId xmlns:p14="http://schemas.microsoft.com/office/powerpoint/2010/main" val="2940791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24268EC-62E9-48AA-810C-13ACACE9A6BD}" type="datetimeFigureOut">
              <a:rPr lang="en-US" smtClean="0"/>
              <a:t>10/24/2017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7E12C69-A483-465A-8C8D-FEE177686BE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264649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77788" y="941293"/>
            <a:ext cx="9144000" cy="3039035"/>
          </a:xfrm>
        </p:spPr>
        <p:txBody>
          <a:bodyPr>
            <a:normAutofit fontScale="90000"/>
          </a:bodyPr>
          <a:lstStyle/>
          <a:p>
            <a:r>
              <a:rPr lang="en-US" sz="7200" b="1" dirty="0" err="1"/>
              <a:t>Madde</a:t>
            </a:r>
            <a:r>
              <a:rPr lang="en-US" sz="7200" b="1" dirty="0"/>
              <a:t> </a:t>
            </a:r>
            <a:r>
              <a:rPr lang="en-US" sz="7200" b="1" dirty="0" err="1"/>
              <a:t>Bağımlılığına</a:t>
            </a:r>
            <a:r>
              <a:rPr lang="en-US" sz="7200" b="1" dirty="0"/>
              <a:t> </a:t>
            </a:r>
            <a:r>
              <a:rPr lang="en-US" sz="7200" b="1" dirty="0" err="1"/>
              <a:t>Giriş</a:t>
            </a:r>
            <a:r>
              <a:rPr lang="en-US" sz="7200" b="1" dirty="0"/>
              <a:t>: </a:t>
            </a:r>
            <a:r>
              <a:rPr lang="tr-TR" sz="7200" b="1" dirty="0" smtClean="0"/>
              <a:t/>
            </a:r>
            <a:br>
              <a:rPr lang="tr-TR" sz="7200" b="1" dirty="0" smtClean="0"/>
            </a:br>
            <a:r>
              <a:rPr lang="en-US" sz="7200" b="1" dirty="0" err="1" smtClean="0"/>
              <a:t>Temel</a:t>
            </a:r>
            <a:r>
              <a:rPr lang="en-US" sz="7200" b="1" dirty="0" smtClean="0"/>
              <a:t> </a:t>
            </a:r>
            <a:r>
              <a:rPr lang="en-US" sz="7200" b="1" dirty="0" err="1"/>
              <a:t>Kavramlar</a:t>
            </a:r>
            <a:r>
              <a:rPr lang="en-US" sz="7200" b="1" dirty="0"/>
              <a:t> </a:t>
            </a:r>
            <a:r>
              <a:rPr lang="en-US" sz="7200" b="1" dirty="0" err="1"/>
              <a:t>ve</a:t>
            </a:r>
            <a:r>
              <a:rPr lang="en-US" sz="7200" b="1" dirty="0"/>
              <a:t> </a:t>
            </a:r>
            <a:r>
              <a:rPr lang="en-US" sz="7200" b="1" dirty="0" err="1"/>
              <a:t>Tanı</a:t>
            </a:r>
            <a:r>
              <a:rPr lang="en-US" sz="7200" b="1" dirty="0"/>
              <a:t> </a:t>
            </a:r>
            <a:r>
              <a:rPr lang="en-US" sz="7200" b="1" dirty="0" err="1"/>
              <a:t>Kriterleri</a:t>
            </a:r>
            <a:r>
              <a:rPr lang="en-US" sz="7200" b="1" dirty="0"/>
              <a:t> </a:t>
            </a:r>
            <a:endParaRPr lang="en-US" sz="7200" b="1" dirty="0">
              <a:solidFill>
                <a:schemeClr val="tx1"/>
              </a:solidFill>
            </a:endParaRPr>
          </a:p>
        </p:txBody>
      </p:sp>
      <p:sp>
        <p:nvSpPr>
          <p:cNvPr id="3" name="Alt Başlık 2"/>
          <p:cNvSpPr>
            <a:spLocks noGrp="1"/>
          </p:cNvSpPr>
          <p:nvPr>
            <p:ph type="subTitle" idx="1"/>
          </p:nvPr>
        </p:nvSpPr>
        <p:spPr>
          <a:xfrm>
            <a:off x="1362635" y="4355072"/>
            <a:ext cx="9144000" cy="2072621"/>
          </a:xfrm>
        </p:spPr>
        <p:txBody>
          <a:bodyPr>
            <a:normAutofit/>
          </a:bodyPr>
          <a:lstStyle/>
          <a:p>
            <a:endParaRPr lang="tr-TR" dirty="0" smtClean="0"/>
          </a:p>
          <a:p>
            <a:r>
              <a:rPr lang="tr-TR" dirty="0" smtClean="0"/>
              <a:t>DOÇ.DR.GONCA POLAT </a:t>
            </a:r>
          </a:p>
        </p:txBody>
      </p:sp>
    </p:spTree>
    <p:extLst>
      <p:ext uri="{BB962C8B-B14F-4D97-AF65-F5344CB8AC3E}">
        <p14:creationId xmlns:p14="http://schemas.microsoft.com/office/powerpoint/2010/main" val="780563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«Madde Bağımlısı» </a:t>
            </a:r>
            <a:endParaRPr lang="en-US" dirty="0"/>
          </a:p>
        </p:txBody>
      </p:sp>
      <p:sp>
        <p:nvSpPr>
          <p:cNvPr id="3" name="İçerik Yer Tutucusu 2"/>
          <p:cNvSpPr>
            <a:spLocks noGrp="1"/>
          </p:cNvSpPr>
          <p:nvPr>
            <p:ph idx="1"/>
          </p:nvPr>
        </p:nvSpPr>
        <p:spPr>
          <a:xfrm>
            <a:off x="663388" y="1879414"/>
            <a:ext cx="10515600" cy="4351338"/>
          </a:xfrm>
        </p:spPr>
        <p:txBody>
          <a:bodyPr/>
          <a:lstStyle/>
          <a:p>
            <a:pPr marL="0" indent="0">
              <a:buNone/>
            </a:pPr>
            <a:r>
              <a:rPr lang="tr-TR" dirty="0" smtClean="0"/>
              <a:t>Görüntü?</a:t>
            </a:r>
          </a:p>
          <a:p>
            <a:pPr marL="0" indent="0">
              <a:buNone/>
            </a:pPr>
            <a:r>
              <a:rPr lang="tr-TR" dirty="0" smtClean="0"/>
              <a:t> Kelime? </a:t>
            </a:r>
          </a:p>
          <a:p>
            <a:pPr marL="0" indent="0">
              <a:buNone/>
            </a:pPr>
            <a:r>
              <a:rPr lang="tr-TR" dirty="0" smtClean="0"/>
              <a:t> Yer? </a:t>
            </a:r>
          </a:p>
          <a:p>
            <a:pPr marL="0" indent="0">
              <a:buNone/>
            </a:pPr>
            <a:r>
              <a:rPr lang="tr-TR" dirty="0"/>
              <a:t> </a:t>
            </a:r>
            <a:r>
              <a:rPr lang="tr-TR" dirty="0" smtClean="0"/>
              <a:t>Nesne?</a:t>
            </a:r>
          </a:p>
          <a:p>
            <a:pPr marL="0" indent="0">
              <a:buNone/>
            </a:pPr>
            <a:r>
              <a:rPr lang="tr-TR" dirty="0" smtClean="0"/>
              <a:t> Madde? </a:t>
            </a:r>
          </a:p>
          <a:p>
            <a:pPr marL="0" indent="0">
              <a:buNone/>
            </a:pPr>
            <a:r>
              <a:rPr lang="tr-TR" dirty="0" smtClean="0"/>
              <a:t>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538332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Bağımlılık</a:t>
            </a:r>
            <a:endParaRPr lang="en-US" dirty="0"/>
          </a:p>
        </p:txBody>
      </p:sp>
      <p:sp>
        <p:nvSpPr>
          <p:cNvPr id="3" name="İçerik Yer Tutucusu 2"/>
          <p:cNvSpPr>
            <a:spLocks noGrp="1"/>
          </p:cNvSpPr>
          <p:nvPr>
            <p:ph idx="1"/>
          </p:nvPr>
        </p:nvSpPr>
        <p:spPr/>
        <p:txBody>
          <a:bodyPr/>
          <a:lstStyle/>
          <a:p>
            <a:r>
              <a:rPr lang="tr-TR" dirty="0" smtClean="0"/>
              <a:t>Bağımlı: Günahkar? Suçlu? Hasta? </a:t>
            </a:r>
          </a:p>
          <a:p>
            <a:r>
              <a:rPr lang="tr-TR" dirty="0" smtClean="0"/>
              <a:t>Bağımlılık: Fizyolojik? İstek? </a:t>
            </a:r>
            <a:r>
              <a:rPr lang="tr-TR" dirty="0" err="1" smtClean="0"/>
              <a:t>Kompülsüf</a:t>
            </a:r>
            <a:r>
              <a:rPr lang="tr-TR" dirty="0" smtClean="0"/>
              <a:t> Davranış? Sendrom? </a:t>
            </a:r>
          </a:p>
          <a:p>
            <a:r>
              <a:rPr lang="tr-TR" dirty="0" smtClean="0"/>
              <a:t>Madde </a:t>
            </a:r>
            <a:r>
              <a:rPr lang="tr-TR" dirty="0"/>
              <a:t>Bağımlılığı Tedavi Merkezleri </a:t>
            </a:r>
            <a:r>
              <a:rPr lang="tr-TR" dirty="0" smtClean="0"/>
              <a:t>Yönetmeliği: </a:t>
            </a:r>
          </a:p>
          <a:p>
            <a:pPr marL="0" indent="0">
              <a:buNone/>
            </a:pPr>
            <a:r>
              <a:rPr lang="tr-TR" dirty="0"/>
              <a:t>	</a:t>
            </a:r>
            <a:r>
              <a:rPr lang="tr-TR" i="1" dirty="0" smtClean="0"/>
              <a:t>bedensel</a:t>
            </a:r>
            <a:r>
              <a:rPr lang="tr-TR" i="1" dirty="0"/>
              <a:t>, ruhsal ve sosyal problemlere sebebiyet veren </a:t>
            </a:r>
            <a:r>
              <a:rPr lang="tr-TR" i="1" dirty="0" smtClean="0"/>
              <a:t>maddelerin </a:t>
            </a:r>
            <a:r>
              <a:rPr lang="tr-TR" i="1" dirty="0"/>
              <a:t>kullanım arzusunun durdurulamaması hali </a:t>
            </a:r>
            <a:r>
              <a:rPr lang="tr-TR" i="1" dirty="0" smtClean="0"/>
              <a:t> </a:t>
            </a:r>
            <a:endParaRPr lang="en-US" i="1" dirty="0"/>
          </a:p>
        </p:txBody>
      </p:sp>
    </p:spTree>
    <p:extLst>
      <p:ext uri="{BB962C8B-B14F-4D97-AF65-F5344CB8AC3E}">
        <p14:creationId xmlns:p14="http://schemas.microsoft.com/office/powerpoint/2010/main" val="14580543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4128" y="585216"/>
            <a:ext cx="9720072" cy="961196"/>
          </a:xfrm>
        </p:spPr>
        <p:txBody>
          <a:bodyPr/>
          <a:lstStyle/>
          <a:p>
            <a:r>
              <a:rPr lang="tr-TR" dirty="0" smtClean="0"/>
              <a:t>Bağımlılıkla İlişkili Terimler </a:t>
            </a:r>
            <a:endParaRPr lang="en-US" dirty="0"/>
          </a:p>
        </p:txBody>
      </p:sp>
      <p:sp>
        <p:nvSpPr>
          <p:cNvPr id="3" name="İçerik Yer Tutucusu 2"/>
          <p:cNvSpPr>
            <a:spLocks noGrp="1"/>
          </p:cNvSpPr>
          <p:nvPr>
            <p:ph idx="1"/>
          </p:nvPr>
        </p:nvSpPr>
        <p:spPr>
          <a:xfrm>
            <a:off x="1024128" y="1546412"/>
            <a:ext cx="9720071" cy="4762948"/>
          </a:xfrm>
        </p:spPr>
        <p:txBody>
          <a:bodyPr>
            <a:normAutofit fontScale="92500" lnSpcReduction="20000"/>
          </a:bodyPr>
          <a:lstStyle/>
          <a:p>
            <a:r>
              <a:rPr lang="tr-TR" dirty="0" smtClean="0"/>
              <a:t>Tolerans</a:t>
            </a:r>
          </a:p>
          <a:p>
            <a:r>
              <a:rPr lang="tr-TR" dirty="0" err="1" smtClean="0"/>
              <a:t>Remisyon</a:t>
            </a:r>
            <a:r>
              <a:rPr lang="tr-TR" dirty="0" smtClean="0"/>
              <a:t> </a:t>
            </a:r>
          </a:p>
          <a:p>
            <a:pPr lvl="1"/>
            <a:r>
              <a:rPr lang="tr-TR" dirty="0" smtClean="0"/>
              <a:t>Erken </a:t>
            </a:r>
            <a:r>
              <a:rPr lang="tr-TR" dirty="0" err="1" smtClean="0"/>
              <a:t>remisyon</a:t>
            </a:r>
            <a:endParaRPr lang="tr-TR" dirty="0" smtClean="0"/>
          </a:p>
          <a:p>
            <a:pPr lvl="1"/>
            <a:r>
              <a:rPr lang="tr-TR" dirty="0" smtClean="0"/>
              <a:t>Kalıcı </a:t>
            </a:r>
            <a:r>
              <a:rPr lang="tr-TR" dirty="0" err="1" smtClean="0"/>
              <a:t>remisyon</a:t>
            </a:r>
            <a:endParaRPr lang="tr-TR" dirty="0" smtClean="0"/>
          </a:p>
          <a:p>
            <a:r>
              <a:rPr lang="tr-TR" dirty="0" smtClean="0"/>
              <a:t>Arama Davranışı</a:t>
            </a:r>
          </a:p>
          <a:p>
            <a:r>
              <a:rPr lang="tr-TR" dirty="0" smtClean="0"/>
              <a:t>Yoksunluk</a:t>
            </a:r>
          </a:p>
          <a:p>
            <a:r>
              <a:rPr lang="tr-TR" dirty="0" smtClean="0"/>
              <a:t>Zehirlenme(</a:t>
            </a:r>
            <a:r>
              <a:rPr lang="tr-TR" dirty="0" err="1" smtClean="0"/>
              <a:t>Entoksikasyon</a:t>
            </a:r>
            <a:r>
              <a:rPr lang="tr-TR" dirty="0" smtClean="0"/>
              <a:t>)</a:t>
            </a:r>
          </a:p>
          <a:p>
            <a:r>
              <a:rPr lang="tr-TR" dirty="0" smtClean="0"/>
              <a:t>Arınma (</a:t>
            </a:r>
            <a:r>
              <a:rPr lang="tr-TR" dirty="0" err="1" smtClean="0"/>
              <a:t>Detoksifikasyon</a:t>
            </a:r>
            <a:r>
              <a:rPr lang="tr-TR" dirty="0" smtClean="0"/>
              <a:t>)</a:t>
            </a:r>
          </a:p>
          <a:p>
            <a:r>
              <a:rPr lang="tr-TR" dirty="0" err="1" smtClean="0"/>
              <a:t>Prolapse</a:t>
            </a:r>
            <a:endParaRPr lang="tr-TR" dirty="0" smtClean="0"/>
          </a:p>
          <a:p>
            <a:r>
              <a:rPr lang="tr-TR" dirty="0" smtClean="0"/>
              <a:t>Slip (sürçme)</a:t>
            </a:r>
          </a:p>
          <a:p>
            <a:r>
              <a:rPr lang="tr-TR" dirty="0" err="1" smtClean="0"/>
              <a:t>Lapse</a:t>
            </a:r>
            <a:r>
              <a:rPr lang="tr-TR" dirty="0" smtClean="0"/>
              <a:t> (Kayma)</a:t>
            </a:r>
          </a:p>
          <a:p>
            <a:r>
              <a:rPr lang="tr-TR" dirty="0" err="1" smtClean="0"/>
              <a:t>Relapse</a:t>
            </a:r>
            <a:r>
              <a:rPr lang="tr-TR" dirty="0" smtClean="0"/>
              <a:t> (</a:t>
            </a:r>
            <a:r>
              <a:rPr lang="tr-TR" dirty="0" err="1" smtClean="0"/>
              <a:t>Nüks</a:t>
            </a:r>
            <a:r>
              <a:rPr lang="tr-TR" dirty="0" smtClean="0"/>
              <a:t>) </a:t>
            </a:r>
          </a:p>
          <a:p>
            <a:r>
              <a:rPr lang="tr-TR" dirty="0" smtClean="0"/>
              <a:t>Zarar azaltma </a:t>
            </a:r>
            <a:endParaRPr lang="en-US" dirty="0"/>
          </a:p>
        </p:txBody>
      </p:sp>
    </p:spTree>
    <p:extLst>
      <p:ext uri="{BB962C8B-B14F-4D97-AF65-F5344CB8AC3E}">
        <p14:creationId xmlns:p14="http://schemas.microsoft.com/office/powerpoint/2010/main" val="41805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DSM ve Madde </a:t>
            </a:r>
            <a:r>
              <a:rPr lang="tr-TR" dirty="0" smtClean="0"/>
              <a:t>Bağımlılığı</a:t>
            </a:r>
            <a:endParaRPr lang="en-US" dirty="0"/>
          </a:p>
        </p:txBody>
      </p:sp>
      <p:sp>
        <p:nvSpPr>
          <p:cNvPr id="3" name="İçerik Yer Tutucusu 2"/>
          <p:cNvSpPr>
            <a:spLocks noGrp="1"/>
          </p:cNvSpPr>
          <p:nvPr>
            <p:ph idx="1"/>
          </p:nvPr>
        </p:nvSpPr>
        <p:spPr/>
        <p:txBody>
          <a:bodyPr/>
          <a:lstStyle/>
          <a:p>
            <a:r>
              <a:rPr lang="tr-TR" dirty="0" smtClean="0"/>
              <a:t>DSM</a:t>
            </a:r>
            <a:r>
              <a:rPr lang="tr-TR" dirty="0"/>
              <a:t> </a:t>
            </a:r>
            <a:r>
              <a:rPr lang="tr-TR" dirty="0" smtClean="0"/>
              <a:t>I (1952)’de bağımlılık</a:t>
            </a:r>
            <a:r>
              <a:rPr lang="tr-TR" dirty="0"/>
              <a:t>, </a:t>
            </a:r>
            <a:r>
              <a:rPr lang="tr-TR" dirty="0" err="1"/>
              <a:t>sosyopatik</a:t>
            </a:r>
            <a:r>
              <a:rPr lang="tr-TR" dirty="0"/>
              <a:t> kişilik bozukluğu </a:t>
            </a:r>
            <a:r>
              <a:rPr lang="tr-TR" dirty="0" smtClean="0"/>
              <a:t>başlığı altında yer aldı</a:t>
            </a:r>
          </a:p>
          <a:p>
            <a:r>
              <a:rPr lang="tr-TR" dirty="0" smtClean="0"/>
              <a:t>DSM III: İlk tanımlama- Madde </a:t>
            </a:r>
            <a:r>
              <a:rPr lang="tr-TR" dirty="0"/>
              <a:t>kötüye kullanımı ve </a:t>
            </a:r>
            <a:r>
              <a:rPr lang="tr-TR" dirty="0" smtClean="0"/>
              <a:t>madde bağımlılığı ayrımı.  Fizyolojik bağımlılık. </a:t>
            </a:r>
          </a:p>
          <a:p>
            <a:r>
              <a:rPr lang="tr-TR" dirty="0" smtClean="0"/>
              <a:t>DSM IV: Madde kötüye kullanımının hafif bir bozukluk olduğu. </a:t>
            </a:r>
          </a:p>
          <a:p>
            <a:r>
              <a:rPr lang="tr-TR" dirty="0" smtClean="0"/>
              <a:t>DSM-IV-TR: </a:t>
            </a:r>
          </a:p>
          <a:p>
            <a:pPr lvl="1"/>
            <a:r>
              <a:rPr lang="tr-TR" dirty="0" smtClean="0"/>
              <a:t>Madde kullanım bozuklukları </a:t>
            </a:r>
          </a:p>
          <a:p>
            <a:pPr lvl="1"/>
            <a:r>
              <a:rPr lang="tr-TR" dirty="0" smtClean="0"/>
              <a:t>Madde kullanımının yol açtığı bozukluklar </a:t>
            </a:r>
          </a:p>
          <a:p>
            <a:r>
              <a:rPr lang="tr-TR" dirty="0" smtClean="0"/>
              <a:t>DSM-5 ? </a:t>
            </a:r>
            <a:endParaRPr lang="en-US" dirty="0"/>
          </a:p>
        </p:txBody>
      </p:sp>
    </p:spTree>
    <p:extLst>
      <p:ext uri="{BB962C8B-B14F-4D97-AF65-F5344CB8AC3E}">
        <p14:creationId xmlns:p14="http://schemas.microsoft.com/office/powerpoint/2010/main" val="725799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33369"/>
          </a:xfrm>
        </p:spPr>
        <p:txBody>
          <a:bodyPr>
            <a:normAutofit fontScale="90000"/>
          </a:bodyPr>
          <a:lstStyle/>
          <a:p>
            <a:r>
              <a:rPr lang="tr-TR" dirty="0" smtClean="0"/>
              <a:t>DSM-5 Madde </a:t>
            </a:r>
            <a:r>
              <a:rPr lang="tr-TR" dirty="0"/>
              <a:t>Madde </a:t>
            </a:r>
            <a:r>
              <a:rPr lang="tr-TR" dirty="0" smtClean="0"/>
              <a:t>Kullanımı </a:t>
            </a:r>
            <a:r>
              <a:rPr lang="tr-TR" dirty="0"/>
              <a:t>ve Bağımlılık Bozuklukları</a:t>
            </a:r>
            <a:endParaRPr lang="en-US" dirty="0"/>
          </a:p>
        </p:txBody>
      </p:sp>
      <p:sp>
        <p:nvSpPr>
          <p:cNvPr id="3" name="İçerik Yer Tutucusu 2"/>
          <p:cNvSpPr>
            <a:spLocks noGrp="1"/>
          </p:cNvSpPr>
          <p:nvPr>
            <p:ph idx="1"/>
          </p:nvPr>
        </p:nvSpPr>
        <p:spPr>
          <a:xfrm>
            <a:off x="838200" y="1839191"/>
            <a:ext cx="10515600" cy="4333010"/>
          </a:xfrm>
        </p:spPr>
        <p:txBody>
          <a:bodyPr>
            <a:normAutofit fontScale="55000" lnSpcReduction="20000"/>
          </a:bodyPr>
          <a:lstStyle/>
          <a:p>
            <a:r>
              <a:rPr lang="tr-TR" dirty="0"/>
              <a:t>Alkol, esrar, </a:t>
            </a:r>
            <a:r>
              <a:rPr lang="tr-TR" dirty="0" err="1"/>
              <a:t>hallüsinojenler</a:t>
            </a:r>
            <a:r>
              <a:rPr lang="tr-TR" dirty="0"/>
              <a:t>, uçucular, </a:t>
            </a:r>
            <a:r>
              <a:rPr lang="tr-TR" dirty="0" err="1"/>
              <a:t>opiyatlar</a:t>
            </a:r>
            <a:r>
              <a:rPr lang="tr-TR" dirty="0"/>
              <a:t>, uyuşturucu ve sakinleştirici ilaçlar, uyarıcılar, tütün ve diğerleri için geçerli olmak üzere, on iki aylık süre içinde aşağıdaki kriterlerden en az İKİSİNİN olması, klinik açıdan belirgin bir sıkıntıya ya da işlevsellikte düşmeye yol açan madde kullanım bozukluğunu/bağımlılığını düşündürür</a:t>
            </a:r>
            <a:r>
              <a:rPr lang="tr-TR" dirty="0" smtClean="0"/>
              <a:t>:</a:t>
            </a:r>
          </a:p>
          <a:p>
            <a:pPr lvl="0"/>
            <a:r>
              <a:rPr lang="tr-TR" dirty="0" smtClean="0"/>
              <a:t>1.Çoğu </a:t>
            </a:r>
            <a:r>
              <a:rPr lang="tr-TR" dirty="0"/>
              <a:t>kez istendiğinden daha büyük ölçüde ya da uzun süreli madde tüketimi </a:t>
            </a:r>
            <a:endParaRPr lang="en-US" dirty="0"/>
          </a:p>
          <a:p>
            <a:pPr lvl="0"/>
            <a:r>
              <a:rPr lang="tr-TR" dirty="0" smtClean="0"/>
              <a:t>2.Madde </a:t>
            </a:r>
            <a:r>
              <a:rPr lang="tr-TR" dirty="0"/>
              <a:t>kullanmayı bırakmak için sürekli istek ya da sonuç vermeyen çabalar </a:t>
            </a:r>
            <a:endParaRPr lang="en-US" dirty="0"/>
          </a:p>
          <a:p>
            <a:pPr lvl="0"/>
            <a:r>
              <a:rPr lang="tr-TR" dirty="0" smtClean="0"/>
              <a:t>3.Madde </a:t>
            </a:r>
            <a:r>
              <a:rPr lang="tr-TR" dirty="0"/>
              <a:t>elde etmek için gerekli etkinliklere çok zaman ayrılır</a:t>
            </a:r>
            <a:endParaRPr lang="en-US" dirty="0"/>
          </a:p>
          <a:p>
            <a:pPr lvl="0"/>
            <a:r>
              <a:rPr lang="tr-TR" dirty="0" smtClean="0"/>
              <a:t>4.Madde </a:t>
            </a:r>
            <a:r>
              <a:rPr lang="tr-TR" dirty="0"/>
              <a:t>kullanmak için büyük bir istek duyma (aşerme, </a:t>
            </a:r>
            <a:r>
              <a:rPr lang="tr-TR" dirty="0" err="1"/>
              <a:t>craving</a:t>
            </a:r>
            <a:r>
              <a:rPr lang="tr-TR" dirty="0"/>
              <a:t>)</a:t>
            </a:r>
            <a:endParaRPr lang="en-US" dirty="0"/>
          </a:p>
          <a:p>
            <a:pPr lvl="0"/>
            <a:r>
              <a:rPr lang="tr-TR" dirty="0" smtClean="0"/>
              <a:t>5.İşte</a:t>
            </a:r>
            <a:r>
              <a:rPr lang="tr-TR" dirty="0"/>
              <a:t>, okulda ya da evdeki durumu gereği olan başlıca görevleri yerine getirememe </a:t>
            </a:r>
            <a:endParaRPr lang="en-US" dirty="0"/>
          </a:p>
          <a:p>
            <a:pPr lvl="0"/>
            <a:r>
              <a:rPr lang="tr-TR" dirty="0" smtClean="0"/>
              <a:t>6.Maddenin </a:t>
            </a:r>
            <a:r>
              <a:rPr lang="tr-TR" dirty="0"/>
              <a:t>etkilerinin neden olduğu sürekli ya da yineleyici toplumsal ya da kişilerarası sorunlar olmasına karşın madde kullanımını sürdürme </a:t>
            </a:r>
            <a:endParaRPr lang="en-US" dirty="0"/>
          </a:p>
          <a:p>
            <a:pPr lvl="0"/>
            <a:r>
              <a:rPr lang="tr-TR" dirty="0" smtClean="0"/>
              <a:t>7.Madde </a:t>
            </a:r>
            <a:r>
              <a:rPr lang="tr-TR" dirty="0"/>
              <a:t>kullanımı nedeniyle, toplumsal, işle ilgili ya da eğlenme</a:t>
            </a:r>
            <a:r>
              <a:rPr lang="tr-TR" dirty="0" smtClean="0"/>
              <a:t>, dinlenme </a:t>
            </a:r>
            <a:r>
              <a:rPr lang="tr-TR" dirty="0"/>
              <a:t>etkinliklerinin bırakılması ya da azaltılması</a:t>
            </a:r>
            <a:endParaRPr lang="en-US" dirty="0"/>
          </a:p>
          <a:p>
            <a:pPr lvl="0"/>
            <a:r>
              <a:rPr lang="tr-TR" dirty="0" smtClean="0"/>
              <a:t>8.Tehlikeli </a:t>
            </a:r>
            <a:r>
              <a:rPr lang="tr-TR" dirty="0"/>
              <a:t>durumlarda madde kullanma</a:t>
            </a:r>
            <a:endParaRPr lang="en-US" dirty="0"/>
          </a:p>
          <a:p>
            <a:pPr lvl="0"/>
            <a:r>
              <a:rPr lang="tr-TR" dirty="0" smtClean="0"/>
              <a:t>9.Yineleyici </a:t>
            </a:r>
            <a:r>
              <a:rPr lang="tr-TR" dirty="0"/>
              <a:t>bedensel ya da ruhsal bir sorun olduğunu bilmesine rağmen madde kullanımını sürdürür </a:t>
            </a:r>
            <a:endParaRPr lang="en-US" dirty="0"/>
          </a:p>
          <a:p>
            <a:pPr lvl="0"/>
            <a:r>
              <a:rPr lang="tr-TR" dirty="0" smtClean="0"/>
              <a:t>10.Tolerans </a:t>
            </a:r>
            <a:r>
              <a:rPr lang="tr-TR" dirty="0"/>
              <a:t>gelişim belirtileri </a:t>
            </a:r>
            <a:endParaRPr lang="en-US" dirty="0"/>
          </a:p>
          <a:p>
            <a:pPr lvl="1"/>
            <a:r>
              <a:rPr lang="tr-TR" dirty="0"/>
              <a:t>İstenen etkiyi sağlamak için daha fazla madde kullanım isteği </a:t>
            </a:r>
            <a:endParaRPr lang="en-US" dirty="0"/>
          </a:p>
          <a:p>
            <a:pPr lvl="1"/>
            <a:r>
              <a:rPr lang="tr-TR" dirty="0"/>
              <a:t>Aynı ölçüde madde kullanımına karşın daha az etki sağlanması</a:t>
            </a:r>
            <a:endParaRPr lang="en-US" dirty="0"/>
          </a:p>
          <a:p>
            <a:pPr lvl="0"/>
            <a:r>
              <a:rPr lang="tr-TR" dirty="0" smtClean="0"/>
              <a:t>11.Yoksunluk </a:t>
            </a:r>
            <a:r>
              <a:rPr lang="tr-TR" dirty="0"/>
              <a:t>belirtilerinin gelişmiş olması. </a:t>
            </a:r>
            <a:endParaRPr lang="en-US" dirty="0"/>
          </a:p>
          <a:p>
            <a:endParaRPr lang="en-US" dirty="0"/>
          </a:p>
        </p:txBody>
      </p:sp>
    </p:spTree>
    <p:extLst>
      <p:ext uri="{BB962C8B-B14F-4D97-AF65-F5344CB8AC3E}">
        <p14:creationId xmlns:p14="http://schemas.microsoft.com/office/powerpoint/2010/main" val="2988760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Ergenlerde Bağımlılık   </a:t>
            </a:r>
            <a:endParaRPr lang="en-US" dirty="0"/>
          </a:p>
        </p:txBody>
      </p:sp>
      <p:sp>
        <p:nvSpPr>
          <p:cNvPr id="3" name="İçerik Yer Tutucusu 2"/>
          <p:cNvSpPr>
            <a:spLocks noGrp="1"/>
          </p:cNvSpPr>
          <p:nvPr>
            <p:ph idx="1"/>
          </p:nvPr>
        </p:nvSpPr>
        <p:spPr/>
        <p:txBody>
          <a:bodyPr>
            <a:normAutofit/>
          </a:bodyPr>
          <a:lstStyle/>
          <a:p>
            <a:r>
              <a:rPr lang="en-US" i="1" dirty="0" err="1"/>
              <a:t>Kullanım</a:t>
            </a:r>
            <a:r>
              <a:rPr lang="en-US" i="1" dirty="0"/>
              <a:t> </a:t>
            </a:r>
            <a:r>
              <a:rPr lang="en-US" i="1" dirty="0" err="1" smtClean="0"/>
              <a:t>Örüntüleri</a:t>
            </a:r>
            <a:endParaRPr lang="tr-TR" i="1" dirty="0" smtClean="0"/>
          </a:p>
          <a:p>
            <a:pPr marL="457200" lvl="1" indent="0">
              <a:buNone/>
            </a:pPr>
            <a:r>
              <a:rPr lang="en-US" dirty="0"/>
              <a:t>1. </a:t>
            </a:r>
            <a:r>
              <a:rPr lang="en-US" dirty="0" err="1"/>
              <a:t>Maddeden</a:t>
            </a:r>
            <a:r>
              <a:rPr lang="en-US" dirty="0"/>
              <a:t> </a:t>
            </a:r>
            <a:r>
              <a:rPr lang="en-US" dirty="0" err="1"/>
              <a:t>kaçınma</a:t>
            </a:r>
            <a:r>
              <a:rPr lang="en-US" dirty="0"/>
              <a:t> (</a:t>
            </a:r>
            <a:r>
              <a:rPr lang="en-US" dirty="0" err="1"/>
              <a:t>kullanımın</a:t>
            </a:r>
            <a:r>
              <a:rPr lang="en-US" dirty="0"/>
              <a:t> </a:t>
            </a:r>
            <a:r>
              <a:rPr lang="en-US" dirty="0" err="1"/>
              <a:t>olmaması</a:t>
            </a:r>
            <a:r>
              <a:rPr lang="en-US" dirty="0"/>
              <a:t>)</a:t>
            </a:r>
          </a:p>
          <a:p>
            <a:pPr marL="457200" lvl="1" indent="0">
              <a:buNone/>
            </a:pPr>
            <a:r>
              <a:rPr lang="en-US" dirty="0"/>
              <a:t>2.Deneysel </a:t>
            </a:r>
            <a:r>
              <a:rPr lang="en-US" dirty="0" err="1" smtClean="0"/>
              <a:t>Kullanım</a:t>
            </a:r>
            <a:r>
              <a:rPr lang="tr-TR" dirty="0"/>
              <a:t> </a:t>
            </a:r>
            <a:endParaRPr lang="en-US" dirty="0"/>
          </a:p>
          <a:p>
            <a:pPr marL="457200" lvl="1" indent="0">
              <a:buNone/>
            </a:pPr>
            <a:r>
              <a:rPr lang="en-US" dirty="0"/>
              <a:t>3. </a:t>
            </a:r>
            <a:r>
              <a:rPr lang="en-US" dirty="0" err="1"/>
              <a:t>Erken</a:t>
            </a:r>
            <a:r>
              <a:rPr lang="en-US" dirty="0"/>
              <a:t> </a:t>
            </a:r>
            <a:r>
              <a:rPr lang="en-US" dirty="0" err="1"/>
              <a:t>Dönem</a:t>
            </a:r>
            <a:r>
              <a:rPr lang="en-US" dirty="0"/>
              <a:t> </a:t>
            </a:r>
            <a:r>
              <a:rPr lang="en-US" dirty="0" err="1"/>
              <a:t>Kullanım</a:t>
            </a:r>
            <a:r>
              <a:rPr lang="en-US" dirty="0"/>
              <a:t> </a:t>
            </a:r>
            <a:r>
              <a:rPr lang="tr-TR" dirty="0" smtClean="0"/>
              <a:t> </a:t>
            </a:r>
            <a:endParaRPr lang="en-US" dirty="0"/>
          </a:p>
          <a:p>
            <a:pPr marL="457200" lvl="1" indent="0">
              <a:buNone/>
            </a:pPr>
            <a:r>
              <a:rPr lang="en-US" dirty="0"/>
              <a:t>4. </a:t>
            </a:r>
            <a:r>
              <a:rPr lang="en-US" dirty="0" err="1"/>
              <a:t>Kötüye</a:t>
            </a:r>
            <a:r>
              <a:rPr lang="en-US" dirty="0"/>
              <a:t> </a:t>
            </a:r>
            <a:r>
              <a:rPr lang="en-US" dirty="0" err="1"/>
              <a:t>Kullanım</a:t>
            </a:r>
            <a:r>
              <a:rPr lang="en-US" dirty="0"/>
              <a:t> (abuse</a:t>
            </a:r>
            <a:r>
              <a:rPr lang="en-US" dirty="0" smtClean="0"/>
              <a:t>)</a:t>
            </a:r>
            <a:endParaRPr lang="en-US" dirty="0"/>
          </a:p>
          <a:p>
            <a:pPr marL="457200" lvl="1" indent="0">
              <a:buNone/>
            </a:pPr>
            <a:r>
              <a:rPr lang="en-US" dirty="0"/>
              <a:t>5. </a:t>
            </a:r>
            <a:r>
              <a:rPr lang="en-US" dirty="0" err="1" smtClean="0"/>
              <a:t>Bağımlılık</a:t>
            </a:r>
            <a:r>
              <a:rPr lang="tr-TR" dirty="0" smtClean="0"/>
              <a:t> </a:t>
            </a:r>
          </a:p>
          <a:p>
            <a:r>
              <a:rPr lang="en-US" i="1" dirty="0" err="1"/>
              <a:t>Bağımlılığın</a:t>
            </a:r>
            <a:r>
              <a:rPr lang="en-US" i="1" dirty="0"/>
              <a:t> </a:t>
            </a:r>
            <a:r>
              <a:rPr lang="en-US" i="1" dirty="0" err="1"/>
              <a:t>Altında</a:t>
            </a:r>
            <a:r>
              <a:rPr lang="en-US" i="1" dirty="0"/>
              <a:t> </a:t>
            </a:r>
            <a:r>
              <a:rPr lang="en-US" i="1" dirty="0" err="1"/>
              <a:t>Yatan</a:t>
            </a:r>
            <a:r>
              <a:rPr lang="en-US" i="1" dirty="0"/>
              <a:t> </a:t>
            </a:r>
            <a:r>
              <a:rPr lang="en-US" i="1" dirty="0" err="1" smtClean="0"/>
              <a:t>Dinamikler</a:t>
            </a:r>
            <a:r>
              <a:rPr lang="tr-TR" i="1" dirty="0" smtClean="0"/>
              <a:t> </a:t>
            </a:r>
          </a:p>
          <a:p>
            <a:pPr lvl="1"/>
            <a:r>
              <a:rPr lang="tr-TR" i="1" dirty="0" smtClean="0"/>
              <a:t>Sosyal boyut </a:t>
            </a:r>
          </a:p>
          <a:p>
            <a:r>
              <a:rPr lang="en-US" i="1" dirty="0" err="1"/>
              <a:t>Tedavinin</a:t>
            </a:r>
            <a:r>
              <a:rPr lang="en-US" i="1" dirty="0"/>
              <a:t> </a:t>
            </a:r>
            <a:r>
              <a:rPr lang="en-US" i="1" dirty="0" err="1" smtClean="0"/>
              <a:t>Doğası</a:t>
            </a:r>
            <a:r>
              <a:rPr lang="tr-TR" dirty="0"/>
              <a:t> </a:t>
            </a:r>
            <a:endParaRPr lang="tr-TR" dirty="0" smtClean="0"/>
          </a:p>
          <a:p>
            <a:pPr lvl="1"/>
            <a:r>
              <a:rPr lang="tr-TR" dirty="0" smtClean="0"/>
              <a:t>Fizyolojik ve psikolojik zararların görülmemesi </a:t>
            </a:r>
            <a:endParaRPr lang="en-US" dirty="0"/>
          </a:p>
        </p:txBody>
      </p:sp>
    </p:spTree>
    <p:extLst>
      <p:ext uri="{BB962C8B-B14F-4D97-AF65-F5344CB8AC3E}">
        <p14:creationId xmlns:p14="http://schemas.microsoft.com/office/powerpoint/2010/main" val="204172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 </a:t>
            </a:r>
            <a:endParaRPr lang="tr-TR"/>
          </a:p>
        </p:txBody>
      </p:sp>
      <p:sp>
        <p:nvSpPr>
          <p:cNvPr id="3" name="İçerik Yer Tutucusu 2"/>
          <p:cNvSpPr>
            <a:spLocks noGrp="1"/>
          </p:cNvSpPr>
          <p:nvPr>
            <p:ph idx="1"/>
          </p:nvPr>
        </p:nvSpPr>
        <p:spPr/>
        <p:txBody>
          <a:bodyPr/>
          <a:lstStyle/>
          <a:p>
            <a:r>
              <a:rPr lang="en-US" dirty="0" err="1"/>
              <a:t>Tosun</a:t>
            </a:r>
            <a:r>
              <a:rPr lang="en-US" dirty="0"/>
              <a:t>, Musa. </a:t>
            </a:r>
            <a:r>
              <a:rPr lang="en-US" dirty="0" err="1"/>
              <a:t>Madde</a:t>
            </a:r>
            <a:r>
              <a:rPr lang="en-US" dirty="0"/>
              <a:t> </a:t>
            </a:r>
            <a:r>
              <a:rPr lang="en-US" dirty="0" err="1"/>
              <a:t>Bağımlılığına</a:t>
            </a:r>
            <a:r>
              <a:rPr lang="en-US" dirty="0"/>
              <a:t> </a:t>
            </a:r>
            <a:r>
              <a:rPr lang="en-US" dirty="0" err="1"/>
              <a:t>Genel</a:t>
            </a:r>
            <a:r>
              <a:rPr lang="en-US" dirty="0"/>
              <a:t> </a:t>
            </a:r>
            <a:r>
              <a:rPr lang="en-US" dirty="0" err="1"/>
              <a:t>Bakış</a:t>
            </a:r>
            <a:r>
              <a:rPr lang="en-US" dirty="0"/>
              <a:t>. </a:t>
            </a:r>
            <a:r>
              <a:rPr lang="tr-TR" dirty="0"/>
              <a:t>Türkiye’de Sık Karşılaşılan Psikiyatrik Hastalıklar</a:t>
            </a:r>
            <a:r>
              <a:rPr lang="tr-TR" b="1" dirty="0"/>
              <a:t> </a:t>
            </a:r>
            <a:r>
              <a:rPr lang="tr-TR" dirty="0"/>
              <a:t>Sempozyum Dizisi No:62, Mart 2008 </a:t>
            </a:r>
            <a:r>
              <a:rPr lang="tr-TR" i="1" dirty="0"/>
              <a:t>S:201-220.</a:t>
            </a:r>
            <a:r>
              <a:rPr lang="tr-TR" b="1" i="1" dirty="0"/>
              <a:t> </a:t>
            </a:r>
            <a:r>
              <a:rPr lang="tr-TR" dirty="0"/>
              <a:t> </a:t>
            </a:r>
          </a:p>
          <a:p>
            <a:r>
              <a:rPr lang="en-US" dirty="0" err="1"/>
              <a:t>Güleç</a:t>
            </a:r>
            <a:r>
              <a:rPr lang="en-US" dirty="0"/>
              <a:t>, </a:t>
            </a:r>
            <a:r>
              <a:rPr lang="en-US" dirty="0" err="1"/>
              <a:t>Gülcan</a:t>
            </a:r>
            <a:r>
              <a:rPr lang="en-US" dirty="0"/>
              <a:t>, </a:t>
            </a:r>
            <a:r>
              <a:rPr lang="en-US" dirty="0" err="1"/>
              <a:t>Ferdi</a:t>
            </a:r>
            <a:r>
              <a:rPr lang="en-US" dirty="0"/>
              <a:t> </a:t>
            </a:r>
            <a:r>
              <a:rPr lang="en-US" dirty="0" err="1"/>
              <a:t>Köşger</a:t>
            </a:r>
            <a:r>
              <a:rPr lang="en-US" dirty="0"/>
              <a:t>, </a:t>
            </a:r>
            <a:r>
              <a:rPr lang="en-US" dirty="0" err="1"/>
              <a:t>Altan</a:t>
            </a:r>
            <a:r>
              <a:rPr lang="en-US" dirty="0"/>
              <a:t> </a:t>
            </a:r>
            <a:r>
              <a:rPr lang="en-US" dirty="0" err="1"/>
              <a:t>Eşsizoğlu</a:t>
            </a:r>
            <a:r>
              <a:rPr lang="en-US" dirty="0"/>
              <a:t> (2015) “DSM-5'te </a:t>
            </a:r>
            <a:r>
              <a:rPr lang="en-US" dirty="0" err="1"/>
              <a:t>Alkol</a:t>
            </a:r>
            <a:r>
              <a:rPr lang="en-US" dirty="0"/>
              <a:t> </a:t>
            </a:r>
            <a:r>
              <a:rPr lang="en-US" dirty="0" err="1"/>
              <a:t>ve</a:t>
            </a:r>
            <a:r>
              <a:rPr lang="en-US" dirty="0"/>
              <a:t> </a:t>
            </a:r>
            <a:r>
              <a:rPr lang="en-US" dirty="0" err="1"/>
              <a:t>Madde</a:t>
            </a:r>
            <a:r>
              <a:rPr lang="en-US" dirty="0"/>
              <a:t> </a:t>
            </a:r>
            <a:r>
              <a:rPr lang="en-US" dirty="0" err="1"/>
              <a:t>Kullanım</a:t>
            </a:r>
            <a:r>
              <a:rPr lang="en-US" dirty="0"/>
              <a:t> </a:t>
            </a:r>
            <a:r>
              <a:rPr lang="en-US" dirty="0" err="1"/>
              <a:t>Bozuklukları</a:t>
            </a:r>
            <a:r>
              <a:rPr lang="en-US" dirty="0"/>
              <a:t>” </a:t>
            </a:r>
            <a:r>
              <a:rPr lang="en-US" dirty="0" err="1"/>
              <a:t>Psikiyatride</a:t>
            </a:r>
            <a:r>
              <a:rPr lang="en-US" dirty="0"/>
              <a:t> </a:t>
            </a:r>
            <a:r>
              <a:rPr lang="en-US" dirty="0" err="1"/>
              <a:t>Güncel</a:t>
            </a:r>
            <a:r>
              <a:rPr lang="en-US" dirty="0"/>
              <a:t> </a:t>
            </a:r>
            <a:r>
              <a:rPr lang="en-US" dirty="0" err="1"/>
              <a:t>Yaklaşımlar</a:t>
            </a:r>
            <a:r>
              <a:rPr lang="en-US" dirty="0"/>
              <a:t>. 7(4):448-460. </a:t>
            </a:r>
            <a:endParaRPr lang="tr-TR" dirty="0"/>
          </a:p>
          <a:p>
            <a:endParaRPr lang="tr-TR" dirty="0"/>
          </a:p>
        </p:txBody>
      </p:sp>
    </p:spTree>
    <p:extLst>
      <p:ext uri="{BB962C8B-B14F-4D97-AF65-F5344CB8AC3E}">
        <p14:creationId xmlns:p14="http://schemas.microsoft.com/office/powerpoint/2010/main" val="509904856"/>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2037</TotalTime>
  <Words>431</Words>
  <Application>Microsoft Office PowerPoint</Application>
  <PresentationFormat>Geniş ekran</PresentationFormat>
  <Paragraphs>66</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Calibri Light</vt:lpstr>
      <vt:lpstr>Geçmişe bakış</vt:lpstr>
      <vt:lpstr>Madde Bağımlılığına Giriş:  Temel Kavramlar ve Tanı Kriterleri </vt:lpstr>
      <vt:lpstr>«Madde Bağımlısı» </vt:lpstr>
      <vt:lpstr>Bağımlılık</vt:lpstr>
      <vt:lpstr>Bağımlılıkla İlişkili Terimler </vt:lpstr>
      <vt:lpstr>DSM ve Madde Bağımlılığı</vt:lpstr>
      <vt:lpstr>DSM-5 Madde Madde Kullanımı ve Bağımlılık Bozuklukları</vt:lpstr>
      <vt:lpstr>Ergenlerde Bağımlılık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BAĞIMLILIK  Temel Kavramlar  ve  Dinamikler</dc:title>
  <dc:creator>Gonca</dc:creator>
  <cp:lastModifiedBy> x</cp:lastModifiedBy>
  <cp:revision>30</cp:revision>
  <dcterms:created xsi:type="dcterms:W3CDTF">2017-05-21T09:36:01Z</dcterms:created>
  <dcterms:modified xsi:type="dcterms:W3CDTF">2017-10-24T12:50:43Z</dcterms:modified>
</cp:coreProperties>
</file>