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84321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ALT EKSTREMİTE NORMAL EKLEM HAREKET AÇIKLIĞININ DEĞERLENDİRİLMESİ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4286256"/>
            <a:ext cx="7854696" cy="694880"/>
          </a:xfrm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Dorsi</a:t>
            </a:r>
            <a:r>
              <a:rPr lang="tr-TR" b="1" dirty="0" smtClean="0"/>
              <a:t> (20) ve </a:t>
            </a:r>
            <a:r>
              <a:rPr lang="tr-TR" b="1" dirty="0" err="1" smtClean="0"/>
              <a:t>Plantar</a:t>
            </a:r>
            <a:r>
              <a:rPr lang="tr-TR" b="1" dirty="0" smtClean="0"/>
              <a:t> (45) </a:t>
            </a:r>
            <a:r>
              <a:rPr lang="tr-TR" b="1" dirty="0" err="1" smtClean="0"/>
              <a:t>Fleksiyon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Ayak bileğinin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tr-TR" dirty="0" smtClean="0">
                <a:cs typeface="Arial" pitchFamily="34" charset="0"/>
              </a:rPr>
              <a:t>˚ </a:t>
            </a:r>
            <a:r>
              <a:rPr lang="tr-TR" dirty="0" err="1" smtClean="0">
                <a:cs typeface="Arial" pitchFamily="34" charset="0"/>
              </a:rPr>
              <a:t>lik</a:t>
            </a:r>
            <a:r>
              <a:rPr lang="tr-TR" dirty="0" smtClean="0">
                <a:cs typeface="Arial" pitchFamily="34" charset="0"/>
              </a:rPr>
              <a:t> başlangıç pozisyonu olarak 5. </a:t>
            </a:r>
            <a:r>
              <a:rPr lang="tr-TR" dirty="0" err="1" smtClean="0">
                <a:cs typeface="Arial" pitchFamily="34" charset="0"/>
              </a:rPr>
              <a:t>metatars</a:t>
            </a:r>
            <a:r>
              <a:rPr lang="tr-TR" dirty="0" smtClean="0">
                <a:cs typeface="Arial" pitchFamily="34" charset="0"/>
              </a:rPr>
              <a:t> ile </a:t>
            </a:r>
            <a:r>
              <a:rPr lang="tr-TR" dirty="0" err="1" smtClean="0">
                <a:cs typeface="Arial" pitchFamily="34" charset="0"/>
              </a:rPr>
              <a:t>fibula</a:t>
            </a:r>
            <a:r>
              <a:rPr lang="tr-TR" dirty="0" smtClean="0">
                <a:cs typeface="Arial" pitchFamily="34" charset="0"/>
              </a:rPr>
              <a:t> arasındaki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90˚ </a:t>
            </a:r>
            <a:r>
              <a:rPr lang="tr-TR" dirty="0" err="1" smtClean="0">
                <a:cs typeface="Arial" pitchFamily="34" charset="0"/>
              </a:rPr>
              <a:t>lik</a:t>
            </a:r>
            <a:r>
              <a:rPr lang="tr-TR" dirty="0" smtClean="0">
                <a:cs typeface="Arial" pitchFamily="34" charset="0"/>
              </a:rPr>
              <a:t> açı kabul edilmektedir.</a:t>
            </a:r>
          </a:p>
          <a:p>
            <a:endParaRPr lang="tr-TR" dirty="0" smtClean="0">
              <a:cs typeface="Arial" pitchFamily="34" charset="0"/>
            </a:endParaRPr>
          </a:p>
          <a:p>
            <a:r>
              <a:rPr lang="tr-TR" dirty="0" smtClean="0">
                <a:cs typeface="Arial" pitchFamily="34" charset="0"/>
              </a:rPr>
              <a:t>Ölçüm sırasında hasta sırtüstü yatabilir veya oturabilir.</a:t>
            </a:r>
          </a:p>
          <a:p>
            <a:endParaRPr lang="tr-TR" dirty="0" smtClean="0">
              <a:cs typeface="Arial" pitchFamily="34" charset="0"/>
            </a:endParaRPr>
          </a:p>
          <a:p>
            <a:r>
              <a:rPr lang="tr-TR" dirty="0" smtClean="0">
                <a:cs typeface="Arial" pitchFamily="34" charset="0"/>
              </a:rPr>
              <a:t>M. </a:t>
            </a:r>
            <a:r>
              <a:rPr lang="tr-TR" dirty="0" err="1" smtClean="0">
                <a:cs typeface="Arial" pitchFamily="34" charset="0"/>
              </a:rPr>
              <a:t>Gastrocnemius’un</a:t>
            </a:r>
            <a:r>
              <a:rPr lang="tr-TR" dirty="0" smtClean="0">
                <a:cs typeface="Arial" pitchFamily="34" charset="0"/>
              </a:rPr>
              <a:t> çift eklem </a:t>
            </a:r>
            <a:r>
              <a:rPr lang="tr-TR" dirty="0" err="1" smtClean="0">
                <a:cs typeface="Arial" pitchFamily="34" charset="0"/>
              </a:rPr>
              <a:t>katettiği</a:t>
            </a:r>
            <a:r>
              <a:rPr lang="tr-TR" dirty="0" smtClean="0">
                <a:cs typeface="Arial" pitchFamily="34" charset="0"/>
              </a:rPr>
              <a:t> için ölçüm sırasında dizler altına yastık koyarak gevşetilmesi gerekir.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Sabit kol </a:t>
            </a:r>
            <a:r>
              <a:rPr lang="tr-TR" dirty="0" err="1" smtClean="0"/>
              <a:t>fibula</a:t>
            </a:r>
            <a:r>
              <a:rPr lang="tr-TR" dirty="0" smtClean="0"/>
              <a:t> </a:t>
            </a:r>
            <a:r>
              <a:rPr lang="tr-TR" dirty="0" err="1" smtClean="0"/>
              <a:t>lateral</a:t>
            </a:r>
            <a:r>
              <a:rPr lang="tr-TR" dirty="0" smtClean="0"/>
              <a:t> orta çizisine paralel tutulurken, hareketli kol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tr-TR" dirty="0" err="1" smtClean="0">
                <a:cs typeface="Arial" pitchFamily="34" charset="0"/>
              </a:rPr>
              <a:t>metatarsal</a:t>
            </a:r>
            <a:r>
              <a:rPr lang="tr-TR" dirty="0" smtClean="0">
                <a:cs typeface="Arial" pitchFamily="34" charset="0"/>
              </a:rPr>
              <a:t> kemiğin </a:t>
            </a:r>
            <a:r>
              <a:rPr lang="tr-TR" dirty="0" err="1" smtClean="0">
                <a:cs typeface="Arial" pitchFamily="34" charset="0"/>
              </a:rPr>
              <a:t>lateral</a:t>
            </a:r>
            <a:r>
              <a:rPr lang="tr-TR" dirty="0" smtClean="0">
                <a:cs typeface="Arial" pitchFamily="34" charset="0"/>
              </a:rPr>
              <a:t> orta çizgisini takip eder.</a:t>
            </a:r>
          </a:p>
          <a:p>
            <a:endParaRPr lang="tr-TR" dirty="0" smtClean="0">
              <a:cs typeface="Arial" pitchFamily="34" charset="0"/>
            </a:endParaRPr>
          </a:p>
          <a:p>
            <a:r>
              <a:rPr lang="tr-TR" dirty="0" smtClean="0">
                <a:cs typeface="Arial" pitchFamily="34" charset="0"/>
              </a:rPr>
              <a:t>Ölçüm yapılırken ayağın </a:t>
            </a:r>
            <a:r>
              <a:rPr lang="tr-TR" dirty="0" err="1" smtClean="0">
                <a:cs typeface="Arial" pitchFamily="34" charset="0"/>
              </a:rPr>
              <a:t>inversiyon</a:t>
            </a:r>
            <a:r>
              <a:rPr lang="tr-TR" dirty="0" smtClean="0">
                <a:cs typeface="Arial" pitchFamily="34" charset="0"/>
              </a:rPr>
              <a:t> ve </a:t>
            </a:r>
            <a:r>
              <a:rPr lang="tr-TR" dirty="0" err="1" smtClean="0">
                <a:cs typeface="Arial" pitchFamily="34" charset="0"/>
              </a:rPr>
              <a:t>eversiyona</a:t>
            </a:r>
            <a:r>
              <a:rPr lang="tr-TR" dirty="0" smtClean="0">
                <a:cs typeface="Arial" pitchFamily="34" charset="0"/>
              </a:rPr>
              <a:t> gitmemesine dikkat edilmelidir.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  Tedavi Hareketlerinde Temel Değerlendirme Prensipleri ( A. Saadet OTMAN, </a:t>
            </a:r>
            <a:r>
              <a:rPr lang="tr-TR" dirty="0" err="1" smtClean="0"/>
              <a:t>Nezire</a:t>
            </a:r>
            <a:r>
              <a:rPr lang="tr-TR" dirty="0" smtClean="0"/>
              <a:t> KÖSE 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EKLEMİ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Üç düzlemde de harekete sahip bir eklem olup, </a:t>
            </a:r>
            <a:r>
              <a:rPr lang="tr-TR" dirty="0" err="1" smtClean="0"/>
              <a:t>flex</a:t>
            </a:r>
            <a:r>
              <a:rPr lang="tr-TR" dirty="0" smtClean="0"/>
              <a:t>, </a:t>
            </a:r>
            <a:r>
              <a:rPr lang="tr-TR" dirty="0" err="1" smtClean="0"/>
              <a:t>ext</a:t>
            </a:r>
            <a:r>
              <a:rPr lang="tr-TR" dirty="0" smtClean="0"/>
              <a:t>, </a:t>
            </a:r>
            <a:r>
              <a:rPr lang="tr-TR" dirty="0" err="1" smtClean="0"/>
              <a:t>add</a:t>
            </a:r>
            <a:r>
              <a:rPr lang="tr-TR" dirty="0" smtClean="0"/>
              <a:t>, </a:t>
            </a:r>
            <a:r>
              <a:rPr lang="tr-TR" dirty="0" err="1" smtClean="0"/>
              <a:t>abd</a:t>
            </a:r>
            <a:r>
              <a:rPr lang="tr-TR" dirty="0" smtClean="0"/>
              <a:t>, iç ve dış rotasyon hareketleri meydana gelmektedir.</a:t>
            </a:r>
          </a:p>
          <a:p>
            <a:endParaRPr lang="tr-TR" dirty="0" smtClean="0"/>
          </a:p>
          <a:p>
            <a:r>
              <a:rPr lang="tr-TR" dirty="0" smtClean="0"/>
              <a:t>Bütün hareketlerin ölçümü sırtüstü pozisyonda yapılır.</a:t>
            </a:r>
          </a:p>
          <a:p>
            <a:endParaRPr lang="tr-TR" dirty="0" smtClean="0"/>
          </a:p>
          <a:p>
            <a:r>
              <a:rPr lang="tr-TR" dirty="0" smtClean="0"/>
              <a:t>Yalnız kalça </a:t>
            </a:r>
            <a:r>
              <a:rPr lang="tr-TR" dirty="0" err="1" smtClean="0"/>
              <a:t>hiperekstansiyonu</a:t>
            </a:r>
            <a:r>
              <a:rPr lang="tr-TR" dirty="0" smtClean="0"/>
              <a:t> yüzüstü pozisyonda yapılır.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Fleksiyon</a:t>
            </a:r>
            <a:r>
              <a:rPr lang="tr-TR" b="1" dirty="0" smtClean="0"/>
              <a:t> (125)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Diz </a:t>
            </a:r>
            <a:r>
              <a:rPr lang="tr-TR" dirty="0" err="1" smtClean="0"/>
              <a:t>fleksiyonda</a:t>
            </a:r>
            <a:r>
              <a:rPr lang="tr-TR" dirty="0" smtClean="0"/>
              <a:t> olmalıdır.</a:t>
            </a:r>
          </a:p>
          <a:p>
            <a:endParaRPr lang="tr-TR" dirty="0" smtClean="0"/>
          </a:p>
          <a:p>
            <a:r>
              <a:rPr lang="tr-TR" dirty="0" smtClean="0"/>
              <a:t>Karşı taraftaki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ekstansiyonunu</a:t>
            </a:r>
            <a:r>
              <a:rPr lang="tr-TR" dirty="0" smtClean="0"/>
              <a:t> korumalıdır.</a:t>
            </a:r>
          </a:p>
          <a:p>
            <a:endParaRPr lang="tr-TR" dirty="0" smtClean="0"/>
          </a:p>
          <a:p>
            <a:r>
              <a:rPr lang="tr-TR" dirty="0" err="1" smtClean="0"/>
              <a:t>Lordozda</a:t>
            </a:r>
            <a:r>
              <a:rPr lang="tr-TR" dirty="0" smtClean="0"/>
              <a:t> artış olmamalıdır.</a:t>
            </a:r>
          </a:p>
          <a:p>
            <a:endParaRPr lang="tr-TR" dirty="0" smtClean="0"/>
          </a:p>
          <a:p>
            <a:r>
              <a:rPr lang="tr-TR" dirty="0" smtClean="0"/>
              <a:t>Sabit kol </a:t>
            </a:r>
            <a:r>
              <a:rPr lang="tr-TR" dirty="0" err="1" smtClean="0"/>
              <a:t>aksillaya</a:t>
            </a:r>
            <a:r>
              <a:rPr lang="tr-TR" dirty="0" smtClean="0"/>
              <a:t> doğru </a:t>
            </a:r>
            <a:r>
              <a:rPr lang="tr-TR" dirty="0" err="1" smtClean="0"/>
              <a:t>kolumna</a:t>
            </a:r>
            <a:r>
              <a:rPr lang="tr-TR" dirty="0" smtClean="0"/>
              <a:t> </a:t>
            </a:r>
            <a:r>
              <a:rPr lang="tr-TR" dirty="0" err="1" smtClean="0"/>
              <a:t>vertebralise</a:t>
            </a:r>
            <a:r>
              <a:rPr lang="tr-TR" dirty="0" smtClean="0"/>
              <a:t> paralel iken, hareketli kol </a:t>
            </a:r>
            <a:r>
              <a:rPr lang="tr-TR" dirty="0" err="1" smtClean="0"/>
              <a:t>femurun</a:t>
            </a:r>
            <a:r>
              <a:rPr lang="tr-TR" dirty="0" smtClean="0"/>
              <a:t> </a:t>
            </a:r>
            <a:r>
              <a:rPr lang="tr-TR" dirty="0" err="1" smtClean="0"/>
              <a:t>lateral</a:t>
            </a:r>
            <a:r>
              <a:rPr lang="tr-TR" dirty="0" smtClean="0"/>
              <a:t> orta çizgisini takip eder.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Ekstansiyon</a:t>
            </a:r>
            <a:r>
              <a:rPr lang="tr-TR" b="1" dirty="0" smtClean="0"/>
              <a:t> (10)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Hasta yüzükoyun pozisyonda yatar.</a:t>
            </a:r>
          </a:p>
          <a:p>
            <a:endParaRPr lang="tr-TR" dirty="0" smtClean="0"/>
          </a:p>
          <a:p>
            <a:r>
              <a:rPr lang="tr-TR" dirty="0" err="1" smtClean="0"/>
              <a:t>Gonyometre</a:t>
            </a:r>
            <a:r>
              <a:rPr lang="tr-TR" dirty="0" smtClean="0"/>
              <a:t> kalça </a:t>
            </a:r>
            <a:r>
              <a:rPr lang="tr-TR" dirty="0" err="1" smtClean="0"/>
              <a:t>fleksiyon</a:t>
            </a:r>
            <a:r>
              <a:rPr lang="tr-TR" dirty="0" smtClean="0"/>
              <a:t> ölçümü ile aynı şekilde yerleştirilir.</a:t>
            </a:r>
          </a:p>
          <a:p>
            <a:endParaRPr lang="tr-TR" dirty="0" smtClean="0"/>
          </a:p>
          <a:p>
            <a:r>
              <a:rPr lang="tr-TR" dirty="0" smtClean="0"/>
              <a:t>Ölçüm yapılırken </a:t>
            </a:r>
            <a:r>
              <a:rPr lang="tr-TR" dirty="0" err="1" smtClean="0"/>
              <a:t>lordozun</a:t>
            </a:r>
            <a:r>
              <a:rPr lang="tr-TR" dirty="0" smtClean="0"/>
              <a:t> artmamasına ve </a:t>
            </a:r>
            <a:r>
              <a:rPr lang="tr-TR" dirty="0" err="1" smtClean="0"/>
              <a:t>pelviste</a:t>
            </a:r>
            <a:r>
              <a:rPr lang="tr-TR" dirty="0" smtClean="0"/>
              <a:t> </a:t>
            </a:r>
            <a:r>
              <a:rPr lang="tr-TR" dirty="0" err="1" smtClean="0"/>
              <a:t>elevasyon</a:t>
            </a:r>
            <a:r>
              <a:rPr lang="tr-TR" dirty="0" smtClean="0"/>
              <a:t> olmamasına dikkat edilmelidir.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Abduksiyon</a:t>
            </a:r>
            <a:r>
              <a:rPr lang="tr-TR" b="1" dirty="0" smtClean="0"/>
              <a:t>(45) ve </a:t>
            </a:r>
            <a:r>
              <a:rPr lang="tr-TR" b="1" dirty="0" err="1" smtClean="0"/>
              <a:t>Adduksiyon</a:t>
            </a:r>
            <a:r>
              <a:rPr lang="tr-TR" b="1" dirty="0" smtClean="0"/>
              <a:t>(10)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Hasta sırtüstü yatar.</a:t>
            </a:r>
          </a:p>
          <a:p>
            <a:endParaRPr lang="tr-TR" dirty="0" smtClean="0"/>
          </a:p>
          <a:p>
            <a:r>
              <a:rPr lang="tr-TR" dirty="0" smtClean="0"/>
              <a:t>Sabit kol SİAS’ </a:t>
            </a:r>
            <a:r>
              <a:rPr lang="tr-TR" dirty="0" err="1" smtClean="0"/>
              <a:t>lara</a:t>
            </a:r>
            <a:r>
              <a:rPr lang="tr-TR" dirty="0" smtClean="0"/>
              <a:t> paralel tutulurken, hareketli kol </a:t>
            </a:r>
            <a:r>
              <a:rPr lang="tr-TR" dirty="0" err="1" smtClean="0"/>
              <a:t>femurun</a:t>
            </a:r>
            <a:r>
              <a:rPr lang="tr-TR" dirty="0" smtClean="0"/>
              <a:t> </a:t>
            </a:r>
            <a:r>
              <a:rPr lang="tr-TR" dirty="0" err="1" smtClean="0"/>
              <a:t>anterior</a:t>
            </a:r>
            <a:r>
              <a:rPr lang="tr-TR" dirty="0" smtClean="0"/>
              <a:t> orta çizgisini takip eder.</a:t>
            </a:r>
          </a:p>
          <a:p>
            <a:endParaRPr lang="tr-TR" dirty="0" smtClean="0"/>
          </a:p>
          <a:p>
            <a:r>
              <a:rPr lang="tr-TR" dirty="0" err="1" smtClean="0"/>
              <a:t>Abduksiyon</a:t>
            </a:r>
            <a:r>
              <a:rPr lang="tr-TR" dirty="0" smtClean="0"/>
              <a:t> hareketi ölçülürken kalçada dış rotasyon; </a:t>
            </a:r>
            <a:r>
              <a:rPr lang="tr-TR" dirty="0" err="1" smtClean="0"/>
              <a:t>adduksiyon</a:t>
            </a:r>
            <a:r>
              <a:rPr lang="tr-TR" dirty="0" smtClean="0"/>
              <a:t> hareketi ölçülürken iç rotasyon olmamasına dikkat edilmelidir.</a:t>
            </a:r>
          </a:p>
          <a:p>
            <a:endParaRPr lang="tr-TR" dirty="0" smtClean="0"/>
          </a:p>
          <a:p>
            <a:r>
              <a:rPr lang="tr-TR" dirty="0" err="1" smtClean="0"/>
              <a:t>Hiperadduksiyon</a:t>
            </a:r>
            <a:r>
              <a:rPr lang="tr-TR" dirty="0" smtClean="0"/>
              <a:t> hareketi ölçülürken de diğer bacağın hafif </a:t>
            </a:r>
            <a:r>
              <a:rPr lang="tr-TR" dirty="0" err="1" smtClean="0"/>
              <a:t>abduksiyona</a:t>
            </a:r>
            <a:r>
              <a:rPr lang="tr-TR" dirty="0" smtClean="0"/>
              <a:t> getirilmesi gerekir.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İç ve Dış Rotasyon (45)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bacakları dizden itibaren masadan sarkacak </a:t>
            </a:r>
            <a:r>
              <a:rPr lang="tr-TR" smtClean="0"/>
              <a:t>şekilde oturur </a:t>
            </a:r>
            <a:r>
              <a:rPr lang="tr-TR" dirty="0" smtClean="0"/>
              <a:t>veya sırtüstü yatar.</a:t>
            </a:r>
          </a:p>
          <a:p>
            <a:endParaRPr lang="tr-TR" dirty="0" smtClean="0"/>
          </a:p>
          <a:p>
            <a:r>
              <a:rPr lang="tr-TR" dirty="0" smtClean="0"/>
              <a:t>Sabit kol yere paralel olarak yerleştirilirken hareketli kol </a:t>
            </a:r>
            <a:r>
              <a:rPr lang="tr-TR" dirty="0" err="1" smtClean="0"/>
              <a:t>tibianın</a:t>
            </a:r>
            <a:r>
              <a:rPr lang="tr-TR" dirty="0" smtClean="0"/>
              <a:t> </a:t>
            </a:r>
            <a:r>
              <a:rPr lang="tr-TR" dirty="0" err="1" smtClean="0"/>
              <a:t>cristasını</a:t>
            </a:r>
            <a:r>
              <a:rPr lang="tr-TR" dirty="0" smtClean="0"/>
              <a:t> takip eder.</a:t>
            </a:r>
          </a:p>
          <a:p>
            <a:endParaRPr lang="tr-TR" dirty="0" smtClean="0"/>
          </a:p>
          <a:p>
            <a:r>
              <a:rPr lang="tr-TR" dirty="0" smtClean="0"/>
              <a:t>Ölçüm yapılırken diğer hareketlerin olmamasına dikkat edilmelidir.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Diz Eklemi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Fleksiyon</a:t>
            </a:r>
            <a:r>
              <a:rPr lang="tr-TR" dirty="0" smtClean="0"/>
              <a:t> (140) ve </a:t>
            </a:r>
            <a:r>
              <a:rPr lang="tr-TR" dirty="0" err="1" smtClean="0"/>
              <a:t>ekstansiyon</a:t>
            </a:r>
            <a:r>
              <a:rPr lang="tr-TR" dirty="0" smtClean="0"/>
              <a:t> ölçümleri yüzükoyun pozisyonda yapılır.</a:t>
            </a:r>
          </a:p>
          <a:p>
            <a:endParaRPr lang="tr-TR" dirty="0" smtClean="0"/>
          </a:p>
          <a:p>
            <a:r>
              <a:rPr lang="tr-TR" dirty="0" smtClean="0"/>
              <a:t>Sabit kol </a:t>
            </a:r>
            <a:r>
              <a:rPr lang="tr-TR" dirty="0" err="1" smtClean="0"/>
              <a:t>femurun</a:t>
            </a:r>
            <a:r>
              <a:rPr lang="tr-TR" dirty="0" smtClean="0"/>
              <a:t> </a:t>
            </a:r>
            <a:r>
              <a:rPr lang="tr-TR" dirty="0" err="1" smtClean="0"/>
              <a:t>lateral</a:t>
            </a:r>
            <a:r>
              <a:rPr lang="tr-TR" dirty="0" smtClean="0"/>
              <a:t> orta çizgisine paralel tutulurken, hareketli kol </a:t>
            </a:r>
            <a:r>
              <a:rPr lang="tr-TR" dirty="0" err="1" smtClean="0"/>
              <a:t>fibulayı</a:t>
            </a:r>
            <a:r>
              <a:rPr lang="tr-TR" dirty="0" smtClean="0"/>
              <a:t> takip eder.</a:t>
            </a:r>
          </a:p>
          <a:p>
            <a:endParaRPr lang="tr-TR" dirty="0" smtClean="0"/>
          </a:p>
          <a:p>
            <a:r>
              <a:rPr lang="tr-TR" dirty="0" smtClean="0"/>
              <a:t>Kas kitlesi yanıltabileceği için </a:t>
            </a:r>
            <a:r>
              <a:rPr lang="tr-TR" dirty="0" err="1" smtClean="0"/>
              <a:t>fibula</a:t>
            </a:r>
            <a:r>
              <a:rPr lang="tr-TR" dirty="0" smtClean="0"/>
              <a:t> dikkatli bir şekilde </a:t>
            </a:r>
            <a:r>
              <a:rPr lang="tr-TR" dirty="0" err="1" smtClean="0"/>
              <a:t>palpe</a:t>
            </a:r>
            <a:r>
              <a:rPr lang="tr-TR" dirty="0" smtClean="0"/>
              <a:t> edilmelidir.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Diz ekleminde son 20 derecelik </a:t>
            </a:r>
            <a:r>
              <a:rPr lang="tr-TR" dirty="0" err="1" smtClean="0"/>
              <a:t>ekstansiyon</a:t>
            </a:r>
            <a:r>
              <a:rPr lang="tr-TR" dirty="0" smtClean="0"/>
              <a:t> hareketi çok önemlidir.</a:t>
            </a:r>
          </a:p>
          <a:p>
            <a:endParaRPr lang="tr-TR" dirty="0" smtClean="0"/>
          </a:p>
          <a:p>
            <a:r>
              <a:rPr lang="tr-TR" dirty="0" err="1" smtClean="0"/>
              <a:t>M.quadriceps</a:t>
            </a:r>
            <a:r>
              <a:rPr lang="tr-TR" dirty="0" smtClean="0"/>
              <a:t> </a:t>
            </a:r>
            <a:r>
              <a:rPr lang="tr-TR" dirty="0" err="1" smtClean="0"/>
              <a:t>femoris</a:t>
            </a:r>
            <a:r>
              <a:rPr lang="tr-TR" dirty="0" smtClean="0"/>
              <a:t> </a:t>
            </a:r>
            <a:r>
              <a:rPr lang="tr-TR" dirty="0" err="1" smtClean="0"/>
              <a:t>tendonu</a:t>
            </a:r>
            <a:r>
              <a:rPr lang="tr-TR" dirty="0" smtClean="0"/>
              <a:t>, </a:t>
            </a:r>
            <a:r>
              <a:rPr lang="tr-TR" dirty="0" err="1" smtClean="0"/>
              <a:t>patella</a:t>
            </a:r>
            <a:r>
              <a:rPr lang="tr-TR" dirty="0" smtClean="0"/>
              <a:t> veya çevredeki yumuşak doku patolojilerinde  son 20 derecelik aktif </a:t>
            </a:r>
            <a:r>
              <a:rPr lang="tr-TR" dirty="0" err="1" smtClean="0"/>
              <a:t>ekstansiyon</a:t>
            </a:r>
            <a:r>
              <a:rPr lang="tr-TR" dirty="0" smtClean="0"/>
              <a:t> olumsuz yönde etkilenir.</a:t>
            </a:r>
          </a:p>
          <a:p>
            <a:endParaRPr lang="tr-TR" dirty="0" smtClean="0"/>
          </a:p>
          <a:p>
            <a:r>
              <a:rPr lang="tr-TR" dirty="0" smtClean="0"/>
              <a:t>Bu durumda aktif diz </a:t>
            </a:r>
            <a:r>
              <a:rPr lang="tr-TR" dirty="0" err="1" smtClean="0"/>
              <a:t>ekstansiyonunun</a:t>
            </a:r>
            <a:r>
              <a:rPr lang="tr-TR" dirty="0" smtClean="0"/>
              <a:t> değerlendirilmesi otururken bacaklar yataktan sarkıtılarak yapılmalıdır.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Ayak Bileği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Ayak bileği hareketleri 3 farklı eklemde ve eksende meydana gelmektedir.</a:t>
            </a:r>
          </a:p>
          <a:p>
            <a:endParaRPr lang="tr-TR" dirty="0" smtClean="0"/>
          </a:p>
          <a:p>
            <a:r>
              <a:rPr lang="tr-TR" dirty="0" smtClean="0"/>
              <a:t>DF ve PF hareketleri </a:t>
            </a:r>
            <a:r>
              <a:rPr lang="tr-TR" dirty="0" err="1" smtClean="0"/>
              <a:t>tibiotalar</a:t>
            </a:r>
            <a:r>
              <a:rPr lang="tr-TR" dirty="0" smtClean="0"/>
              <a:t> eklemde,</a:t>
            </a:r>
          </a:p>
          <a:p>
            <a:endParaRPr lang="tr-TR" dirty="0" smtClean="0"/>
          </a:p>
          <a:p>
            <a:r>
              <a:rPr lang="tr-TR" dirty="0" err="1" smtClean="0"/>
              <a:t>İnversiyon</a:t>
            </a:r>
            <a:r>
              <a:rPr lang="tr-TR" dirty="0" smtClean="0"/>
              <a:t> ve </a:t>
            </a:r>
            <a:r>
              <a:rPr lang="tr-TR" dirty="0" err="1" smtClean="0"/>
              <a:t>eversiyon</a:t>
            </a:r>
            <a:r>
              <a:rPr lang="tr-TR" dirty="0" smtClean="0"/>
              <a:t> hareketleri </a:t>
            </a:r>
            <a:r>
              <a:rPr lang="tr-TR" dirty="0" err="1" smtClean="0"/>
              <a:t>subtalar</a:t>
            </a:r>
            <a:r>
              <a:rPr lang="tr-TR" dirty="0" smtClean="0"/>
              <a:t> eklemde,</a:t>
            </a:r>
          </a:p>
          <a:p>
            <a:endParaRPr lang="tr-TR" dirty="0" smtClean="0"/>
          </a:p>
          <a:p>
            <a:r>
              <a:rPr lang="tr-TR" dirty="0" err="1" smtClean="0"/>
              <a:t>Abduksiyon</a:t>
            </a:r>
            <a:r>
              <a:rPr lang="tr-TR" dirty="0" smtClean="0"/>
              <a:t> ve </a:t>
            </a:r>
            <a:r>
              <a:rPr lang="tr-TR" dirty="0" err="1" smtClean="0"/>
              <a:t>adduksiyon</a:t>
            </a:r>
            <a:r>
              <a:rPr lang="tr-TR" dirty="0" smtClean="0"/>
              <a:t> hareketleri ise </a:t>
            </a:r>
            <a:r>
              <a:rPr lang="tr-TR" dirty="0" err="1" smtClean="0"/>
              <a:t>midtarsal</a:t>
            </a:r>
            <a:r>
              <a:rPr lang="tr-TR" dirty="0" smtClean="0"/>
              <a:t> eklemde meydana gelir.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425</Words>
  <PresentationFormat>Ekran Gösterisi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Akış</vt:lpstr>
      <vt:lpstr>ALT EKSTREMİTE NORMAL EKLEM HAREKET AÇIKLIĞININ DEĞERLENDİRİLMESİ</vt:lpstr>
      <vt:lpstr>KALÇA EKLEMİ</vt:lpstr>
      <vt:lpstr>Fleksiyon (125)</vt:lpstr>
      <vt:lpstr>Ekstansiyon (10)</vt:lpstr>
      <vt:lpstr>Abduksiyon(45) ve Adduksiyon(10)</vt:lpstr>
      <vt:lpstr>İç ve Dış Rotasyon (45)</vt:lpstr>
      <vt:lpstr>Diz Eklemi</vt:lpstr>
      <vt:lpstr>Slayt 8</vt:lpstr>
      <vt:lpstr>Ayak Bileği</vt:lpstr>
      <vt:lpstr>Dorsi (20) ve Plantar (45) Fleksiyon</vt:lpstr>
      <vt:lpstr>Slayt 11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 EKSTREMİTE NORMAL EKLEM HAREKET ÖLÇÜMÜ</dc:title>
  <dc:creator>fztmerve</dc:creator>
  <cp:lastModifiedBy>fztmerve</cp:lastModifiedBy>
  <cp:revision>6</cp:revision>
  <dcterms:created xsi:type="dcterms:W3CDTF">2019-03-12T18:28:47Z</dcterms:created>
  <dcterms:modified xsi:type="dcterms:W3CDTF">2019-03-12T20:25:32Z</dcterms:modified>
</cp:coreProperties>
</file>