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6" r:id="rId2"/>
    <p:sldId id="259" r:id="rId3"/>
    <p:sldId id="347" r:id="rId4"/>
    <p:sldId id="348" r:id="rId5"/>
    <p:sldId id="349" r:id="rId6"/>
    <p:sldId id="350" r:id="rId7"/>
    <p:sldId id="351" r:id="rId8"/>
    <p:sldId id="352" r:id="rId9"/>
    <p:sldId id="353" r:id="rId10"/>
    <p:sldId id="354" r:id="rId11"/>
    <p:sldId id="355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893" autoAdjust="0"/>
    <p:restoredTop sz="94660" autoAdjust="0"/>
  </p:normalViewPr>
  <p:slideViewPr>
    <p:cSldViewPr>
      <p:cViewPr varScale="1">
        <p:scale>
          <a:sx n="90" d="100"/>
          <a:sy n="90" d="100"/>
        </p:scale>
        <p:origin x="1210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50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BD45B-E730-475D-BD20-F78503D34471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EC859D-B9DD-4026-99DC-E9A994B5962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B09EEA02-A089-4CA0-B6DB-5656DABF50C4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B09EEA02-A089-4CA0-B6DB-5656DABF50C4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09EEA02-A089-4CA0-B6DB-5656DABF50C4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976" y="3643314"/>
            <a:ext cx="7072362" cy="1071570"/>
          </a:xfrm>
        </p:spPr>
        <p:txBody>
          <a:bodyPr>
            <a:noAutofit/>
          </a:bodyPr>
          <a:lstStyle/>
          <a:p>
            <a:r>
              <a:rPr lang="tr-TR" sz="2600" b="1" dirty="0" smtClean="0">
                <a:latin typeface="+mn-lt"/>
              </a:rPr>
              <a:t/>
            </a:r>
            <a:br>
              <a:rPr lang="tr-TR" sz="2600" b="1" dirty="0" smtClean="0">
                <a:latin typeface="+mn-lt"/>
              </a:rPr>
            </a:br>
            <a:r>
              <a:rPr lang="tr-TR" sz="2600" b="1" dirty="0" smtClean="0">
                <a:latin typeface="+mn-lt"/>
              </a:rPr>
              <a:t>Türkçe Ses Dizgesinin İşleyişi - I</a:t>
            </a:r>
            <a:endParaRPr lang="tr-TR" sz="2600" dirty="0">
              <a:latin typeface="+mn-lt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357290" y="5072074"/>
            <a:ext cx="6858048" cy="642942"/>
          </a:xfrm>
          <a:prstGeom prst="rect">
            <a:avLst/>
          </a:prstGeom>
        </p:spPr>
        <p:txBody>
          <a:bodyPr vert="horz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Dr. </a:t>
            </a:r>
            <a:r>
              <a:rPr kumimoji="0" lang="tr-TR" sz="16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Öğr</a:t>
            </a:r>
            <a:r>
              <a:rPr kumimoji="0" lang="tr-TR" sz="1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. Üyesi İpek Pınar Uzun</a:t>
            </a:r>
          </a:p>
        </p:txBody>
      </p:sp>
      <p:pic>
        <p:nvPicPr>
          <p:cNvPr id="6" name="Picture 5" descr="C:\Documents and Settings\XP\Desktop\adsıznnnnnn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6" y="1428736"/>
            <a:ext cx="5357850" cy="1545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00034" y="642918"/>
            <a:ext cx="8001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200" b="1" dirty="0" smtClean="0"/>
              <a:t>Yumuşak Damak/Artdamak (</a:t>
            </a:r>
            <a:r>
              <a:rPr lang="tr-TR" sz="2200" dirty="0" smtClean="0"/>
              <a:t>Velum</a:t>
            </a:r>
            <a:r>
              <a:rPr lang="tr-TR" sz="2200" b="1" dirty="0" smtClean="0"/>
              <a:t>)</a:t>
            </a:r>
            <a:endParaRPr lang="tr-TR" sz="2200" b="1" dirty="0"/>
          </a:p>
        </p:txBody>
      </p:sp>
      <p:sp>
        <p:nvSpPr>
          <p:cNvPr id="11" name="Dikdörtgen 1"/>
          <p:cNvSpPr/>
          <p:nvPr/>
        </p:nvSpPr>
        <p:spPr>
          <a:xfrm>
            <a:off x="382882" y="1454995"/>
            <a:ext cx="84039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b="1" dirty="0" smtClean="0">
                <a:latin typeface="Book Antiqua" pitchFamily="18" charset="0"/>
              </a:rPr>
              <a:t>Yumuşak Damak </a:t>
            </a:r>
            <a:r>
              <a:rPr lang="tr-TR" dirty="0" smtClean="0">
                <a:latin typeface="Book Antiqua" pitchFamily="18" charset="0"/>
              </a:rPr>
              <a:t>(</a:t>
            </a:r>
            <a:r>
              <a:rPr lang="tr-TR" b="1" dirty="0" smtClean="0">
                <a:latin typeface="Book Antiqua" pitchFamily="18" charset="0"/>
              </a:rPr>
              <a:t>artdamak</a:t>
            </a:r>
            <a:r>
              <a:rPr lang="tr-TR" dirty="0" smtClean="0">
                <a:latin typeface="Book Antiqua" pitchFamily="18" charset="0"/>
              </a:rPr>
              <a:t>), nefes alıp verme sürecinde alçalarak burundan alınan havanın rahatlıkla içeri girmesini sağlar. </a:t>
            </a:r>
          </a:p>
          <a:p>
            <a:pPr algn="just"/>
            <a:endParaRPr lang="tr-TR" dirty="0" smtClean="0">
              <a:latin typeface="Book Antiqua" pitchFamily="18" charset="0"/>
            </a:endParaRPr>
          </a:p>
          <a:p>
            <a:pPr algn="just"/>
            <a:r>
              <a:rPr lang="tr-TR" dirty="0" smtClean="0">
                <a:latin typeface="Book Antiqua" pitchFamily="18" charset="0"/>
              </a:rPr>
              <a:t>Ağız boşluğunun arka kısmında üst boşlukta bulunan kaslı ve geniş bir doku olan yumuşak damağın en belirgin birimi </a:t>
            </a:r>
            <a:r>
              <a:rPr lang="tr-TR" b="1" dirty="0" smtClean="0">
                <a:latin typeface="Book Antiqua" pitchFamily="18" charset="0"/>
              </a:rPr>
              <a:t>küçük dil</a:t>
            </a:r>
            <a:r>
              <a:rPr lang="tr-TR" dirty="0" smtClean="0">
                <a:latin typeface="Book Antiqua" pitchFamily="18" charset="0"/>
              </a:rPr>
              <a:t>dir (uvula).</a:t>
            </a:r>
          </a:p>
          <a:p>
            <a:pPr algn="just"/>
            <a:endParaRPr lang="tr-TR" dirty="0" smtClean="0">
              <a:latin typeface="Book Antiqua" pitchFamily="18" charset="0"/>
            </a:endParaRPr>
          </a:p>
        </p:txBody>
      </p:sp>
      <p:sp>
        <p:nvSpPr>
          <p:cNvPr id="12" name="Dikdörtgen 1"/>
          <p:cNvSpPr/>
          <p:nvPr/>
        </p:nvSpPr>
        <p:spPr>
          <a:xfrm>
            <a:off x="848560" y="3429000"/>
            <a:ext cx="7251832" cy="1323439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tr-TR" sz="1600" b="1" dirty="0" smtClean="0">
                <a:solidFill>
                  <a:schemeClr val="bg1"/>
                </a:solidFill>
                <a:latin typeface="Book Antiqua" pitchFamily="18" charset="0"/>
              </a:rPr>
              <a:t>Artdamak</a:t>
            </a:r>
            <a:r>
              <a:rPr lang="tr-TR" sz="1600" dirty="0" smtClean="0">
                <a:solidFill>
                  <a:schemeClr val="bg1"/>
                </a:solidFill>
                <a:latin typeface="Book Antiqua" pitchFamily="18" charset="0"/>
              </a:rPr>
              <a:t>, havanın ağızdan ve burundan dışarı atılmasına olanak sağlayacak şekilde aşağı doğru da indirilir. Artdamak aşağıya indirilmiş konumdayken ağzı kapalı konumda da kalabilir, bütün hava burundan dışarı atılabilir. </a:t>
            </a:r>
          </a:p>
          <a:p>
            <a:pPr algn="just"/>
            <a:endParaRPr lang="tr-TR" sz="1600" i="1" dirty="0" smtClean="0">
              <a:solidFill>
                <a:schemeClr val="bg1"/>
              </a:solidFill>
              <a:latin typeface="Book Antiqua" pitchFamily="18" charset="0"/>
            </a:endParaRPr>
          </a:p>
          <a:p>
            <a:pPr algn="just"/>
            <a:r>
              <a:rPr lang="tr-TR" sz="1600" i="1" dirty="0" smtClean="0">
                <a:solidFill>
                  <a:schemeClr val="bg1"/>
                </a:solidFill>
                <a:latin typeface="Book Antiqua" pitchFamily="18" charset="0"/>
              </a:rPr>
              <a:t>Örneğin [m] ve [n] geniz ünsüzleri gibi.	</a:t>
            </a:r>
            <a:endParaRPr lang="tr-TR" sz="1600" i="1" dirty="0">
              <a:solidFill>
                <a:schemeClr val="bg1"/>
              </a:solidFill>
              <a:latin typeface="Book Antiqua" pitchFamily="18" charset="0"/>
            </a:endParaRPr>
          </a:p>
        </p:txBody>
      </p:sp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Dilbilim YL – Pınar Uzun						12</a:t>
            </a:r>
            <a:endParaRPr lang="tr-T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00034" y="642918"/>
            <a:ext cx="8001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200" b="1" dirty="0" smtClean="0"/>
              <a:t>Ağız Boşluğu (</a:t>
            </a:r>
            <a:r>
              <a:rPr lang="tr-TR" sz="2200" dirty="0" smtClean="0"/>
              <a:t>Oral Cavity</a:t>
            </a:r>
            <a:r>
              <a:rPr lang="tr-TR" sz="2200" b="1" dirty="0" smtClean="0"/>
              <a:t>)</a:t>
            </a:r>
            <a:endParaRPr lang="tr-TR" sz="2200" b="1" dirty="0"/>
          </a:p>
        </p:txBody>
      </p:sp>
      <p:sp>
        <p:nvSpPr>
          <p:cNvPr id="11" name="Dikdörtgen 1"/>
          <p:cNvSpPr/>
          <p:nvPr/>
        </p:nvSpPr>
        <p:spPr>
          <a:xfrm>
            <a:off x="382882" y="1454995"/>
            <a:ext cx="84039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 smtClean="0">
                <a:latin typeface="Book Antiqua" pitchFamily="18" charset="0"/>
              </a:rPr>
              <a:t>Ağız boşluğunun iç kısmında dudaklar, alt ve üst dişler, damak, yanaklar, altçene kemiği ve dil bulunur. Oval bir biçimi taşıyan ağız boşluğu dişlerin dizilişine göre bölümlere ayrılır.</a:t>
            </a:r>
            <a:endParaRPr lang="tr-TR" dirty="0">
              <a:latin typeface="Book Antiqua" pitchFamily="18" charset="0"/>
            </a:endParaRPr>
          </a:p>
        </p:txBody>
      </p:sp>
      <p:pic>
        <p:nvPicPr>
          <p:cNvPr id="8" name="Picture 7" descr="adsızd.bmp"/>
          <p:cNvPicPr/>
          <p:nvPr/>
        </p:nvPicPr>
        <p:blipFill>
          <a:blip r:embed="rId2" cstate="print">
            <a:grayscl/>
          </a:blip>
          <a:srcRect/>
          <a:stretch>
            <a:fillRect/>
          </a:stretch>
        </p:blipFill>
        <p:spPr bwMode="auto">
          <a:xfrm>
            <a:off x="3707904" y="5013176"/>
            <a:ext cx="1080120" cy="126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611560" y="2780928"/>
            <a:ext cx="8064896" cy="181588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/>
            <a:r>
              <a:rPr lang="tr-TR" sz="1600" b="1" dirty="0" smtClean="0">
                <a:solidFill>
                  <a:srgbClr val="000000"/>
                </a:solidFill>
                <a:latin typeface="Book Antiqua" pitchFamily="18" charset="0"/>
              </a:rPr>
              <a:t>Dudaklar, </a:t>
            </a:r>
            <a:r>
              <a:rPr lang="tr-TR" sz="1600" dirty="0" smtClean="0">
                <a:latin typeface="Book Antiqua" pitchFamily="18" charset="0"/>
              </a:rPr>
              <a:t>seslerin çıkarılışı sırasında farklı hareket konumlarına getirilir. Kimi durumlarda tamamen kapalı, tamamen açık ya da yuvarlak biçim alabilir.</a:t>
            </a:r>
            <a:endParaRPr lang="tr-TR" sz="1600" b="1" dirty="0" smtClean="0">
              <a:solidFill>
                <a:srgbClr val="000000"/>
              </a:solidFill>
              <a:latin typeface="Book Antiqua" pitchFamily="18" charset="0"/>
            </a:endParaRPr>
          </a:p>
          <a:p>
            <a:pPr lvl="0" algn="just"/>
            <a:r>
              <a:rPr lang="tr-TR" sz="1600" b="1" dirty="0" smtClean="0">
                <a:solidFill>
                  <a:srgbClr val="000000"/>
                </a:solidFill>
                <a:latin typeface="Book Antiqua" pitchFamily="18" charset="0"/>
              </a:rPr>
              <a:t>Dişler,</a:t>
            </a:r>
            <a:r>
              <a:rPr lang="tr-TR" sz="1600" dirty="0" smtClean="0">
                <a:latin typeface="Book Antiqua" pitchFamily="18" charset="0"/>
              </a:rPr>
              <a:t> özellikle ünsüzlerin sesletiminde dişler önemli bir işleve sahiptir.</a:t>
            </a:r>
            <a:endParaRPr lang="tr-TR" sz="1600" b="1" dirty="0" smtClean="0">
              <a:solidFill>
                <a:srgbClr val="000000"/>
              </a:solidFill>
              <a:latin typeface="Book Antiqua" pitchFamily="18" charset="0"/>
            </a:endParaRPr>
          </a:p>
          <a:p>
            <a:pPr lvl="0" algn="just"/>
            <a:r>
              <a:rPr lang="tr-TR" sz="1600" b="1" dirty="0" smtClean="0">
                <a:solidFill>
                  <a:srgbClr val="000000"/>
                </a:solidFill>
                <a:latin typeface="Book Antiqua" pitchFamily="18" charset="0"/>
              </a:rPr>
              <a:t>Altçene Kemiği,</a:t>
            </a:r>
            <a:r>
              <a:rPr lang="tr-TR" sz="1600" b="1" i="1" dirty="0" smtClean="0">
                <a:latin typeface="Book Antiqua" pitchFamily="18" charset="0"/>
              </a:rPr>
              <a:t> </a:t>
            </a:r>
            <a:r>
              <a:rPr lang="tr-TR" sz="1600" dirty="0" smtClean="0">
                <a:latin typeface="Book Antiqua" pitchFamily="18" charset="0"/>
              </a:rPr>
              <a:t>ağız boşluğu içinde bulunan alt dişler ve üst dişler arasındaki hacmi ayarlayarak, dudakların durumu ve biçiminin belirlenmesinde etken roldedir.</a:t>
            </a:r>
            <a:endParaRPr lang="tr-TR" sz="1600" b="1" dirty="0" smtClean="0">
              <a:solidFill>
                <a:srgbClr val="000000"/>
              </a:solidFill>
              <a:latin typeface="Book Antiqua" pitchFamily="18" charset="0"/>
            </a:endParaRPr>
          </a:p>
          <a:p>
            <a:pPr lvl="0" algn="just"/>
            <a:r>
              <a:rPr lang="tr-TR" sz="1600" b="1" dirty="0" smtClean="0">
                <a:solidFill>
                  <a:srgbClr val="000000"/>
                </a:solidFill>
                <a:latin typeface="Book Antiqua" pitchFamily="18" charset="0"/>
              </a:rPr>
              <a:t>Dil</a:t>
            </a:r>
            <a:r>
              <a:rPr lang="tr-TR" sz="1600" dirty="0" smtClean="0">
                <a:latin typeface="Book Antiqua" pitchFamily="18" charset="0"/>
              </a:rPr>
              <a:t>, iç ve dış kısmında bulunan kaslar aracılığıyla yukarı, aşağı ve geri olmak üzere üç farklı yönde hareket edebilme ve şekil alabilme özelliğindedir. </a:t>
            </a:r>
            <a:endParaRPr lang="tr-TR" sz="1600" dirty="0">
              <a:solidFill>
                <a:srgbClr val="000000"/>
              </a:solidFill>
              <a:latin typeface="Book Antiqua" pitchFamily="18" charset="0"/>
            </a:endParaRPr>
          </a:p>
        </p:txBody>
      </p:sp>
      <p:pic>
        <p:nvPicPr>
          <p:cNvPr id="12" name="7 Resim" descr="cs_vowels_lips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084168" y="4797152"/>
            <a:ext cx="2854006" cy="1772816"/>
          </a:xfrm>
          <a:prstGeom prst="rect">
            <a:avLst/>
          </a:prstGeom>
        </p:spPr>
      </p:pic>
      <p:cxnSp>
        <p:nvCxnSpPr>
          <p:cNvPr id="16" name="Straight Arrow Connector 15"/>
          <p:cNvCxnSpPr/>
          <p:nvPr/>
        </p:nvCxnSpPr>
        <p:spPr>
          <a:xfrm>
            <a:off x="899592" y="4365104"/>
            <a:ext cx="72008" cy="576064"/>
          </a:xfrm>
          <a:prstGeom prst="straightConnector1">
            <a:avLst/>
          </a:prstGeom>
          <a:ln w="25400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539552" y="4005064"/>
            <a:ext cx="576064" cy="36004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Rectangle 19"/>
          <p:cNvSpPr/>
          <p:nvPr/>
        </p:nvSpPr>
        <p:spPr>
          <a:xfrm>
            <a:off x="395536" y="5013176"/>
            <a:ext cx="1296144" cy="11795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dirty="0" smtClean="0">
                <a:latin typeface="Book Antiqua" pitchFamily="18" charset="0"/>
              </a:rPr>
              <a:t>Dilucu</a:t>
            </a:r>
          </a:p>
          <a:p>
            <a:pPr algn="ctr"/>
            <a:r>
              <a:rPr lang="tr-TR" sz="1400" dirty="0" smtClean="0">
                <a:latin typeface="Book Antiqua" pitchFamily="18" charset="0"/>
              </a:rPr>
              <a:t>Dil kenarı</a:t>
            </a:r>
          </a:p>
          <a:p>
            <a:pPr algn="ctr"/>
            <a:r>
              <a:rPr lang="tr-TR" sz="1400" dirty="0" smtClean="0">
                <a:latin typeface="Book Antiqua" pitchFamily="18" charset="0"/>
              </a:rPr>
              <a:t>Dil palası</a:t>
            </a:r>
          </a:p>
          <a:p>
            <a:pPr algn="ctr"/>
            <a:r>
              <a:rPr lang="tr-TR" sz="1400" dirty="0" smtClean="0">
                <a:latin typeface="Book Antiqua" pitchFamily="18" charset="0"/>
              </a:rPr>
              <a:t>Dil kökü</a:t>
            </a:r>
          </a:p>
          <a:p>
            <a:pPr algn="ctr"/>
            <a:r>
              <a:rPr lang="tr-TR" sz="1400" dirty="0" smtClean="0">
                <a:latin typeface="Book Antiqua" pitchFamily="18" charset="0"/>
              </a:rPr>
              <a:t>Dil sırtı</a:t>
            </a:r>
            <a:endParaRPr lang="tr-TR" sz="1400" dirty="0">
              <a:latin typeface="Book Antiqua" pitchFamily="18" charset="0"/>
            </a:endParaRPr>
          </a:p>
        </p:txBody>
      </p:sp>
      <p:sp>
        <p:nvSpPr>
          <p:cNvPr id="14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Dilbilim YL – Pınar Uzun						13</a:t>
            </a:r>
            <a:endParaRPr lang="tr-T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05884"/>
            <a:ext cx="8229600" cy="4937760"/>
          </a:xfrm>
        </p:spPr>
        <p:txBody>
          <a:bodyPr>
            <a:noAutofit/>
          </a:bodyPr>
          <a:lstStyle/>
          <a:p>
            <a:pPr lvl="0"/>
            <a:r>
              <a:rPr lang="tr-TR" sz="1100" dirty="0" smtClean="0">
                <a:latin typeface="Book Antiqua" pitchFamily="18" charset="0"/>
              </a:rPr>
              <a:t>Carr, P. (2008). </a:t>
            </a:r>
            <a:r>
              <a:rPr lang="tr-TR" sz="1100" i="1" dirty="0" smtClean="0">
                <a:latin typeface="Book Antiqua" pitchFamily="18" charset="0"/>
              </a:rPr>
              <a:t>A Glossary of Phonology. </a:t>
            </a:r>
            <a:r>
              <a:rPr lang="tr-TR" sz="1100" dirty="0" smtClean="0">
                <a:latin typeface="Book Antiqua" pitchFamily="18" charset="0"/>
              </a:rPr>
              <a:t>Edinburgh University Press.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Clark, J. (2007). </a:t>
            </a:r>
            <a:r>
              <a:rPr lang="tr-TR" sz="1100" i="1" dirty="0" smtClean="0">
                <a:latin typeface="Book Antiqua" pitchFamily="18" charset="0"/>
              </a:rPr>
              <a:t>An Introduction to Phonetics and Phonology</a:t>
            </a:r>
            <a:r>
              <a:rPr lang="tr-TR" sz="1100" dirty="0" smtClean="0">
                <a:latin typeface="Book Antiqua" pitchFamily="18" charset="0"/>
              </a:rPr>
              <a:t>. Üçüncü Baskı. Blackwell Yayınları.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Crystal, D. (1980). </a:t>
            </a:r>
            <a:r>
              <a:rPr lang="tr-TR" sz="1100" i="1" dirty="0" smtClean="0">
                <a:latin typeface="Book Antiqua" pitchFamily="18" charset="0"/>
              </a:rPr>
              <a:t>A Dictionary of Linguistics and Phonetics</a:t>
            </a:r>
            <a:r>
              <a:rPr lang="tr-TR" sz="1100" dirty="0" smtClean="0">
                <a:latin typeface="Book Antiqua" pitchFamily="18" charset="0"/>
              </a:rPr>
              <a:t>. Wiley Yayınları. 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Ergenç, İ. (2002). </a:t>
            </a:r>
            <a:r>
              <a:rPr lang="tr-TR" sz="1100" i="1" dirty="0" smtClean="0">
                <a:latin typeface="Book Antiqua" pitchFamily="18" charset="0"/>
              </a:rPr>
              <a:t>Konuşma Dili ve Türkçenin Söyleyiş Sözlüğü</a:t>
            </a:r>
            <a:r>
              <a:rPr lang="tr-TR" sz="1100" dirty="0" smtClean="0">
                <a:latin typeface="Book Antiqua" pitchFamily="18" charset="0"/>
              </a:rPr>
              <a:t>. Multilingual Yayınları. 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Gussenhoven, C. (2011). </a:t>
            </a:r>
            <a:r>
              <a:rPr lang="tr-TR" sz="1100" i="1" dirty="0" smtClean="0">
                <a:latin typeface="Book Antiqua" pitchFamily="18" charset="0"/>
              </a:rPr>
              <a:t>Understanding Phonology.</a:t>
            </a:r>
            <a:r>
              <a:rPr lang="tr-TR" sz="1100" dirty="0" smtClean="0">
                <a:latin typeface="Book Antiqua" pitchFamily="18" charset="0"/>
              </a:rPr>
              <a:t> 3. Baskı. Hodder Education.</a:t>
            </a:r>
          </a:p>
          <a:p>
            <a:pPr lvl="0"/>
            <a:r>
              <a:rPr lang="tr-TR" sz="1100" i="1" dirty="0" smtClean="0">
                <a:latin typeface="Book Antiqua" pitchFamily="18" charset="0"/>
              </a:rPr>
              <a:t>Handbook of the International Phonetic Association: A Guide to the Use of the International Phonetic Alphabet</a:t>
            </a:r>
            <a:r>
              <a:rPr lang="tr-TR" sz="1100" dirty="0" smtClean="0">
                <a:latin typeface="Book Antiqua" pitchFamily="18" charset="0"/>
              </a:rPr>
              <a:t>. (1999). Cambridge Üniversitesi Yayınları. 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Johnson, K. (2003). </a:t>
            </a:r>
            <a:r>
              <a:rPr lang="tr-TR" sz="1100" i="1" dirty="0" smtClean="0">
                <a:latin typeface="Book Antiqua" pitchFamily="18" charset="0"/>
              </a:rPr>
              <a:t>Acoustics &amp; Auditory Phonetics</a:t>
            </a:r>
            <a:r>
              <a:rPr lang="tr-TR" sz="1100" dirty="0" smtClean="0">
                <a:latin typeface="Book Antiqua" pitchFamily="18" charset="0"/>
              </a:rPr>
              <a:t>. Blackwell Publishing. İkinci Baskı.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Katz, W.F. (2013). </a:t>
            </a:r>
            <a:r>
              <a:rPr lang="tr-TR" sz="1100" i="1" dirty="0" smtClean="0">
                <a:latin typeface="Book Antiqua" pitchFamily="18" charset="0"/>
              </a:rPr>
              <a:t>Phonetic for Dummies. </a:t>
            </a:r>
            <a:r>
              <a:rPr lang="tr-TR" sz="1100" dirty="0" smtClean="0">
                <a:latin typeface="Book Antiqua" pitchFamily="18" charset="0"/>
              </a:rPr>
              <a:t>John Wiley &amp; Sons.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Kent, R.D. ve Read, C. (2002). </a:t>
            </a:r>
            <a:r>
              <a:rPr lang="tr-TR" sz="1100" i="1" dirty="0" smtClean="0">
                <a:latin typeface="Book Antiqua" pitchFamily="18" charset="0"/>
              </a:rPr>
              <a:t>Acoustic Analysis of Speech</a:t>
            </a:r>
            <a:r>
              <a:rPr lang="tr-TR" sz="1100" dirty="0" smtClean="0">
                <a:latin typeface="Book Antiqua" pitchFamily="18" charset="0"/>
              </a:rPr>
              <a:t>. Thomson Learning. İkinci Baskı.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Lacy, de P. (2007). </a:t>
            </a:r>
            <a:r>
              <a:rPr lang="tr-TR" sz="1100" i="1" dirty="0" smtClean="0">
                <a:latin typeface="Book Antiqua" pitchFamily="18" charset="0"/>
              </a:rPr>
              <a:t>The Cambridge Handbook of Phonology</a:t>
            </a:r>
            <a:r>
              <a:rPr lang="tr-TR" sz="1100" dirty="0" smtClean="0">
                <a:latin typeface="Book Antiqua" pitchFamily="18" charset="0"/>
              </a:rPr>
              <a:t>. Cambridge University Press.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Ladefoged, P. (2005). </a:t>
            </a:r>
            <a:r>
              <a:rPr lang="tr-TR" sz="1100" i="1" dirty="0" smtClean="0">
                <a:latin typeface="Book Antiqua" pitchFamily="18" charset="0"/>
              </a:rPr>
              <a:t>Vowels and Consonants</a:t>
            </a:r>
            <a:r>
              <a:rPr lang="tr-TR" sz="1100" dirty="0" smtClean="0">
                <a:latin typeface="Book Antiqua" pitchFamily="18" charset="0"/>
              </a:rPr>
              <a:t>. Blackwell Publishing. İkinci Baskı.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Ladefoged, P. (2006). </a:t>
            </a:r>
            <a:r>
              <a:rPr lang="tr-TR" sz="1100" i="1" dirty="0" smtClean="0">
                <a:latin typeface="Book Antiqua" pitchFamily="18" charset="0"/>
              </a:rPr>
              <a:t>A Course in Phonetics</a:t>
            </a:r>
            <a:r>
              <a:rPr lang="tr-TR" sz="1100" dirty="0" smtClean="0">
                <a:latin typeface="Book Antiqua" pitchFamily="18" charset="0"/>
              </a:rPr>
              <a:t>. Thomson/Wadsworth Yayınları. Beşinci Baskı.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Odden, D. (2005). </a:t>
            </a:r>
            <a:r>
              <a:rPr lang="tr-TR" sz="1100" i="1" dirty="0" smtClean="0">
                <a:latin typeface="Book Antiqua" pitchFamily="18" charset="0"/>
              </a:rPr>
              <a:t>Introducing Phonology</a:t>
            </a:r>
            <a:r>
              <a:rPr lang="tr-TR" sz="1100" dirty="0" smtClean="0">
                <a:latin typeface="Book Antiqua" pitchFamily="18" charset="0"/>
              </a:rPr>
              <a:t>. Cambridge University Press.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Özsoy, S., Erk-Emeksiz, Z., Turan, Ü.D. ve Uzun, L. (2011). </a:t>
            </a:r>
            <a:r>
              <a:rPr lang="tr-TR" sz="1100" i="1" dirty="0" smtClean="0">
                <a:latin typeface="Book Antiqua" pitchFamily="18" charset="0"/>
              </a:rPr>
              <a:t>Genel Dilbilim II</a:t>
            </a:r>
            <a:r>
              <a:rPr lang="tr-TR" sz="1100" dirty="0" smtClean="0">
                <a:latin typeface="Book Antiqua" pitchFamily="18" charset="0"/>
              </a:rPr>
              <a:t>. (Ed. Özsoy, S., Erk-Emeksiz, Z.). Anadolu Üniversitesi Yayını.</a:t>
            </a:r>
            <a:r>
              <a:rPr lang="tr-TR" sz="1100" i="1" dirty="0" smtClean="0">
                <a:latin typeface="Book Antiqua" pitchFamily="18" charset="0"/>
              </a:rPr>
              <a:t> </a:t>
            </a:r>
            <a:endParaRPr lang="tr-TR" sz="1100" dirty="0" smtClean="0">
              <a:latin typeface="Book Antiqua" pitchFamily="18" charset="0"/>
            </a:endParaRPr>
          </a:p>
          <a:p>
            <a:pPr lvl="0"/>
            <a:r>
              <a:rPr lang="tr-TR" sz="1100" dirty="0" smtClean="0">
                <a:latin typeface="Book Antiqua" pitchFamily="18" charset="0"/>
              </a:rPr>
              <a:t>Reetz, H. ve Jongman, A. (2009). </a:t>
            </a:r>
            <a:r>
              <a:rPr lang="tr-TR" sz="1100" i="1" dirty="0" smtClean="0">
                <a:latin typeface="Book Antiqua" pitchFamily="18" charset="0"/>
              </a:rPr>
              <a:t>Phonetics: Transcription, Production, Acoustics and Perception</a:t>
            </a:r>
            <a:r>
              <a:rPr lang="tr-TR" sz="1100" dirty="0" smtClean="0">
                <a:latin typeface="Book Antiqua" pitchFamily="18" charset="0"/>
              </a:rPr>
              <a:t>. Blackwell Yayınları.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Seikel, J.A., King, D.W. ve Drumright, D.G. (2009). </a:t>
            </a:r>
            <a:r>
              <a:rPr lang="tr-TR" sz="1100" i="1" dirty="0" smtClean="0">
                <a:latin typeface="Book Antiqua" pitchFamily="18" charset="0"/>
              </a:rPr>
              <a:t>Anatomy &amp; Physiology for Speech, Language and Hearing</a:t>
            </a:r>
            <a:r>
              <a:rPr lang="tr-TR" sz="1100" dirty="0" smtClean="0">
                <a:latin typeface="Book Antiqua" pitchFamily="18" charset="0"/>
              </a:rPr>
              <a:t>. 4. Baskı. Delmar Cangage Learning Yayınları.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Stevens, K. (2000). </a:t>
            </a:r>
            <a:r>
              <a:rPr lang="tr-TR" sz="1100" i="1" dirty="0" smtClean="0">
                <a:latin typeface="Book Antiqua" pitchFamily="18" charset="0"/>
              </a:rPr>
              <a:t>Acoustic Phonetics</a:t>
            </a:r>
            <a:r>
              <a:rPr lang="tr-TR" sz="1100" dirty="0" smtClean="0">
                <a:latin typeface="Book Antiqua" pitchFamily="18" charset="0"/>
              </a:rPr>
              <a:t>. The MIT Press. Birinci Baskı.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Zsiga, E.C. (2013). </a:t>
            </a:r>
            <a:r>
              <a:rPr lang="tr-TR" sz="1100" i="1" dirty="0" smtClean="0">
                <a:latin typeface="Book Antiqua" pitchFamily="18" charset="0"/>
              </a:rPr>
              <a:t>The Sounds of Language: An Introduction to Phonetics and Phonology</a:t>
            </a:r>
            <a:r>
              <a:rPr lang="tr-TR" sz="1100" dirty="0" smtClean="0">
                <a:latin typeface="Book Antiqua" pitchFamily="18" charset="0"/>
              </a:rPr>
              <a:t>. Wiley-Blackwell Yayınları. </a:t>
            </a:r>
            <a:endParaRPr lang="tr-TR" sz="1100" dirty="0">
              <a:latin typeface="Book Antiqu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Dilbilim YL – Pınar Uzun						1</a:t>
            </a:r>
            <a:endParaRPr lang="tr-TR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Okuma Listesi</a:t>
            </a:r>
            <a:endParaRPr lang="tr-TR" sz="2800" b="1" dirty="0"/>
          </a:p>
        </p:txBody>
      </p:sp>
      <p:pic>
        <p:nvPicPr>
          <p:cNvPr id="6" name="Picture 5" descr="default_book_imag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19764" y="357166"/>
            <a:ext cx="947988" cy="6429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00034" y="642918"/>
            <a:ext cx="8001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200" b="1" dirty="0" smtClean="0"/>
              <a:t>SES (</a:t>
            </a:r>
            <a:r>
              <a:rPr lang="tr-TR" sz="2200" dirty="0" smtClean="0"/>
              <a:t>Sound</a:t>
            </a:r>
            <a:r>
              <a:rPr lang="tr-TR" sz="2200" b="1" dirty="0" smtClean="0"/>
              <a:t>)</a:t>
            </a:r>
            <a:endParaRPr lang="tr-TR" sz="2200" dirty="0"/>
          </a:p>
        </p:txBody>
      </p:sp>
      <p:sp>
        <p:nvSpPr>
          <p:cNvPr id="10" name="Dikdörtgen 1"/>
          <p:cNvSpPr/>
          <p:nvPr/>
        </p:nvSpPr>
        <p:spPr>
          <a:xfrm>
            <a:off x="357158" y="1423088"/>
            <a:ext cx="835824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dirty="0">
                <a:latin typeface="Book Antiqua" pitchFamily="18" charset="0"/>
              </a:rPr>
              <a:t>Sesin temelinde </a:t>
            </a:r>
            <a:r>
              <a:rPr lang="tr-TR" sz="2000" b="1" dirty="0">
                <a:latin typeface="Book Antiqua" pitchFamily="18" charset="0"/>
              </a:rPr>
              <a:t>ses dalgası</a:t>
            </a:r>
            <a:r>
              <a:rPr lang="tr-TR" sz="2000" dirty="0">
                <a:latin typeface="Book Antiqua" pitchFamily="18" charset="0"/>
              </a:rPr>
              <a:t> (</a:t>
            </a:r>
            <a:r>
              <a:rPr lang="tr-TR" sz="2000" i="1" dirty="0" err="1">
                <a:latin typeface="Book Antiqua" pitchFamily="18" charset="0"/>
              </a:rPr>
              <a:t>sound</a:t>
            </a:r>
            <a:r>
              <a:rPr lang="tr-TR" sz="2000" i="1" dirty="0">
                <a:latin typeface="Book Antiqua" pitchFamily="18" charset="0"/>
              </a:rPr>
              <a:t> </a:t>
            </a:r>
            <a:r>
              <a:rPr lang="tr-TR" sz="2000" i="1" dirty="0" err="1">
                <a:latin typeface="Book Antiqua" pitchFamily="18" charset="0"/>
              </a:rPr>
              <a:t>wave</a:t>
            </a:r>
            <a:r>
              <a:rPr lang="tr-TR" sz="2000" dirty="0">
                <a:latin typeface="Book Antiqua" pitchFamily="18" charset="0"/>
              </a:rPr>
              <a:t>) bulunur. Her ses, konuşma sesleri dahil olmak üzere bir cismin moleküllerin titreşmesi sonucunda oluşmakta ve hava, katı, sıvı veya gaz ortamları oluşturan moleküllerin titreşmesine neden olarak dalgalar halinde ortama yayılmaktadır.</a:t>
            </a:r>
          </a:p>
        </p:txBody>
      </p:sp>
      <p:grpSp>
        <p:nvGrpSpPr>
          <p:cNvPr id="2" name="Group 10"/>
          <p:cNvGrpSpPr/>
          <p:nvPr/>
        </p:nvGrpSpPr>
        <p:grpSpPr>
          <a:xfrm>
            <a:off x="214282" y="3143248"/>
            <a:ext cx="3925670" cy="2373984"/>
            <a:chOff x="500034" y="3071810"/>
            <a:chExt cx="3175762" cy="1746419"/>
          </a:xfrm>
        </p:grpSpPr>
        <p:pic>
          <p:nvPicPr>
            <p:cNvPr id="12" name="Resim 10" descr="http://www.audiophilejournal.com/wp-content/uploads/2011/10/sine-wave.gif"/>
            <p:cNvPicPr/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71472" y="3071810"/>
              <a:ext cx="3104324" cy="16385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" name="Group 20"/>
            <p:cNvGrpSpPr/>
            <p:nvPr/>
          </p:nvGrpSpPr>
          <p:grpSpPr>
            <a:xfrm>
              <a:off x="500034" y="3500438"/>
              <a:ext cx="1867078" cy="1317791"/>
              <a:chOff x="428596" y="4429132"/>
              <a:chExt cx="1867078" cy="1317791"/>
            </a:xfrm>
          </p:grpSpPr>
          <p:sp>
            <p:nvSpPr>
              <p:cNvPr id="14" name="Metin kutusu 2"/>
              <p:cNvSpPr txBox="1"/>
              <p:nvPr/>
            </p:nvSpPr>
            <p:spPr>
              <a:xfrm>
                <a:off x="428596" y="4429132"/>
                <a:ext cx="571504" cy="24622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vert="horz" wrap="square" rtlCol="0">
                <a:spAutoFit/>
              </a:bodyPr>
              <a:lstStyle/>
              <a:p>
                <a:pPr algn="r"/>
                <a:r>
                  <a:rPr lang="tr-TR" sz="1000" dirty="0" smtClean="0">
                    <a:latin typeface="Book Antiqua" pitchFamily="18" charset="0"/>
                  </a:rPr>
                  <a:t>Genlik</a:t>
                </a:r>
                <a:endParaRPr lang="en-US" sz="1000" dirty="0">
                  <a:latin typeface="Book Antiqua" pitchFamily="18" charset="0"/>
                </a:endParaRPr>
              </a:p>
            </p:txBody>
          </p:sp>
          <p:sp>
            <p:nvSpPr>
              <p:cNvPr id="15" name="Metin kutusu 9"/>
              <p:cNvSpPr txBox="1"/>
              <p:nvPr/>
            </p:nvSpPr>
            <p:spPr>
              <a:xfrm>
                <a:off x="1428728" y="5500702"/>
                <a:ext cx="866946" cy="24622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tr-TR" sz="1000" dirty="0" smtClean="0">
                    <a:latin typeface="Book Antiqua" pitchFamily="18" charset="0"/>
                  </a:rPr>
                  <a:t>Dalga boyu</a:t>
                </a:r>
                <a:endParaRPr lang="en-US" sz="1000" dirty="0">
                  <a:latin typeface="Book Antiqua" pitchFamily="18" charset="0"/>
                </a:endParaRPr>
              </a:p>
            </p:txBody>
          </p:sp>
        </p:grpSp>
      </p:grpSp>
      <p:pic>
        <p:nvPicPr>
          <p:cNvPr id="27" name="Resim 7" descr="http://t3.gstatic.com/images?q=tbn:ANd9GcQc46VvgTqPjfKjyxGvRC-F8oGy9wx-ou5mA6s0ilwBgoJi3t3j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3212976"/>
            <a:ext cx="2350614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3"/>
          <p:cNvSpPr txBox="1"/>
          <p:nvPr/>
        </p:nvSpPr>
        <p:spPr>
          <a:xfrm>
            <a:off x="714348" y="638132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Dilbilim YL – Pınar Uzun						4</a:t>
            </a:r>
            <a:endParaRPr lang="tr-T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00034" y="642918"/>
            <a:ext cx="8001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200" b="1" dirty="0" smtClean="0"/>
              <a:t>SES (</a:t>
            </a:r>
            <a:r>
              <a:rPr lang="tr-TR" sz="2200" dirty="0" smtClean="0"/>
              <a:t>Sound</a:t>
            </a:r>
            <a:r>
              <a:rPr lang="tr-TR" sz="2200" b="1" dirty="0" smtClean="0"/>
              <a:t>)</a:t>
            </a:r>
            <a:endParaRPr lang="tr-TR" sz="2200" dirty="0"/>
          </a:p>
        </p:txBody>
      </p:sp>
      <p:sp>
        <p:nvSpPr>
          <p:cNvPr id="10" name="Dikdörtgen 1"/>
          <p:cNvSpPr/>
          <p:nvPr/>
        </p:nvSpPr>
        <p:spPr>
          <a:xfrm>
            <a:off x="5580112" y="2060848"/>
            <a:ext cx="1152128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 smtClean="0">
                <a:latin typeface="Book Antiqua" pitchFamily="18" charset="0"/>
              </a:rPr>
              <a:t>Basit ses</a:t>
            </a:r>
          </a:p>
          <a:p>
            <a:pPr algn="just"/>
            <a:endParaRPr lang="tr-TR" dirty="0" smtClean="0">
              <a:latin typeface="Book Antiqua" pitchFamily="18" charset="0"/>
            </a:endParaRPr>
          </a:p>
          <a:p>
            <a:pPr algn="just"/>
            <a:endParaRPr lang="tr-TR" dirty="0" smtClean="0">
              <a:latin typeface="Book Antiqua" pitchFamily="18" charset="0"/>
            </a:endParaRPr>
          </a:p>
          <a:p>
            <a:pPr algn="ctr"/>
            <a:r>
              <a:rPr lang="tr-TR" sz="3200" b="1" dirty="0" smtClean="0">
                <a:latin typeface="Book Antiqua" pitchFamily="18" charset="0"/>
              </a:rPr>
              <a:t>+</a:t>
            </a:r>
            <a:endParaRPr lang="tr-TR" sz="3200" b="1" dirty="0">
              <a:latin typeface="Book Antiqua" pitchFamily="18" charset="0"/>
            </a:endParaRPr>
          </a:p>
        </p:txBody>
      </p:sp>
      <p:pic>
        <p:nvPicPr>
          <p:cNvPr id="21" name="Resim 16" descr="http://music.columbia.edu/cmc/musicandcomputers/images/chapter3/sumofsines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844824"/>
            <a:ext cx="4320480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Dikdörtgen 1"/>
          <p:cNvSpPr/>
          <p:nvPr/>
        </p:nvSpPr>
        <p:spPr>
          <a:xfrm>
            <a:off x="5652120" y="3645024"/>
            <a:ext cx="1152128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 smtClean="0">
                <a:latin typeface="Book Antiqua" pitchFamily="18" charset="0"/>
              </a:rPr>
              <a:t>Basit ses</a:t>
            </a:r>
          </a:p>
          <a:p>
            <a:pPr algn="just"/>
            <a:endParaRPr lang="tr-TR" dirty="0" smtClean="0">
              <a:latin typeface="Book Antiqua" pitchFamily="18" charset="0"/>
            </a:endParaRPr>
          </a:p>
          <a:p>
            <a:pPr algn="just"/>
            <a:endParaRPr lang="tr-TR" dirty="0" smtClean="0">
              <a:latin typeface="Book Antiqua" pitchFamily="18" charset="0"/>
            </a:endParaRPr>
          </a:p>
          <a:p>
            <a:pPr algn="ctr"/>
            <a:r>
              <a:rPr lang="tr-TR" sz="3200" b="1" dirty="0" smtClean="0">
                <a:latin typeface="Book Antiqua" pitchFamily="18" charset="0"/>
              </a:rPr>
              <a:t>=</a:t>
            </a:r>
            <a:endParaRPr lang="tr-TR" b="1" dirty="0" smtClean="0">
              <a:latin typeface="Book Antiqua" pitchFamily="18" charset="0"/>
            </a:endParaRPr>
          </a:p>
          <a:p>
            <a:pPr algn="just"/>
            <a:endParaRPr lang="tr-TR" dirty="0">
              <a:latin typeface="Book Antiqua" pitchFamily="18" charset="0"/>
            </a:endParaRPr>
          </a:p>
        </p:txBody>
      </p:sp>
      <p:sp>
        <p:nvSpPr>
          <p:cNvPr id="9" name="Dikdörtgen 1"/>
          <p:cNvSpPr/>
          <p:nvPr/>
        </p:nvSpPr>
        <p:spPr>
          <a:xfrm>
            <a:off x="5364088" y="5013176"/>
            <a:ext cx="2592288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tr-TR" dirty="0" smtClean="0">
                <a:latin typeface="Book Antiqua" pitchFamily="18" charset="0"/>
              </a:rPr>
              <a:t>Karmaşık ses örüntüsü</a:t>
            </a:r>
            <a:endParaRPr lang="tr-TR" dirty="0">
              <a:latin typeface="Book Antiqua" pitchFamily="18" charset="0"/>
            </a:endParaRPr>
          </a:p>
        </p:txBody>
      </p:sp>
      <p:pic>
        <p:nvPicPr>
          <p:cNvPr id="11" name="Picture 10" descr="Out-Loud-Voic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028384" y="476672"/>
            <a:ext cx="615567" cy="615567"/>
          </a:xfrm>
          <a:prstGeom prst="rect">
            <a:avLst/>
          </a:prstGeom>
        </p:spPr>
      </p:pic>
      <p:sp>
        <p:nvSpPr>
          <p:cNvPr id="13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Dilbilim YL – Pınar Uzun						5</a:t>
            </a:r>
            <a:endParaRPr lang="tr-T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00034" y="642918"/>
            <a:ext cx="8001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200" b="1" dirty="0" smtClean="0"/>
              <a:t>Ses Üretim Organları (</a:t>
            </a:r>
            <a:r>
              <a:rPr lang="tr-TR" sz="2200" dirty="0" smtClean="0"/>
              <a:t>Speech Organs</a:t>
            </a:r>
            <a:r>
              <a:rPr lang="tr-TR" sz="2200" b="1" dirty="0" smtClean="0"/>
              <a:t>)</a:t>
            </a:r>
            <a:endParaRPr lang="tr-TR" sz="2200" dirty="0"/>
          </a:p>
        </p:txBody>
      </p:sp>
      <p:sp>
        <p:nvSpPr>
          <p:cNvPr id="7" name="4 İçerik Yer Tutucusu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endParaRPr kumimoji="0" lang="tr-TR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 Antiqua" pitchFamily="18" charset="0"/>
              <a:cs typeface="Segoe UI" pitchFamily="34" charset="0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endParaRPr kumimoji="0" lang="tr-TR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 Antiqua" pitchFamily="18" charset="0"/>
              <a:cs typeface="Segoe UI" pitchFamily="34" charset="0"/>
            </a:endParaRPr>
          </a:p>
        </p:txBody>
      </p:sp>
      <p:grpSp>
        <p:nvGrpSpPr>
          <p:cNvPr id="2" name="Group 5"/>
          <p:cNvGrpSpPr/>
          <p:nvPr/>
        </p:nvGrpSpPr>
        <p:grpSpPr>
          <a:xfrm>
            <a:off x="1142976" y="1428736"/>
            <a:ext cx="7245448" cy="4736568"/>
            <a:chOff x="2267809" y="3513319"/>
            <a:chExt cx="5374937" cy="3048000"/>
          </a:xfrm>
        </p:grpSpPr>
        <p:pic>
          <p:nvPicPr>
            <p:cNvPr id="10" name="Picture 16" descr="adsız.bmp"/>
            <p:cNvPicPr/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043237" y="3513319"/>
              <a:ext cx="3057525" cy="304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" name="Group 29"/>
            <p:cNvGrpSpPr/>
            <p:nvPr/>
          </p:nvGrpSpPr>
          <p:grpSpPr>
            <a:xfrm>
              <a:off x="2267809" y="3790669"/>
              <a:ext cx="5374937" cy="2553142"/>
              <a:chOff x="2267809" y="3790669"/>
              <a:chExt cx="5374937" cy="2553142"/>
            </a:xfrm>
          </p:grpSpPr>
          <p:sp>
            <p:nvSpPr>
              <p:cNvPr id="12" name="7 Metin kutusu"/>
              <p:cNvSpPr txBox="1"/>
              <p:nvPr/>
            </p:nvSpPr>
            <p:spPr>
              <a:xfrm>
                <a:off x="2336049" y="3845261"/>
                <a:ext cx="1078173" cy="2329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1600" dirty="0" err="1" smtClean="0">
                    <a:latin typeface="Book Antiqua" pitchFamily="18" charset="0"/>
                    <a:cs typeface="Arial" pitchFamily="34" charset="0"/>
                  </a:rPr>
                  <a:t>arkadiş</a:t>
                </a:r>
                <a:endParaRPr lang="tr-TR" sz="1600" dirty="0">
                  <a:latin typeface="Book Antiqua" pitchFamily="18" charset="0"/>
                  <a:cs typeface="Arial" pitchFamily="34" charset="0"/>
                </a:endParaRPr>
              </a:p>
            </p:txBody>
          </p:sp>
          <p:sp>
            <p:nvSpPr>
              <p:cNvPr id="13" name="8 Metin kutusu"/>
              <p:cNvSpPr txBox="1"/>
              <p:nvPr/>
            </p:nvSpPr>
            <p:spPr>
              <a:xfrm>
                <a:off x="2406561" y="4024957"/>
                <a:ext cx="1078173" cy="2329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1600" dirty="0" err="1" smtClean="0">
                    <a:latin typeface="Book Antiqua" pitchFamily="18" charset="0"/>
                    <a:cs typeface="Arial" pitchFamily="34" charset="0"/>
                  </a:rPr>
                  <a:t>öndiş</a:t>
                </a:r>
                <a:endParaRPr lang="tr-TR" sz="1600" dirty="0">
                  <a:latin typeface="Book Antiqua" pitchFamily="18" charset="0"/>
                  <a:cs typeface="Arial" pitchFamily="34" charset="0"/>
                </a:endParaRPr>
              </a:p>
            </p:txBody>
          </p:sp>
          <p:sp>
            <p:nvSpPr>
              <p:cNvPr id="14" name="9 Metin kutusu"/>
              <p:cNvSpPr txBox="1"/>
              <p:nvPr/>
            </p:nvSpPr>
            <p:spPr>
              <a:xfrm>
                <a:off x="2433857" y="4216029"/>
                <a:ext cx="1078173" cy="2329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1600" dirty="0" err="1" smtClean="0">
                    <a:latin typeface="Book Antiqua" pitchFamily="18" charset="0"/>
                    <a:cs typeface="Arial" pitchFamily="34" charset="0"/>
                  </a:rPr>
                  <a:t>üstdiş</a:t>
                </a:r>
                <a:endParaRPr lang="tr-TR" sz="1600" dirty="0">
                  <a:latin typeface="Book Antiqua" pitchFamily="18" charset="0"/>
                  <a:cs typeface="Arial" pitchFamily="34" charset="0"/>
                </a:endParaRPr>
              </a:p>
            </p:txBody>
          </p:sp>
          <p:sp>
            <p:nvSpPr>
              <p:cNvPr id="15" name="10 Metin kutusu"/>
              <p:cNvSpPr txBox="1"/>
              <p:nvPr/>
            </p:nvSpPr>
            <p:spPr>
              <a:xfrm>
                <a:off x="2270081" y="4461693"/>
                <a:ext cx="1078173" cy="2329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1600" dirty="0" smtClean="0">
                    <a:latin typeface="Book Antiqua" pitchFamily="18" charset="0"/>
                    <a:cs typeface="Arial" pitchFamily="34" charset="0"/>
                  </a:rPr>
                  <a:t>üstdudak</a:t>
                </a:r>
                <a:endParaRPr lang="tr-TR" sz="1600" dirty="0">
                  <a:latin typeface="Book Antiqua" pitchFamily="18" charset="0"/>
                  <a:cs typeface="Arial" pitchFamily="34" charset="0"/>
                </a:endParaRPr>
              </a:p>
            </p:txBody>
          </p:sp>
          <p:sp>
            <p:nvSpPr>
              <p:cNvPr id="16" name="11 Metin kutusu"/>
              <p:cNvSpPr txBox="1"/>
              <p:nvPr/>
            </p:nvSpPr>
            <p:spPr>
              <a:xfrm>
                <a:off x="2297377" y="4912077"/>
                <a:ext cx="1078173" cy="2329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1600" dirty="0" smtClean="0">
                    <a:latin typeface="Book Antiqua" pitchFamily="18" charset="0"/>
                    <a:cs typeface="Arial" pitchFamily="34" charset="0"/>
                  </a:rPr>
                  <a:t>altdudak</a:t>
                </a:r>
                <a:endParaRPr lang="tr-TR" sz="1600" dirty="0">
                  <a:latin typeface="Book Antiqua" pitchFamily="18" charset="0"/>
                  <a:cs typeface="Arial" pitchFamily="34" charset="0"/>
                </a:endParaRPr>
              </a:p>
            </p:txBody>
          </p:sp>
          <p:sp>
            <p:nvSpPr>
              <p:cNvPr id="17" name="12 Metin kutusu"/>
              <p:cNvSpPr txBox="1"/>
              <p:nvPr/>
            </p:nvSpPr>
            <p:spPr>
              <a:xfrm>
                <a:off x="2349697" y="5100877"/>
                <a:ext cx="1078173" cy="2329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1600" dirty="0" err="1" smtClean="0">
                    <a:latin typeface="Book Antiqua" pitchFamily="18" charset="0"/>
                    <a:cs typeface="Arial" pitchFamily="34" charset="0"/>
                  </a:rPr>
                  <a:t>altdiş</a:t>
                </a:r>
                <a:endParaRPr lang="tr-TR" sz="1600" dirty="0">
                  <a:latin typeface="Book Antiqua" pitchFamily="18" charset="0"/>
                  <a:cs typeface="Arial" pitchFamily="34" charset="0"/>
                </a:endParaRPr>
              </a:p>
            </p:txBody>
          </p:sp>
          <p:sp>
            <p:nvSpPr>
              <p:cNvPr id="18" name="13 Metin kutusu"/>
              <p:cNvSpPr txBox="1"/>
              <p:nvPr/>
            </p:nvSpPr>
            <p:spPr>
              <a:xfrm>
                <a:off x="2349697" y="5332893"/>
                <a:ext cx="1078173" cy="2329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1600" dirty="0" smtClean="0">
                    <a:latin typeface="Book Antiqua" pitchFamily="18" charset="0"/>
                    <a:cs typeface="Arial" pitchFamily="34" charset="0"/>
                  </a:rPr>
                  <a:t>altçene</a:t>
                </a:r>
                <a:endParaRPr lang="tr-TR" sz="1600" dirty="0">
                  <a:latin typeface="Book Antiqua" pitchFamily="18" charset="0"/>
                  <a:cs typeface="Arial" pitchFamily="34" charset="0"/>
                </a:endParaRPr>
              </a:p>
            </p:txBody>
          </p:sp>
          <p:sp>
            <p:nvSpPr>
              <p:cNvPr id="19" name="14 Metin kutusu"/>
              <p:cNvSpPr txBox="1"/>
              <p:nvPr/>
            </p:nvSpPr>
            <p:spPr>
              <a:xfrm>
                <a:off x="2267809" y="5496669"/>
                <a:ext cx="1078173" cy="2329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1600" dirty="0" smtClean="0">
                    <a:latin typeface="Book Antiqua" pitchFamily="18" charset="0"/>
                    <a:cs typeface="Arial" pitchFamily="34" charset="0"/>
                  </a:rPr>
                  <a:t>ses telleri</a:t>
                </a:r>
                <a:endParaRPr lang="tr-TR" sz="1600" dirty="0">
                  <a:latin typeface="Book Antiqua" pitchFamily="18" charset="0"/>
                  <a:cs typeface="Arial" pitchFamily="34" charset="0"/>
                </a:endParaRPr>
              </a:p>
            </p:txBody>
          </p:sp>
          <p:sp>
            <p:nvSpPr>
              <p:cNvPr id="20" name="15 Metin kutusu"/>
              <p:cNvSpPr txBox="1"/>
              <p:nvPr/>
            </p:nvSpPr>
            <p:spPr>
              <a:xfrm>
                <a:off x="6021009" y="3790669"/>
                <a:ext cx="1621737" cy="2329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1600" dirty="0" err="1" smtClean="0">
                    <a:latin typeface="Book Antiqua" pitchFamily="18" charset="0"/>
                    <a:cs typeface="Arial" pitchFamily="34" charset="0"/>
                  </a:rPr>
                  <a:t>genizsil</a:t>
                </a:r>
                <a:r>
                  <a:rPr lang="tr-TR" sz="1600" dirty="0" smtClean="0">
                    <a:latin typeface="Book Antiqua" pitchFamily="18" charset="0"/>
                    <a:cs typeface="Arial" pitchFamily="34" charset="0"/>
                  </a:rPr>
                  <a:t> boşluk</a:t>
                </a:r>
                <a:endParaRPr lang="tr-TR" sz="1600" dirty="0">
                  <a:latin typeface="Book Antiqua" pitchFamily="18" charset="0"/>
                  <a:cs typeface="Arial" pitchFamily="34" charset="0"/>
                </a:endParaRPr>
              </a:p>
            </p:txBody>
          </p:sp>
          <p:sp>
            <p:nvSpPr>
              <p:cNvPr id="21" name="16 Metin kutusu"/>
              <p:cNvSpPr txBox="1"/>
              <p:nvPr/>
            </p:nvSpPr>
            <p:spPr>
              <a:xfrm>
                <a:off x="6021009" y="4036333"/>
                <a:ext cx="1078173" cy="2329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1600" dirty="0" err="1" smtClean="0">
                    <a:latin typeface="Book Antiqua" pitchFamily="18" charset="0"/>
                    <a:cs typeface="Arial" pitchFamily="34" charset="0"/>
                  </a:rPr>
                  <a:t>sertdamak</a:t>
                </a:r>
                <a:endParaRPr lang="tr-TR" sz="1600" dirty="0">
                  <a:latin typeface="Book Antiqua" pitchFamily="18" charset="0"/>
                  <a:cs typeface="Arial" pitchFamily="34" charset="0"/>
                </a:endParaRPr>
              </a:p>
            </p:txBody>
          </p:sp>
          <p:sp>
            <p:nvSpPr>
              <p:cNvPr id="22" name="17 Metin kutusu"/>
              <p:cNvSpPr txBox="1"/>
              <p:nvPr/>
            </p:nvSpPr>
            <p:spPr>
              <a:xfrm>
                <a:off x="6021009" y="4227405"/>
                <a:ext cx="1078173" cy="2329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1600" dirty="0" smtClean="0">
                    <a:latin typeface="Book Antiqua" pitchFamily="18" charset="0"/>
                    <a:cs typeface="Arial" pitchFamily="34" charset="0"/>
                  </a:rPr>
                  <a:t>artdamak</a:t>
                </a:r>
                <a:endParaRPr lang="tr-TR" sz="1600" dirty="0">
                  <a:latin typeface="Book Antiqua" pitchFamily="18" charset="0"/>
                  <a:cs typeface="Arial" pitchFamily="34" charset="0"/>
                </a:endParaRPr>
              </a:p>
            </p:txBody>
          </p:sp>
          <p:sp>
            <p:nvSpPr>
              <p:cNvPr id="23" name="18 Metin kutusu"/>
              <p:cNvSpPr txBox="1"/>
              <p:nvPr/>
            </p:nvSpPr>
            <p:spPr>
              <a:xfrm>
                <a:off x="6021009" y="4391181"/>
                <a:ext cx="1078173" cy="2329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1600" dirty="0" smtClean="0">
                    <a:latin typeface="Book Antiqua" pitchFamily="18" charset="0"/>
                    <a:cs typeface="Arial" pitchFamily="34" charset="0"/>
                  </a:rPr>
                  <a:t>geniz yolu</a:t>
                </a:r>
                <a:endParaRPr lang="tr-TR" sz="1600" dirty="0">
                  <a:latin typeface="Book Antiqua" pitchFamily="18" charset="0"/>
                  <a:cs typeface="Arial" pitchFamily="34" charset="0"/>
                </a:endParaRPr>
              </a:p>
            </p:txBody>
          </p:sp>
          <p:sp>
            <p:nvSpPr>
              <p:cNvPr id="24" name="19 Metin kutusu"/>
              <p:cNvSpPr txBox="1"/>
              <p:nvPr/>
            </p:nvSpPr>
            <p:spPr>
              <a:xfrm>
                <a:off x="6021009" y="5032637"/>
                <a:ext cx="1078173" cy="2329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1600" dirty="0" smtClean="0">
                    <a:latin typeface="Book Antiqua" pitchFamily="18" charset="0"/>
                    <a:cs typeface="Arial" pitchFamily="34" charset="0"/>
                  </a:rPr>
                  <a:t>dil</a:t>
                </a:r>
                <a:endParaRPr lang="tr-TR" sz="1600" dirty="0">
                  <a:latin typeface="Book Antiqua" pitchFamily="18" charset="0"/>
                  <a:cs typeface="Arial" pitchFamily="34" charset="0"/>
                </a:endParaRPr>
              </a:p>
            </p:txBody>
          </p:sp>
          <p:sp>
            <p:nvSpPr>
              <p:cNvPr id="25" name="20 Metin kutusu"/>
              <p:cNvSpPr txBox="1"/>
              <p:nvPr/>
            </p:nvSpPr>
            <p:spPr>
              <a:xfrm>
                <a:off x="6021009" y="5169117"/>
                <a:ext cx="1078173" cy="2329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1600" dirty="0" err="1" smtClean="0">
                    <a:latin typeface="Book Antiqua" pitchFamily="18" charset="0"/>
                    <a:cs typeface="Arial" pitchFamily="34" charset="0"/>
                  </a:rPr>
                  <a:t>arkadil</a:t>
                </a:r>
                <a:endParaRPr lang="tr-TR" sz="1600" dirty="0" smtClean="0">
                  <a:latin typeface="Book Antiqua" pitchFamily="18" charset="0"/>
                  <a:cs typeface="Arial" pitchFamily="34" charset="0"/>
                </a:endParaRPr>
              </a:p>
            </p:txBody>
          </p:sp>
          <p:sp>
            <p:nvSpPr>
              <p:cNvPr id="26" name="21 Metin kutusu"/>
              <p:cNvSpPr txBox="1"/>
              <p:nvPr/>
            </p:nvSpPr>
            <p:spPr>
              <a:xfrm>
                <a:off x="6007361" y="5319245"/>
                <a:ext cx="1078173" cy="2329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1600" dirty="0" err="1" smtClean="0">
                    <a:latin typeface="Book Antiqua" pitchFamily="18" charset="0"/>
                    <a:cs typeface="Arial" pitchFamily="34" charset="0"/>
                  </a:rPr>
                  <a:t>ortadil</a:t>
                </a:r>
                <a:endParaRPr lang="tr-TR" sz="1600" dirty="0">
                  <a:latin typeface="Book Antiqua" pitchFamily="18" charset="0"/>
                  <a:cs typeface="Arial" pitchFamily="34" charset="0"/>
                </a:endParaRPr>
              </a:p>
            </p:txBody>
          </p:sp>
          <p:sp>
            <p:nvSpPr>
              <p:cNvPr id="27" name="22 Metin kutusu"/>
              <p:cNvSpPr txBox="1"/>
              <p:nvPr/>
            </p:nvSpPr>
            <p:spPr>
              <a:xfrm>
                <a:off x="5980065" y="5469373"/>
                <a:ext cx="1078173" cy="2329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1600" dirty="0" err="1" smtClean="0">
                    <a:latin typeface="Book Antiqua" pitchFamily="18" charset="0"/>
                    <a:cs typeface="Arial" pitchFamily="34" charset="0"/>
                  </a:rPr>
                  <a:t>öndil</a:t>
                </a:r>
                <a:endParaRPr lang="tr-TR" sz="1600" dirty="0" smtClean="0">
                  <a:latin typeface="Book Antiqua" pitchFamily="18" charset="0"/>
                  <a:cs typeface="Arial" pitchFamily="34" charset="0"/>
                </a:endParaRPr>
              </a:p>
            </p:txBody>
          </p:sp>
          <p:sp>
            <p:nvSpPr>
              <p:cNvPr id="28" name="23 Metin kutusu"/>
              <p:cNvSpPr txBox="1"/>
              <p:nvPr/>
            </p:nvSpPr>
            <p:spPr>
              <a:xfrm>
                <a:off x="5952769" y="6110829"/>
                <a:ext cx="1078173" cy="2329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1600" dirty="0" err="1" smtClean="0">
                    <a:latin typeface="Book Antiqua" pitchFamily="18" charset="0"/>
                    <a:cs typeface="Arial" pitchFamily="34" charset="0"/>
                  </a:rPr>
                  <a:t>dilucu</a:t>
                </a:r>
                <a:endParaRPr lang="tr-TR" sz="1600" dirty="0">
                  <a:latin typeface="Book Antiqua" pitchFamily="18" charset="0"/>
                  <a:cs typeface="Arial" pitchFamily="34" charset="0"/>
                </a:endParaRPr>
              </a:p>
            </p:txBody>
          </p:sp>
        </p:grpSp>
      </p:grpSp>
      <p:sp>
        <p:nvSpPr>
          <p:cNvPr id="30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Dilbilim YL – Pınar Uzun						6</a:t>
            </a:r>
            <a:endParaRPr lang="tr-T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00034" y="642918"/>
            <a:ext cx="8001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200" b="1" dirty="0" smtClean="0"/>
              <a:t>Gırtlak ve Yapısı (</a:t>
            </a:r>
            <a:r>
              <a:rPr lang="tr-TR" sz="2200" dirty="0" smtClean="0"/>
              <a:t>Larynx</a:t>
            </a:r>
            <a:r>
              <a:rPr lang="tr-TR" sz="2200" b="1" dirty="0" smtClean="0"/>
              <a:t>)</a:t>
            </a:r>
            <a:endParaRPr lang="tr-TR" sz="2200" b="1" dirty="0"/>
          </a:p>
        </p:txBody>
      </p:sp>
      <p:sp>
        <p:nvSpPr>
          <p:cNvPr id="11" name="Dikdörtgen 1"/>
          <p:cNvSpPr/>
          <p:nvPr/>
        </p:nvSpPr>
        <p:spPr>
          <a:xfrm>
            <a:off x="395536" y="1706032"/>
            <a:ext cx="829357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i="1" dirty="0" smtClean="0">
                <a:latin typeface="Book Antiqua" pitchFamily="18" charset="0"/>
              </a:rPr>
              <a:t>Ses tellerin</a:t>
            </a:r>
            <a:r>
              <a:rPr lang="tr-TR" sz="2000" dirty="0" smtClean="0">
                <a:latin typeface="Book Antiqua" pitchFamily="18" charset="0"/>
              </a:rPr>
              <a:t>den oluşan gırtlak, seslerin üretilmesi ve biçimlenmesinde yardımcı olan ilk organdır. </a:t>
            </a:r>
          </a:p>
          <a:p>
            <a:pPr algn="just"/>
            <a:endParaRPr lang="tr-TR" sz="2000" dirty="0" smtClean="0">
              <a:latin typeface="Book Antiqua" pitchFamily="18" charset="0"/>
            </a:endParaRPr>
          </a:p>
          <a:p>
            <a:pPr algn="just"/>
            <a:r>
              <a:rPr lang="tr-TR" sz="2000" dirty="0" smtClean="0">
                <a:latin typeface="Book Antiqua" pitchFamily="18" charset="0"/>
              </a:rPr>
              <a:t>İç kısmındaki titreşim sonucu konuşma seslerinin çıkarılmasında edici roldeki ses tellerini bulunduran </a:t>
            </a:r>
            <a:r>
              <a:rPr lang="tr-TR" sz="2000" i="1" dirty="0" smtClean="0">
                <a:latin typeface="Book Antiqua" pitchFamily="18" charset="0"/>
              </a:rPr>
              <a:t>gırtlak</a:t>
            </a:r>
            <a:r>
              <a:rPr lang="tr-TR" sz="2000" dirty="0" smtClean="0">
                <a:latin typeface="Book Antiqua" pitchFamily="18" charset="0"/>
              </a:rPr>
              <a:t>, nefes borusunun üst, ses yolunun alt kısmında bulunur. </a:t>
            </a:r>
            <a:endParaRPr lang="en-US" sz="2000" dirty="0">
              <a:latin typeface="Book Antiqua" pitchFamily="18" charset="0"/>
            </a:endParaRPr>
          </a:p>
        </p:txBody>
      </p:sp>
      <p:sp>
        <p:nvSpPr>
          <p:cNvPr id="12" name="Dikdörtgen 2"/>
          <p:cNvSpPr/>
          <p:nvPr/>
        </p:nvSpPr>
        <p:spPr>
          <a:xfrm>
            <a:off x="683568" y="4221088"/>
            <a:ext cx="7848872" cy="1323439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tr-TR" sz="1600" dirty="0" smtClean="0">
                <a:solidFill>
                  <a:schemeClr val="bg1"/>
                </a:solidFill>
                <a:latin typeface="Book Antiqua" pitchFamily="18" charset="0"/>
              </a:rPr>
              <a:t>Erkeklerde ses tellerinin yani kıvrımlarının uzaması sonucu temel ses sıklığı (frekansı) (90-160 Hz) daha alçaktır ve gırtlak çevresi 135-136 milimetre civarındadır. </a:t>
            </a:r>
          </a:p>
          <a:p>
            <a:pPr algn="just"/>
            <a:endParaRPr lang="tr-TR" sz="1600" dirty="0" smtClean="0">
              <a:solidFill>
                <a:schemeClr val="bg1"/>
              </a:solidFill>
              <a:latin typeface="Book Antiqua" pitchFamily="18" charset="0"/>
            </a:endParaRPr>
          </a:p>
          <a:p>
            <a:pPr algn="just"/>
            <a:r>
              <a:rPr lang="tr-TR" sz="1600" dirty="0" smtClean="0">
                <a:solidFill>
                  <a:schemeClr val="bg1"/>
                </a:solidFill>
                <a:latin typeface="Book Antiqua" pitchFamily="18" charset="0"/>
              </a:rPr>
              <a:t>Kadınlarda ise bu süreç daha yavaş geliştiği için temel ses sıklığı (frekansı) (150-220) daha yüksektir ve gırtlak çevresi 110-112 milimetre kadardır.</a:t>
            </a:r>
            <a:endParaRPr lang="tr-TR" sz="1600" dirty="0">
              <a:solidFill>
                <a:schemeClr val="bg1"/>
              </a:solidFill>
              <a:latin typeface="Book Antiqua" pitchFamily="18" charset="0"/>
            </a:endParaRPr>
          </a:p>
        </p:txBody>
      </p:sp>
      <p:pic>
        <p:nvPicPr>
          <p:cNvPr id="8" name="Picture 7" descr="adsız3.bmp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72" y="142852"/>
            <a:ext cx="1071570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Dilbilim YL – Pınar Uzun						8</a:t>
            </a:r>
            <a:endParaRPr lang="tr-T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00034" y="642918"/>
            <a:ext cx="8001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200" b="1" dirty="0" smtClean="0"/>
              <a:t>Ses Telleri (</a:t>
            </a:r>
            <a:r>
              <a:rPr lang="tr-TR" sz="2200" dirty="0" smtClean="0"/>
              <a:t>Vocal Cords</a:t>
            </a:r>
            <a:r>
              <a:rPr lang="tr-TR" sz="2200" b="1" dirty="0" smtClean="0"/>
              <a:t>)</a:t>
            </a:r>
            <a:endParaRPr lang="tr-TR" sz="2200" b="1" dirty="0"/>
          </a:p>
        </p:txBody>
      </p:sp>
      <p:pic>
        <p:nvPicPr>
          <p:cNvPr id="9" name="Resim 4" descr="f0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4077072"/>
            <a:ext cx="7416824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1115616" y="2996952"/>
            <a:ext cx="6480720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sz="1600" b="1" dirty="0" smtClean="0">
                <a:solidFill>
                  <a:srgbClr val="000000"/>
                </a:solidFill>
                <a:latin typeface="Book Antiqua" pitchFamily="18" charset="0"/>
              </a:rPr>
              <a:t>Ses tellerinin</a:t>
            </a:r>
          </a:p>
          <a:p>
            <a:pPr lvl="0" algn="ctr"/>
            <a:r>
              <a:rPr lang="tr-TR" sz="1600" dirty="0" smtClean="0">
                <a:solidFill>
                  <a:srgbClr val="000000"/>
                </a:solidFill>
                <a:latin typeface="Book Antiqua" pitchFamily="18" charset="0"/>
              </a:rPr>
              <a:t>gerilimi, esnekliği , yüksekliği, genişliği, uzunluğu, kalınlığı</a:t>
            </a:r>
            <a:endParaRPr lang="tr-TR" sz="1600" dirty="0">
              <a:solidFill>
                <a:srgbClr val="000000"/>
              </a:solidFill>
              <a:latin typeface="Book Antiqua" pitchFamily="18" charset="0"/>
            </a:endParaRPr>
          </a:p>
        </p:txBody>
      </p:sp>
      <p:sp>
        <p:nvSpPr>
          <p:cNvPr id="11" name="Dikdörtgen 1"/>
          <p:cNvSpPr/>
          <p:nvPr/>
        </p:nvSpPr>
        <p:spPr>
          <a:xfrm>
            <a:off x="467544" y="1454995"/>
            <a:ext cx="799288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dirty="0">
                <a:latin typeface="Book Antiqua" pitchFamily="18" charset="0"/>
              </a:rPr>
              <a:t>Ses tellerinin titreşimi sonucu, uğultu şeklinde ve duyulabilir özellikli ötüm ya da </a:t>
            </a:r>
            <a:r>
              <a:rPr lang="tr-TR" sz="2000" dirty="0" err="1">
                <a:latin typeface="Book Antiqua" pitchFamily="18" charset="0"/>
              </a:rPr>
              <a:t>sesletim</a:t>
            </a:r>
            <a:r>
              <a:rPr lang="tr-TR" sz="2000" dirty="0">
                <a:latin typeface="Book Antiqua" pitchFamily="18" charset="0"/>
              </a:rPr>
              <a:t> adı verilen titreşimler elde edilir. Ünlü seslerin tümü ya da ünsüz seslerin bazıları bu titreşimlerle </a:t>
            </a:r>
            <a:r>
              <a:rPr lang="tr-TR" sz="2000" dirty="0" smtClean="0">
                <a:latin typeface="Book Antiqua" pitchFamily="18" charset="0"/>
              </a:rPr>
              <a:t>üretilir.</a:t>
            </a:r>
            <a:endParaRPr lang="en-US" sz="2000" dirty="0">
              <a:latin typeface="Book Antiqua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83568" y="5805264"/>
            <a:ext cx="1368152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 smtClean="0">
                <a:latin typeface="Book Antiqua" pitchFamily="18" charset="0"/>
              </a:rPr>
              <a:t>Ön kısım</a:t>
            </a:r>
            <a:endParaRPr lang="tr-TR" sz="1400" b="1" dirty="0">
              <a:latin typeface="Book Antiqua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627784" y="5805264"/>
            <a:ext cx="1368152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 smtClean="0">
                <a:latin typeface="Book Antiqua" pitchFamily="18" charset="0"/>
              </a:rPr>
              <a:t>Arka kısım</a:t>
            </a:r>
            <a:endParaRPr lang="tr-TR" sz="1400" b="1" dirty="0">
              <a:latin typeface="Book Antiqua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644008" y="5805264"/>
            <a:ext cx="1368152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 smtClean="0">
                <a:latin typeface="Book Antiqua" pitchFamily="18" charset="0"/>
              </a:rPr>
              <a:t>Yan kısım</a:t>
            </a:r>
            <a:endParaRPr lang="tr-TR" sz="1400" b="1" dirty="0">
              <a:latin typeface="Book Antiqua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516216" y="5805264"/>
            <a:ext cx="1368152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1400" b="1" dirty="0" smtClean="0">
                <a:latin typeface="Book Antiqua" pitchFamily="18" charset="0"/>
              </a:rPr>
              <a:t>Yukarı kısım</a:t>
            </a:r>
            <a:endParaRPr lang="tr-TR" sz="1400" b="1" dirty="0">
              <a:latin typeface="Book Antiqua" pitchFamily="18" charset="0"/>
            </a:endParaRPr>
          </a:p>
        </p:txBody>
      </p:sp>
      <p:sp>
        <p:nvSpPr>
          <p:cNvPr id="13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Dilbilim YL – Pınar Uzun						9</a:t>
            </a:r>
            <a:endParaRPr lang="tr-T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00034" y="642918"/>
            <a:ext cx="8001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200" b="1" dirty="0" smtClean="0"/>
              <a:t>Yutak ve Yapısı (</a:t>
            </a:r>
            <a:r>
              <a:rPr lang="tr-TR" sz="2200" dirty="0" smtClean="0"/>
              <a:t>Phraynx</a:t>
            </a:r>
            <a:r>
              <a:rPr lang="tr-TR" sz="2200" b="1" dirty="0" smtClean="0"/>
              <a:t>)</a:t>
            </a:r>
            <a:endParaRPr lang="tr-TR" sz="2200" b="1" dirty="0"/>
          </a:p>
        </p:txBody>
      </p:sp>
      <p:sp>
        <p:nvSpPr>
          <p:cNvPr id="11" name="Dikdörtgen 1"/>
          <p:cNvSpPr/>
          <p:nvPr/>
        </p:nvSpPr>
        <p:spPr>
          <a:xfrm>
            <a:off x="611560" y="1484784"/>
            <a:ext cx="799288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dirty="0" smtClean="0">
                <a:latin typeface="Book Antiqua" pitchFamily="18" charset="0"/>
              </a:rPr>
              <a:t>Gırtlak içinde konumlanan </a:t>
            </a:r>
            <a:r>
              <a:rPr lang="tr-TR" sz="2000" b="1" dirty="0" smtClean="0">
                <a:latin typeface="Book Antiqua" pitchFamily="18" charset="0"/>
              </a:rPr>
              <a:t>yutak</a:t>
            </a:r>
            <a:r>
              <a:rPr lang="tr-TR" sz="2000" dirty="0" smtClean="0">
                <a:latin typeface="Book Antiqua" pitchFamily="18" charset="0"/>
              </a:rPr>
              <a:t> (</a:t>
            </a:r>
            <a:r>
              <a:rPr lang="tr-TR" sz="2000" i="1" dirty="0" smtClean="0">
                <a:latin typeface="Book Antiqua" pitchFamily="18" charset="0"/>
              </a:rPr>
              <a:t>farenks</a:t>
            </a:r>
            <a:r>
              <a:rPr lang="tr-TR" sz="2000" dirty="0" smtClean="0">
                <a:latin typeface="Book Antiqua" pitchFamily="18" charset="0"/>
              </a:rPr>
              <a:t>), 12-14 cm uzunluğunda kas ve mukozadan oluşan bir yapıdır. </a:t>
            </a:r>
          </a:p>
          <a:p>
            <a:pPr algn="just"/>
            <a:endParaRPr lang="tr-TR" sz="2000" dirty="0" smtClean="0">
              <a:latin typeface="Book Antiqua" pitchFamily="18" charset="0"/>
            </a:endParaRPr>
          </a:p>
          <a:p>
            <a:pPr algn="just"/>
            <a:endParaRPr lang="tr-TR" sz="2000" dirty="0" smtClean="0">
              <a:latin typeface="Book Antiqua" pitchFamily="18" charset="0"/>
            </a:endParaRPr>
          </a:p>
          <a:p>
            <a:pPr algn="just"/>
            <a:r>
              <a:rPr lang="tr-TR" sz="2000" dirty="0" smtClean="0">
                <a:latin typeface="Book Antiqua" pitchFamily="18" charset="0"/>
              </a:rPr>
              <a:t>Yutak, yukarıdan aşağıya doğru burun yutağı (</a:t>
            </a:r>
            <a:r>
              <a:rPr lang="tr-TR" sz="2000" i="1" dirty="0" smtClean="0">
                <a:latin typeface="Book Antiqua" pitchFamily="18" charset="0"/>
              </a:rPr>
              <a:t>nazofarenks</a:t>
            </a:r>
            <a:r>
              <a:rPr lang="tr-TR" sz="2000" dirty="0" smtClean="0">
                <a:latin typeface="Book Antiqua" pitchFamily="18" charset="0"/>
              </a:rPr>
              <a:t>), ağız yutağı (</a:t>
            </a:r>
            <a:r>
              <a:rPr lang="tr-TR" sz="2000" i="1" dirty="0" smtClean="0">
                <a:latin typeface="Book Antiqua" pitchFamily="18" charset="0"/>
              </a:rPr>
              <a:t>orafarenks</a:t>
            </a:r>
            <a:r>
              <a:rPr lang="tr-TR" sz="2000" dirty="0" smtClean="0">
                <a:latin typeface="Book Antiqua" pitchFamily="18" charset="0"/>
              </a:rPr>
              <a:t>), gırtlak yutağı (</a:t>
            </a:r>
            <a:r>
              <a:rPr lang="tr-TR" sz="2000" i="1" dirty="0" smtClean="0">
                <a:latin typeface="Book Antiqua" pitchFamily="18" charset="0"/>
              </a:rPr>
              <a:t>laringofarenks</a:t>
            </a:r>
            <a:r>
              <a:rPr lang="tr-TR" sz="2000" dirty="0" smtClean="0">
                <a:latin typeface="Book Antiqua" pitchFamily="18" charset="0"/>
              </a:rPr>
              <a:t>) gibi konuşma fazları olarak adlandırılan alt bölümlerden oluşur. </a:t>
            </a:r>
            <a:endParaRPr lang="tr-TR" sz="2000" dirty="0">
              <a:latin typeface="Book Antiqua" pitchFamily="18" charset="0"/>
            </a:endParaRPr>
          </a:p>
        </p:txBody>
      </p:sp>
      <p:pic>
        <p:nvPicPr>
          <p:cNvPr id="15" name="Picture 14" descr="adsızfg.bmp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3933056"/>
            <a:ext cx="1935666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Dilbilim YL – Pınar Uzun						10</a:t>
            </a:r>
            <a:endParaRPr lang="tr-T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00034" y="642918"/>
            <a:ext cx="8001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200" b="1" dirty="0" smtClean="0"/>
              <a:t>Ses Yolu (</a:t>
            </a:r>
            <a:r>
              <a:rPr lang="tr-TR" sz="2200" dirty="0" smtClean="0"/>
              <a:t>Vocal Tract</a:t>
            </a:r>
            <a:r>
              <a:rPr lang="tr-TR" sz="2200" b="1" dirty="0" smtClean="0"/>
              <a:t>)</a:t>
            </a:r>
            <a:endParaRPr lang="tr-TR" sz="2200" b="1" dirty="0"/>
          </a:p>
        </p:txBody>
      </p:sp>
      <p:sp>
        <p:nvSpPr>
          <p:cNvPr id="11" name="Dikdörtgen 1"/>
          <p:cNvSpPr/>
          <p:nvPr/>
        </p:nvSpPr>
        <p:spPr>
          <a:xfrm>
            <a:off x="467544" y="1347733"/>
            <a:ext cx="822156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 smtClean="0">
                <a:latin typeface="Book Antiqua" pitchFamily="18" charset="0"/>
              </a:rPr>
              <a:t>Genizsil trakt ve oral trakt gibi kısımları içeren ses yolu, biçimi, şekli, temel sıklık değerinin ve ses kalitesinin belirlenmesi açısından önemli bir işleve sahiptir. </a:t>
            </a:r>
          </a:p>
          <a:p>
            <a:pPr algn="just"/>
            <a:endParaRPr lang="tr-TR" dirty="0" smtClean="0">
              <a:latin typeface="Book Antiqua" pitchFamily="18" charset="0"/>
            </a:endParaRPr>
          </a:p>
          <a:p>
            <a:pPr algn="just"/>
            <a:r>
              <a:rPr lang="tr-TR" dirty="0" smtClean="0">
                <a:latin typeface="Book Antiqua" pitchFamily="18" charset="0"/>
              </a:rPr>
              <a:t>Cinsiyete göre farklılık gösteren </a:t>
            </a:r>
            <a:r>
              <a:rPr lang="tr-TR" b="1" dirty="0" smtClean="0">
                <a:latin typeface="Book Antiqua" pitchFamily="18" charset="0"/>
              </a:rPr>
              <a:t>ses yolu</a:t>
            </a:r>
            <a:r>
              <a:rPr lang="tr-TR" dirty="0" smtClean="0">
                <a:latin typeface="Book Antiqua" pitchFamily="18" charset="0"/>
              </a:rPr>
              <a:t> (</a:t>
            </a:r>
            <a:r>
              <a:rPr lang="tr-TR" i="1" dirty="0" smtClean="0">
                <a:latin typeface="Book Antiqua" pitchFamily="18" charset="0"/>
              </a:rPr>
              <a:t>vokal trakt</a:t>
            </a:r>
            <a:r>
              <a:rPr lang="tr-TR" dirty="0" smtClean="0">
                <a:latin typeface="Book Antiqua" pitchFamily="18" charset="0"/>
              </a:rPr>
              <a:t>) yetişkin erkeklerde 16.9 cm, yetişkin kadınlarda ise 14.1 cm kadardır. </a:t>
            </a:r>
          </a:p>
          <a:p>
            <a:pPr algn="just"/>
            <a:endParaRPr lang="tr-TR" dirty="0" smtClean="0">
              <a:latin typeface="Book Antiqua" pitchFamily="18" charset="0"/>
            </a:endParaRPr>
          </a:p>
          <a:p>
            <a:pPr algn="just"/>
            <a:r>
              <a:rPr lang="tr-TR" dirty="0" smtClean="0">
                <a:latin typeface="Book Antiqua" pitchFamily="18" charset="0"/>
              </a:rPr>
              <a:t>Yetişkin bir erkekte ses yolu uzunluğu yaklaşık 90-190 milimetre arasında iken, yetişkin bir kadında bu uzunluk yaklaşık olarak, 160-300 milimetre arasındadır.</a:t>
            </a:r>
            <a:endParaRPr lang="tr-TR" dirty="0">
              <a:latin typeface="Book Antiqua" pitchFamily="18" charset="0"/>
            </a:endParaRPr>
          </a:p>
        </p:txBody>
      </p:sp>
      <p:pic>
        <p:nvPicPr>
          <p:cNvPr id="8" name="2 Resim" descr="Illu01_head_neck.jpg"/>
          <p:cNvPicPr/>
          <p:nvPr/>
        </p:nvPicPr>
        <p:blipFill>
          <a:blip r:embed="rId2" cstate="print">
            <a:grayscl/>
          </a:blip>
          <a:stretch>
            <a:fillRect/>
          </a:stretch>
        </p:blipFill>
        <p:spPr>
          <a:xfrm>
            <a:off x="6588224" y="4221088"/>
            <a:ext cx="2143140" cy="2428892"/>
          </a:xfrm>
          <a:prstGeom prst="rect">
            <a:avLst/>
          </a:prstGeom>
        </p:spPr>
      </p:pic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Dilbilim YL – Pınar Uzun						11</a:t>
            </a:r>
            <a:endParaRPr lang="tr-T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5586</TotalTime>
  <Words>771</Words>
  <Application>Microsoft Office PowerPoint</Application>
  <PresentationFormat>Ekran Gösterisi (4:3)</PresentationFormat>
  <Paragraphs>107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20" baseType="lpstr">
      <vt:lpstr>Arial</vt:lpstr>
      <vt:lpstr>Book Antiqua</vt:lpstr>
      <vt:lpstr>Bookman Old Style</vt:lpstr>
      <vt:lpstr>Calibri</vt:lpstr>
      <vt:lpstr>Gill Sans MT</vt:lpstr>
      <vt:lpstr>Segoe UI</vt:lpstr>
      <vt:lpstr>Wingdings</vt:lpstr>
      <vt:lpstr>Wingdings 3</vt:lpstr>
      <vt:lpstr>Origin</vt:lpstr>
      <vt:lpstr> Türkçe Ses Dizgesinin İşleyişi - 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DBB411 Bilimsel Araştırma ve Yazma Teknikleri</dc:title>
  <dc:creator>user</dc:creator>
  <cp:lastModifiedBy>Hakem</cp:lastModifiedBy>
  <cp:revision>198</cp:revision>
  <dcterms:created xsi:type="dcterms:W3CDTF">2015-09-22T13:45:05Z</dcterms:created>
  <dcterms:modified xsi:type="dcterms:W3CDTF">2019-10-10T12:02:19Z</dcterms:modified>
</cp:coreProperties>
</file>