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9" r:id="rId3"/>
    <p:sldId id="347" r:id="rId4"/>
    <p:sldId id="348" r:id="rId5"/>
    <p:sldId id="349" r:id="rId6"/>
    <p:sldId id="350" r:id="rId7"/>
    <p:sldId id="351" r:id="rId8"/>
    <p:sldId id="352" r:id="rId9"/>
    <p:sldId id="353" r:id="rId10"/>
    <p:sldId id="354" r:id="rId11"/>
    <p:sldId id="35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93" autoAdjust="0"/>
    <p:restoredTop sz="94660" autoAdjust="0"/>
  </p:normalViewPr>
  <p:slideViewPr>
    <p:cSldViewPr>
      <p:cViewPr varScale="1">
        <p:scale>
          <a:sx n="90" d="100"/>
          <a:sy n="90" d="100"/>
        </p:scale>
        <p:origin x="121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Yumuşak Damak/Artdamak (</a:t>
            </a:r>
            <a:r>
              <a:rPr lang="tr-TR" sz="2200" dirty="0" smtClean="0"/>
              <a:t>Velum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sp>
        <p:nvSpPr>
          <p:cNvPr id="11" name="Dikdörtgen 1"/>
          <p:cNvSpPr/>
          <p:nvPr/>
        </p:nvSpPr>
        <p:spPr>
          <a:xfrm>
            <a:off x="382882" y="1454995"/>
            <a:ext cx="8403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Book Antiqua" pitchFamily="18" charset="0"/>
              </a:rPr>
              <a:t>Yumuşak Damak </a:t>
            </a:r>
            <a:r>
              <a:rPr lang="tr-TR" dirty="0" smtClean="0">
                <a:latin typeface="Book Antiqua" pitchFamily="18" charset="0"/>
              </a:rPr>
              <a:t>(</a:t>
            </a:r>
            <a:r>
              <a:rPr lang="tr-TR" b="1" dirty="0" smtClean="0">
                <a:latin typeface="Book Antiqua" pitchFamily="18" charset="0"/>
              </a:rPr>
              <a:t>artdamak</a:t>
            </a:r>
            <a:r>
              <a:rPr lang="tr-TR" dirty="0" smtClean="0">
                <a:latin typeface="Book Antiqua" pitchFamily="18" charset="0"/>
              </a:rPr>
              <a:t>), nefes alıp verme sürecinde alçalarak burundan alınan havanın rahatlıkla içeri girmesini sağlar. 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Ağız boşluğunun arka kısmında üst boşlukta bulunan kaslı ve geniş bir doku olan yumuşak damağın en belirgin birimi </a:t>
            </a:r>
            <a:r>
              <a:rPr lang="tr-TR" b="1" dirty="0" smtClean="0">
                <a:latin typeface="Book Antiqua" pitchFamily="18" charset="0"/>
              </a:rPr>
              <a:t>küçük dil</a:t>
            </a:r>
            <a:r>
              <a:rPr lang="tr-TR" dirty="0" smtClean="0">
                <a:latin typeface="Book Antiqua" pitchFamily="18" charset="0"/>
              </a:rPr>
              <a:t>dir (uvula).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</p:txBody>
      </p:sp>
      <p:sp>
        <p:nvSpPr>
          <p:cNvPr id="12" name="Dikdörtgen 1"/>
          <p:cNvSpPr/>
          <p:nvPr/>
        </p:nvSpPr>
        <p:spPr>
          <a:xfrm>
            <a:off x="848560" y="3429000"/>
            <a:ext cx="7251832" cy="132343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600" b="1" dirty="0" smtClean="0">
                <a:solidFill>
                  <a:schemeClr val="bg1"/>
                </a:solidFill>
                <a:latin typeface="Book Antiqua" pitchFamily="18" charset="0"/>
              </a:rPr>
              <a:t>Artdamak</a:t>
            </a:r>
            <a:r>
              <a:rPr lang="tr-TR" sz="1600" dirty="0" smtClean="0">
                <a:solidFill>
                  <a:schemeClr val="bg1"/>
                </a:solidFill>
                <a:latin typeface="Book Antiqua" pitchFamily="18" charset="0"/>
              </a:rPr>
              <a:t>, havanın ağızdan ve burundan dışarı atılmasına olanak sağlayacak şekilde aşağı doğru da indirilir. Artdamak aşağıya indirilmiş konumdayken ağzı kapalı konumda da kalabilir, bütün hava burundan dışarı atılabilir. </a:t>
            </a:r>
          </a:p>
          <a:p>
            <a:pPr algn="just"/>
            <a:endParaRPr lang="tr-TR" sz="1600" i="1" dirty="0" smtClean="0">
              <a:solidFill>
                <a:schemeClr val="bg1"/>
              </a:solidFill>
              <a:latin typeface="Book Antiqua" pitchFamily="18" charset="0"/>
            </a:endParaRPr>
          </a:p>
          <a:p>
            <a:pPr algn="just"/>
            <a:r>
              <a:rPr lang="tr-TR" sz="1600" i="1" dirty="0" smtClean="0">
                <a:solidFill>
                  <a:schemeClr val="bg1"/>
                </a:solidFill>
                <a:latin typeface="Book Antiqua" pitchFamily="18" charset="0"/>
              </a:rPr>
              <a:t>Örneğin [m] ve [n] geniz ünsüzleri gibi.	</a:t>
            </a:r>
            <a:endParaRPr lang="tr-TR" sz="1600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12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Ağız Boşluğu (</a:t>
            </a:r>
            <a:r>
              <a:rPr lang="tr-TR" sz="2200" dirty="0" smtClean="0"/>
              <a:t>Oral Cavity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sp>
        <p:nvSpPr>
          <p:cNvPr id="11" name="Dikdörtgen 1"/>
          <p:cNvSpPr/>
          <p:nvPr/>
        </p:nvSpPr>
        <p:spPr>
          <a:xfrm>
            <a:off x="382882" y="1454995"/>
            <a:ext cx="8403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Ağız boşluğunun iç kısmında dudaklar, alt ve üst dişler, damak, yanaklar, altçene kemiği ve dil bulunur. Oval bir biçimi taşıyan ağız boşluğu dişlerin dizilişine göre bölümlere ayrılır.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8" name="Picture 7" descr="adsızd.bmp"/>
          <p:cNvPicPr/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3707904" y="5013176"/>
            <a:ext cx="108012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11560" y="2780928"/>
            <a:ext cx="8064896" cy="181588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Dudaklar, </a:t>
            </a:r>
            <a:r>
              <a:rPr lang="tr-TR" sz="1600" dirty="0" smtClean="0">
                <a:latin typeface="Book Antiqua" pitchFamily="18" charset="0"/>
              </a:rPr>
              <a:t>seslerin çıkarılışı sırasında farklı hareket konumlarına getirilir. Kimi durumlarda tamamen kapalı, tamamen açık ya da yuvarlak biçim alabilir.</a:t>
            </a:r>
            <a:endParaRPr lang="tr-TR" sz="1600" b="1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Dişler,</a:t>
            </a:r>
            <a:r>
              <a:rPr lang="tr-TR" sz="1600" dirty="0" smtClean="0">
                <a:latin typeface="Book Antiqua" pitchFamily="18" charset="0"/>
              </a:rPr>
              <a:t> özellikle ünsüzlerin sesletiminde dişler önemli bir işleve sahiptir.</a:t>
            </a:r>
            <a:endParaRPr lang="tr-TR" sz="1600" b="1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Altçene Kemiği,</a:t>
            </a:r>
            <a:r>
              <a:rPr lang="tr-TR" sz="1600" b="1" i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ağız boşluğu içinde bulunan alt dişler ve üst dişler arasındaki hacmi ayarlayarak, dudakların durumu ve biçiminin belirlenmesinde etken roldedir.</a:t>
            </a:r>
            <a:endParaRPr lang="tr-TR" sz="1600" b="1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Dil</a:t>
            </a:r>
            <a:r>
              <a:rPr lang="tr-TR" sz="1600" dirty="0" smtClean="0">
                <a:latin typeface="Book Antiqua" pitchFamily="18" charset="0"/>
              </a:rPr>
              <a:t>, iç ve dış kısmında bulunan kaslar aracılığıyla yukarı, aşağı ve geri olmak üzere üç farklı yönde hareket edebilme ve şekil alabilme özelliğindedir. </a:t>
            </a:r>
            <a:endParaRPr lang="tr-TR" sz="1600" dirty="0">
              <a:solidFill>
                <a:srgbClr val="000000"/>
              </a:solidFill>
              <a:latin typeface="Book Antiqua" pitchFamily="18" charset="0"/>
            </a:endParaRPr>
          </a:p>
        </p:txBody>
      </p:sp>
      <p:pic>
        <p:nvPicPr>
          <p:cNvPr id="12" name="7 Resim" descr="cs_vowels_lips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4168" y="4797152"/>
            <a:ext cx="2854006" cy="177281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899592" y="4365104"/>
            <a:ext cx="72008" cy="576064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39552" y="4005064"/>
            <a:ext cx="576064" cy="3600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Rectangle 19"/>
          <p:cNvSpPr/>
          <p:nvPr/>
        </p:nvSpPr>
        <p:spPr>
          <a:xfrm>
            <a:off x="395536" y="5013176"/>
            <a:ext cx="1296144" cy="1179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Book Antiqua" pitchFamily="18" charset="0"/>
              </a:rPr>
              <a:t>Dilucu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Dil kenarı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Dil palası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Dil kökü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Dil sırtı</a:t>
            </a:r>
            <a:endParaRPr lang="tr-TR" sz="1400" dirty="0">
              <a:latin typeface="Book Antiqua" pitchFamily="18" charset="0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13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r>
              <a:rPr lang="tr-TR" sz="1100" dirty="0" smtClean="0">
                <a:latin typeface="Book Antiqua" pitchFamily="18" charset="0"/>
              </a:rPr>
              <a:t>Carr, P. (2008). </a:t>
            </a:r>
            <a:r>
              <a:rPr lang="tr-TR" sz="1100" i="1" dirty="0" smtClean="0">
                <a:latin typeface="Book Antiqua" pitchFamily="18" charset="0"/>
              </a:rPr>
              <a:t>A Glossary of Phonology. </a:t>
            </a:r>
            <a:r>
              <a:rPr lang="tr-TR" sz="1100" dirty="0" smtClean="0">
                <a:latin typeface="Book Antiqua" pitchFamily="18" charset="0"/>
              </a:rPr>
              <a:t>Edinburgh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Clark, J. (2007). </a:t>
            </a:r>
            <a:r>
              <a:rPr lang="tr-TR" sz="1100" i="1" dirty="0" smtClean="0">
                <a:latin typeface="Book Antiqua" pitchFamily="18" charset="0"/>
              </a:rPr>
              <a:t>An Introduction to Phonetics and Phonology</a:t>
            </a:r>
            <a:r>
              <a:rPr lang="tr-TR" sz="1100" dirty="0" smtClean="0">
                <a:latin typeface="Book Antiqua" pitchFamily="18" charset="0"/>
              </a:rPr>
              <a:t>. Üçüncü Baskı.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Crystal, D. (1980). </a:t>
            </a:r>
            <a:r>
              <a:rPr lang="tr-TR" sz="1100" i="1" dirty="0" smtClean="0">
                <a:latin typeface="Book Antiqua" pitchFamily="18" charset="0"/>
              </a:rPr>
              <a:t>A Dictionary of Linguistics and Phonetics</a:t>
            </a:r>
            <a:r>
              <a:rPr lang="tr-TR" sz="1100" dirty="0" smtClean="0">
                <a:latin typeface="Book Antiqua" pitchFamily="18" charset="0"/>
              </a:rPr>
              <a:t>. Wiley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Ergenç, İ. (2002). </a:t>
            </a:r>
            <a:r>
              <a:rPr lang="tr-TR" sz="1100" i="1" dirty="0" smtClean="0">
                <a:latin typeface="Book Antiqua" pitchFamily="18" charset="0"/>
              </a:rPr>
              <a:t>Konuşma Dili ve Türkçenin Söyleyiş Sözlüğü</a:t>
            </a:r>
            <a:r>
              <a:rPr lang="tr-TR" sz="1100" dirty="0" smtClean="0">
                <a:latin typeface="Book Antiqua" pitchFamily="18" charset="0"/>
              </a:rPr>
              <a:t>. Multilingual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Gussenhoven, C. (2011). </a:t>
            </a:r>
            <a:r>
              <a:rPr lang="tr-TR" sz="1100" i="1" dirty="0" smtClean="0">
                <a:latin typeface="Book Antiqua" pitchFamily="18" charset="0"/>
              </a:rPr>
              <a:t>Understanding Phonology.</a:t>
            </a:r>
            <a:r>
              <a:rPr lang="tr-TR" sz="1100" dirty="0" smtClean="0">
                <a:latin typeface="Book Antiqua" pitchFamily="18" charset="0"/>
              </a:rPr>
              <a:t> 3. Baskı. Hodder Education.</a:t>
            </a:r>
          </a:p>
          <a:p>
            <a:pPr lvl="0"/>
            <a:r>
              <a:rPr lang="tr-TR" sz="1100" i="1" dirty="0" smtClean="0">
                <a:latin typeface="Book Antiqua" pitchFamily="18" charset="0"/>
              </a:rPr>
              <a:t>Handbook of the International Phonetic Association: A Guide to the Use of the International Phonetic Alphabet</a:t>
            </a:r>
            <a:r>
              <a:rPr lang="tr-TR" sz="1100" dirty="0" smtClean="0">
                <a:latin typeface="Book Antiqua" pitchFamily="18" charset="0"/>
              </a:rPr>
              <a:t>. (1999). Cambridge Üniversitesi Yayınları. 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Johnson, K. (2003). </a:t>
            </a:r>
            <a:r>
              <a:rPr lang="tr-TR" sz="1100" i="1" dirty="0" smtClean="0">
                <a:latin typeface="Book Antiqua" pitchFamily="18" charset="0"/>
              </a:rPr>
              <a:t>Acoustics &amp; Auditory Phonetics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Katz, W.F. (2013). </a:t>
            </a:r>
            <a:r>
              <a:rPr lang="tr-TR" sz="1100" i="1" dirty="0" smtClean="0">
                <a:latin typeface="Book Antiqua" pitchFamily="18" charset="0"/>
              </a:rPr>
              <a:t>Phonetic for Dummies. </a:t>
            </a:r>
            <a:r>
              <a:rPr lang="tr-TR" sz="1100" dirty="0" smtClean="0">
                <a:latin typeface="Book Antiqua" pitchFamily="18" charset="0"/>
              </a:rPr>
              <a:t>John Wiley &amp; Sons.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Kent, R.D. ve Read, C. (2002). </a:t>
            </a:r>
            <a:r>
              <a:rPr lang="tr-TR" sz="1100" i="1" dirty="0" smtClean="0">
                <a:latin typeface="Book Antiqua" pitchFamily="18" charset="0"/>
              </a:rPr>
              <a:t>Acoustic Analysis of Speech</a:t>
            </a:r>
            <a:r>
              <a:rPr lang="tr-TR" sz="1100" dirty="0" smtClean="0">
                <a:latin typeface="Book Antiqua" pitchFamily="18" charset="0"/>
              </a:rPr>
              <a:t>. Thomson Learning.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Lacy, de P. (2007). </a:t>
            </a:r>
            <a:r>
              <a:rPr lang="tr-TR" sz="1100" i="1" dirty="0" smtClean="0">
                <a:latin typeface="Book Antiqua" pitchFamily="18" charset="0"/>
              </a:rPr>
              <a:t>The Cambridge Handbook of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(2005). </a:t>
            </a:r>
            <a:r>
              <a:rPr lang="tr-TR" sz="1100" i="1" dirty="0" smtClean="0">
                <a:latin typeface="Book Antiqua" pitchFamily="18" charset="0"/>
              </a:rPr>
              <a:t>Vowels and Consonants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(2006). </a:t>
            </a:r>
            <a:r>
              <a:rPr lang="tr-TR" sz="1100" i="1" dirty="0" smtClean="0">
                <a:latin typeface="Book Antiqua" pitchFamily="18" charset="0"/>
              </a:rPr>
              <a:t>A Course in Phonetics</a:t>
            </a:r>
            <a:r>
              <a:rPr lang="tr-TR" sz="1100" dirty="0" smtClean="0">
                <a:latin typeface="Book Antiqua" pitchFamily="18" charset="0"/>
              </a:rPr>
              <a:t>. Thomson/Wadsworth Yayınları. Beşinci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Odden, D. (2005). </a:t>
            </a:r>
            <a:r>
              <a:rPr lang="tr-TR" sz="1100" i="1" dirty="0" smtClean="0">
                <a:latin typeface="Book Antiqua" pitchFamily="18" charset="0"/>
              </a:rPr>
              <a:t>Introducing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Özsoy, S., Erk-Emeksiz, Z., Turan, Ü.D. ve Uzun, L. (2011). </a:t>
            </a:r>
            <a:r>
              <a:rPr lang="tr-TR" sz="1100" i="1" dirty="0" smtClean="0">
                <a:latin typeface="Book Antiqua" pitchFamily="18" charset="0"/>
              </a:rPr>
              <a:t>Genel Dilbilim II</a:t>
            </a:r>
            <a:r>
              <a:rPr lang="tr-TR" sz="1100" dirty="0" smtClean="0">
                <a:latin typeface="Book Antiqua" pitchFamily="18" charset="0"/>
              </a:rPr>
              <a:t>. (Ed. Özsoy, S., Erk-Emeksiz, Z.). Anadolu Üniversitesi Yayını.</a:t>
            </a:r>
            <a:r>
              <a:rPr lang="tr-TR" sz="1100" i="1" dirty="0" smtClean="0">
                <a:latin typeface="Book Antiqua" pitchFamily="18" charset="0"/>
              </a:rPr>
              <a:t> </a:t>
            </a:r>
            <a:endParaRPr lang="tr-TR" sz="1100" dirty="0" smtClean="0">
              <a:latin typeface="Book Antiqua" pitchFamily="18" charset="0"/>
            </a:endParaRPr>
          </a:p>
          <a:p>
            <a:pPr lvl="0"/>
            <a:r>
              <a:rPr lang="tr-TR" sz="1100" dirty="0" smtClean="0">
                <a:latin typeface="Book Antiqua" pitchFamily="18" charset="0"/>
              </a:rPr>
              <a:t>Reetz, H. ve Jongman, A. (2009). </a:t>
            </a:r>
            <a:r>
              <a:rPr lang="tr-TR" sz="1100" i="1" dirty="0" smtClean="0">
                <a:latin typeface="Book Antiqua" pitchFamily="18" charset="0"/>
              </a:rPr>
              <a:t>Phonetics: Transcription, Production, Acoustics and Perception</a:t>
            </a:r>
            <a:r>
              <a:rPr lang="tr-TR" sz="1100" dirty="0" smtClean="0">
                <a:latin typeface="Book Antiqua" pitchFamily="18" charset="0"/>
              </a:rPr>
              <a:t>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Seikel, J.A., King, D.W. ve Drumright, D.G. (2009). </a:t>
            </a:r>
            <a:r>
              <a:rPr lang="tr-TR" sz="1100" i="1" dirty="0" smtClean="0">
                <a:latin typeface="Book Antiqua" pitchFamily="18" charset="0"/>
              </a:rPr>
              <a:t>Anatomy &amp; Physiology for Speech, Language and Hearing</a:t>
            </a:r>
            <a:r>
              <a:rPr lang="tr-TR" sz="1100" dirty="0" smtClean="0">
                <a:latin typeface="Book Antiqua" pitchFamily="18" charset="0"/>
              </a:rPr>
              <a:t>. 4. Baskı. Delmar Cangage Learning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Stevens, K. (2000). </a:t>
            </a:r>
            <a:r>
              <a:rPr lang="tr-TR" sz="1100" i="1" dirty="0" smtClean="0">
                <a:latin typeface="Book Antiqua" pitchFamily="18" charset="0"/>
              </a:rPr>
              <a:t>Acoustic Phonetics</a:t>
            </a:r>
            <a:r>
              <a:rPr lang="tr-TR" sz="1100" dirty="0" smtClean="0">
                <a:latin typeface="Book Antiqua" pitchFamily="18" charset="0"/>
              </a:rPr>
              <a:t>. The MIT Press. Birinci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Zsiga, E.C. (2013). </a:t>
            </a:r>
            <a:r>
              <a:rPr lang="tr-TR" sz="1100" i="1" dirty="0" smtClean="0">
                <a:latin typeface="Book Antiqua" pitchFamily="18" charset="0"/>
              </a:rPr>
              <a:t>The Sounds of Language: An Introduction to Phonetics and Phonology</a:t>
            </a:r>
            <a:r>
              <a:rPr lang="tr-TR" sz="1100" dirty="0" smtClean="0">
                <a:latin typeface="Book Antiqua" pitchFamily="18" charset="0"/>
              </a:rPr>
              <a:t>. Wiley-Blackwell Yayınları. </a:t>
            </a:r>
            <a:endParaRPr lang="tr-TR" sz="1100" dirty="0"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1</a:t>
            </a:r>
            <a:endParaRPr lang="tr-TR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SES (</a:t>
            </a:r>
            <a:r>
              <a:rPr lang="tr-TR" sz="2200" dirty="0" smtClean="0"/>
              <a:t>Sound</a:t>
            </a:r>
            <a:r>
              <a:rPr lang="tr-TR" sz="2200" b="1" dirty="0" smtClean="0"/>
              <a:t>)</a:t>
            </a:r>
            <a:endParaRPr lang="tr-TR" sz="2200" dirty="0"/>
          </a:p>
        </p:txBody>
      </p:sp>
      <p:sp>
        <p:nvSpPr>
          <p:cNvPr id="10" name="Dikdörtgen 1"/>
          <p:cNvSpPr/>
          <p:nvPr/>
        </p:nvSpPr>
        <p:spPr>
          <a:xfrm>
            <a:off x="357158" y="1423088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Book Antiqua" pitchFamily="18" charset="0"/>
              </a:rPr>
              <a:t>Sesin temelinde </a:t>
            </a:r>
            <a:r>
              <a:rPr lang="tr-TR" sz="2000" b="1" dirty="0">
                <a:latin typeface="Book Antiqua" pitchFamily="18" charset="0"/>
              </a:rPr>
              <a:t>ses dalgası</a:t>
            </a:r>
            <a:r>
              <a:rPr lang="tr-TR" sz="2000" dirty="0">
                <a:latin typeface="Book Antiqua" pitchFamily="18" charset="0"/>
              </a:rPr>
              <a:t> (</a:t>
            </a:r>
            <a:r>
              <a:rPr lang="tr-TR" sz="2000" i="1" dirty="0" err="1">
                <a:latin typeface="Book Antiqua" pitchFamily="18" charset="0"/>
              </a:rPr>
              <a:t>sound</a:t>
            </a:r>
            <a:r>
              <a:rPr lang="tr-TR" sz="2000" i="1" dirty="0">
                <a:latin typeface="Book Antiqua" pitchFamily="18" charset="0"/>
              </a:rPr>
              <a:t> </a:t>
            </a:r>
            <a:r>
              <a:rPr lang="tr-TR" sz="2000" i="1" dirty="0" err="1">
                <a:latin typeface="Book Antiqua" pitchFamily="18" charset="0"/>
              </a:rPr>
              <a:t>wave</a:t>
            </a:r>
            <a:r>
              <a:rPr lang="tr-TR" sz="2000" dirty="0">
                <a:latin typeface="Book Antiqua" pitchFamily="18" charset="0"/>
              </a:rPr>
              <a:t>) bulunur. Her ses, konuşma sesleri dahil olmak üzere bir cismin moleküllerin titreşmesi sonucunda oluşmakta ve hava, katı, sıvı veya gaz ortamları oluşturan moleküllerin titreşmesine neden olarak dalgalar halinde ortama yayılmaktadır.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214282" y="3143248"/>
            <a:ext cx="3925670" cy="2373984"/>
            <a:chOff x="500034" y="3071810"/>
            <a:chExt cx="3175762" cy="1746419"/>
          </a:xfrm>
        </p:grpSpPr>
        <p:pic>
          <p:nvPicPr>
            <p:cNvPr id="12" name="Resim 10" descr="http://www.audiophilejournal.com/wp-content/uploads/2011/10/sine-wave.gif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472" y="3071810"/>
              <a:ext cx="3104324" cy="1638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20"/>
            <p:cNvGrpSpPr/>
            <p:nvPr/>
          </p:nvGrpSpPr>
          <p:grpSpPr>
            <a:xfrm>
              <a:off x="500034" y="3500438"/>
              <a:ext cx="1867078" cy="1317791"/>
              <a:chOff x="428596" y="4429132"/>
              <a:chExt cx="1867078" cy="1317791"/>
            </a:xfrm>
          </p:grpSpPr>
          <p:sp>
            <p:nvSpPr>
              <p:cNvPr id="14" name="Metin kutusu 2"/>
              <p:cNvSpPr txBox="1"/>
              <p:nvPr/>
            </p:nvSpPr>
            <p:spPr>
              <a:xfrm>
                <a:off x="428596" y="4429132"/>
                <a:ext cx="57150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square" rtlCol="0">
                <a:spAutoFit/>
              </a:bodyPr>
              <a:lstStyle/>
              <a:p>
                <a:pPr algn="r"/>
                <a:r>
                  <a:rPr lang="tr-TR" sz="1000" dirty="0" smtClean="0">
                    <a:latin typeface="Book Antiqua" pitchFamily="18" charset="0"/>
                  </a:rPr>
                  <a:t>Genlik</a:t>
                </a:r>
                <a:endParaRPr lang="en-US" sz="1000" dirty="0">
                  <a:latin typeface="Book Antiqua" pitchFamily="18" charset="0"/>
                </a:endParaRPr>
              </a:p>
            </p:txBody>
          </p:sp>
          <p:sp>
            <p:nvSpPr>
              <p:cNvPr id="15" name="Metin kutusu 9"/>
              <p:cNvSpPr txBox="1"/>
              <p:nvPr/>
            </p:nvSpPr>
            <p:spPr>
              <a:xfrm>
                <a:off x="1428728" y="5500702"/>
                <a:ext cx="86694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000" dirty="0" smtClean="0">
                    <a:latin typeface="Book Antiqua" pitchFamily="18" charset="0"/>
                  </a:rPr>
                  <a:t>Dalga boyu</a:t>
                </a:r>
                <a:endParaRPr lang="en-US" sz="1000" dirty="0">
                  <a:latin typeface="Book Antiqua" pitchFamily="18" charset="0"/>
                </a:endParaRPr>
              </a:p>
            </p:txBody>
          </p:sp>
        </p:grpSp>
      </p:grpSp>
      <p:pic>
        <p:nvPicPr>
          <p:cNvPr id="27" name="Resim 7" descr="http://t3.gstatic.com/images?q=tbn:ANd9GcQc46VvgTqPjfKjyxGvRC-F8oGy9wx-ou5mA6s0ilwBgoJi3t3j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212976"/>
            <a:ext cx="235061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3"/>
          <p:cNvSpPr txBox="1"/>
          <p:nvPr/>
        </p:nvSpPr>
        <p:spPr>
          <a:xfrm>
            <a:off x="714348" y="638132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4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SES (</a:t>
            </a:r>
            <a:r>
              <a:rPr lang="tr-TR" sz="2200" dirty="0" smtClean="0"/>
              <a:t>Sound</a:t>
            </a:r>
            <a:r>
              <a:rPr lang="tr-TR" sz="2200" b="1" dirty="0" smtClean="0"/>
              <a:t>)</a:t>
            </a:r>
            <a:endParaRPr lang="tr-TR" sz="2200" dirty="0"/>
          </a:p>
        </p:txBody>
      </p:sp>
      <p:sp>
        <p:nvSpPr>
          <p:cNvPr id="10" name="Dikdörtgen 1"/>
          <p:cNvSpPr/>
          <p:nvPr/>
        </p:nvSpPr>
        <p:spPr>
          <a:xfrm>
            <a:off x="5580112" y="2060848"/>
            <a:ext cx="115212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Basit ses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ctr"/>
            <a:r>
              <a:rPr lang="tr-TR" sz="3200" b="1" dirty="0" smtClean="0">
                <a:latin typeface="Book Antiqua" pitchFamily="18" charset="0"/>
              </a:rPr>
              <a:t>+</a:t>
            </a:r>
            <a:endParaRPr lang="tr-TR" sz="3200" b="1" dirty="0">
              <a:latin typeface="Book Antiqua" pitchFamily="18" charset="0"/>
            </a:endParaRPr>
          </a:p>
        </p:txBody>
      </p:sp>
      <p:pic>
        <p:nvPicPr>
          <p:cNvPr id="21" name="Resim 16" descr="http://music.columbia.edu/cmc/musicandcomputers/images/chapter3/sumofsin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432048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ikdörtgen 1"/>
          <p:cNvSpPr/>
          <p:nvPr/>
        </p:nvSpPr>
        <p:spPr>
          <a:xfrm>
            <a:off x="5652120" y="3645024"/>
            <a:ext cx="115212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Basit ses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ctr"/>
            <a:r>
              <a:rPr lang="tr-TR" sz="3200" b="1" dirty="0" smtClean="0">
                <a:latin typeface="Book Antiqua" pitchFamily="18" charset="0"/>
              </a:rPr>
              <a:t>=</a:t>
            </a:r>
            <a:endParaRPr lang="tr-TR" b="1" dirty="0" smtClean="0">
              <a:latin typeface="Book Antiqua" pitchFamily="18" charset="0"/>
            </a:endParaRPr>
          </a:p>
          <a:p>
            <a:pPr algn="just"/>
            <a:endParaRPr lang="tr-TR" dirty="0">
              <a:latin typeface="Book Antiqua" pitchFamily="18" charset="0"/>
            </a:endParaRPr>
          </a:p>
        </p:txBody>
      </p:sp>
      <p:sp>
        <p:nvSpPr>
          <p:cNvPr id="9" name="Dikdörtgen 1"/>
          <p:cNvSpPr/>
          <p:nvPr/>
        </p:nvSpPr>
        <p:spPr>
          <a:xfrm>
            <a:off x="5364088" y="5013176"/>
            <a:ext cx="259228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Karmaşık ses örüntüsü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11" name="Picture 10" descr="Out-Loud-Voi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476672"/>
            <a:ext cx="615567" cy="615567"/>
          </a:xfrm>
          <a:prstGeom prst="rect">
            <a:avLst/>
          </a:prstGeom>
        </p:spPr>
      </p:pic>
      <p:sp>
        <p:nvSpPr>
          <p:cNvPr id="13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5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Ses Üretim Organları (</a:t>
            </a:r>
            <a:r>
              <a:rPr lang="tr-TR" sz="2200" dirty="0" smtClean="0"/>
              <a:t>Speech Organs</a:t>
            </a:r>
            <a:r>
              <a:rPr lang="tr-TR" sz="2200" b="1" dirty="0" smtClean="0"/>
              <a:t>)</a:t>
            </a:r>
            <a:endParaRPr lang="tr-TR" sz="2200" dirty="0"/>
          </a:p>
        </p:txBody>
      </p:sp>
      <p:sp>
        <p:nvSpPr>
          <p:cNvPr id="7" name="4 İçerik Yer Tutucusu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cs typeface="Segoe UI" pitchFamily="34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cs typeface="Segoe UI" pitchFamily="34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1142976" y="1428736"/>
            <a:ext cx="7245448" cy="4736568"/>
            <a:chOff x="2267809" y="3513319"/>
            <a:chExt cx="5374937" cy="3048000"/>
          </a:xfrm>
        </p:grpSpPr>
        <p:pic>
          <p:nvPicPr>
            <p:cNvPr id="10" name="Picture 16" descr="adsız.bmp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3237" y="3513319"/>
              <a:ext cx="3057525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29"/>
            <p:cNvGrpSpPr/>
            <p:nvPr/>
          </p:nvGrpSpPr>
          <p:grpSpPr>
            <a:xfrm>
              <a:off x="2267809" y="3790669"/>
              <a:ext cx="5374937" cy="2553142"/>
              <a:chOff x="2267809" y="3790669"/>
              <a:chExt cx="5374937" cy="2553142"/>
            </a:xfrm>
          </p:grpSpPr>
          <p:sp>
            <p:nvSpPr>
              <p:cNvPr id="12" name="7 Metin kutusu"/>
              <p:cNvSpPr txBox="1"/>
              <p:nvPr/>
            </p:nvSpPr>
            <p:spPr>
              <a:xfrm>
                <a:off x="2336049" y="3845261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arkadiş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3" name="8 Metin kutusu"/>
              <p:cNvSpPr txBox="1"/>
              <p:nvPr/>
            </p:nvSpPr>
            <p:spPr>
              <a:xfrm>
                <a:off x="2406561" y="4024957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öndiş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4" name="9 Metin kutusu"/>
              <p:cNvSpPr txBox="1"/>
              <p:nvPr/>
            </p:nvSpPr>
            <p:spPr>
              <a:xfrm>
                <a:off x="2433857" y="4216029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üstdiş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5" name="10 Metin kutusu"/>
              <p:cNvSpPr txBox="1"/>
              <p:nvPr/>
            </p:nvSpPr>
            <p:spPr>
              <a:xfrm>
                <a:off x="2270081" y="4461693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üstdudak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6" name="11 Metin kutusu"/>
              <p:cNvSpPr txBox="1"/>
              <p:nvPr/>
            </p:nvSpPr>
            <p:spPr>
              <a:xfrm>
                <a:off x="2297377" y="4912077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altdudak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7" name="12 Metin kutusu"/>
              <p:cNvSpPr txBox="1"/>
              <p:nvPr/>
            </p:nvSpPr>
            <p:spPr>
              <a:xfrm>
                <a:off x="2349697" y="5100877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altdiş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8" name="13 Metin kutusu"/>
              <p:cNvSpPr txBox="1"/>
              <p:nvPr/>
            </p:nvSpPr>
            <p:spPr>
              <a:xfrm>
                <a:off x="2349697" y="5332893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altçene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19" name="14 Metin kutusu"/>
              <p:cNvSpPr txBox="1"/>
              <p:nvPr/>
            </p:nvSpPr>
            <p:spPr>
              <a:xfrm>
                <a:off x="2267809" y="5496669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ses telleri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0" name="15 Metin kutusu"/>
              <p:cNvSpPr txBox="1"/>
              <p:nvPr/>
            </p:nvSpPr>
            <p:spPr>
              <a:xfrm>
                <a:off x="6021009" y="3790669"/>
                <a:ext cx="1621737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genizsil</a:t>
                </a:r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 boşluk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1" name="16 Metin kutusu"/>
              <p:cNvSpPr txBox="1"/>
              <p:nvPr/>
            </p:nvSpPr>
            <p:spPr>
              <a:xfrm>
                <a:off x="6021009" y="4036333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sertdamak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2" name="17 Metin kutusu"/>
              <p:cNvSpPr txBox="1"/>
              <p:nvPr/>
            </p:nvSpPr>
            <p:spPr>
              <a:xfrm>
                <a:off x="6021009" y="4227405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artdamak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3" name="18 Metin kutusu"/>
              <p:cNvSpPr txBox="1"/>
              <p:nvPr/>
            </p:nvSpPr>
            <p:spPr>
              <a:xfrm>
                <a:off x="6021009" y="4391181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geniz yolu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4" name="19 Metin kutusu"/>
              <p:cNvSpPr txBox="1"/>
              <p:nvPr/>
            </p:nvSpPr>
            <p:spPr>
              <a:xfrm>
                <a:off x="6021009" y="5032637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itchFamily="18" charset="0"/>
                    <a:cs typeface="Arial" pitchFamily="34" charset="0"/>
                  </a:rPr>
                  <a:t>dil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5" name="20 Metin kutusu"/>
              <p:cNvSpPr txBox="1"/>
              <p:nvPr/>
            </p:nvSpPr>
            <p:spPr>
              <a:xfrm>
                <a:off x="6021009" y="5169117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arkadil</a:t>
                </a:r>
                <a:endParaRPr lang="tr-TR" sz="1600" dirty="0" smtClean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6" name="21 Metin kutusu"/>
              <p:cNvSpPr txBox="1"/>
              <p:nvPr/>
            </p:nvSpPr>
            <p:spPr>
              <a:xfrm>
                <a:off x="6007361" y="5319245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ortadil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7" name="22 Metin kutusu"/>
              <p:cNvSpPr txBox="1"/>
              <p:nvPr/>
            </p:nvSpPr>
            <p:spPr>
              <a:xfrm>
                <a:off x="5980065" y="5469373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öndil</a:t>
                </a:r>
                <a:endParaRPr lang="tr-TR" sz="1600" dirty="0" smtClean="0">
                  <a:latin typeface="Book Antiqua" pitchFamily="18" charset="0"/>
                  <a:cs typeface="Arial" pitchFamily="34" charset="0"/>
                </a:endParaRPr>
              </a:p>
            </p:txBody>
          </p:sp>
          <p:sp>
            <p:nvSpPr>
              <p:cNvPr id="28" name="23 Metin kutusu"/>
              <p:cNvSpPr txBox="1"/>
              <p:nvPr/>
            </p:nvSpPr>
            <p:spPr>
              <a:xfrm>
                <a:off x="5952769" y="6110829"/>
                <a:ext cx="1078173" cy="232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err="1" smtClean="0">
                    <a:latin typeface="Book Antiqua" pitchFamily="18" charset="0"/>
                    <a:cs typeface="Arial" pitchFamily="34" charset="0"/>
                  </a:rPr>
                  <a:t>dilucu</a:t>
                </a:r>
                <a:endParaRPr lang="tr-TR" sz="1600" dirty="0">
                  <a:latin typeface="Book Antiqua" pitchFamily="18" charset="0"/>
                  <a:cs typeface="Arial" pitchFamily="34" charset="0"/>
                </a:endParaRPr>
              </a:p>
            </p:txBody>
          </p:sp>
        </p:grpSp>
      </p:grpSp>
      <p:sp>
        <p:nvSpPr>
          <p:cNvPr id="30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6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Gırtlak ve Yapısı (</a:t>
            </a:r>
            <a:r>
              <a:rPr lang="tr-TR" sz="2200" dirty="0" smtClean="0"/>
              <a:t>Larynx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sp>
        <p:nvSpPr>
          <p:cNvPr id="11" name="Dikdörtgen 1"/>
          <p:cNvSpPr/>
          <p:nvPr/>
        </p:nvSpPr>
        <p:spPr>
          <a:xfrm>
            <a:off x="395536" y="1706032"/>
            <a:ext cx="82935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i="1" dirty="0" smtClean="0">
                <a:latin typeface="Book Antiqua" pitchFamily="18" charset="0"/>
              </a:rPr>
              <a:t>Ses tellerin</a:t>
            </a:r>
            <a:r>
              <a:rPr lang="tr-TR" sz="2000" dirty="0" smtClean="0">
                <a:latin typeface="Book Antiqua" pitchFamily="18" charset="0"/>
              </a:rPr>
              <a:t>den oluşan gırtlak, seslerin üretilmesi ve biçimlenmesinde yardımcı olan ilk organdır. </a:t>
            </a: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r>
              <a:rPr lang="tr-TR" sz="2000" dirty="0" smtClean="0">
                <a:latin typeface="Book Antiqua" pitchFamily="18" charset="0"/>
              </a:rPr>
              <a:t>İç kısmındaki titreşim sonucu konuşma seslerinin çıkarılmasında edici roldeki ses tellerini bulunduran </a:t>
            </a:r>
            <a:r>
              <a:rPr lang="tr-TR" sz="2000" i="1" dirty="0" smtClean="0">
                <a:latin typeface="Book Antiqua" pitchFamily="18" charset="0"/>
              </a:rPr>
              <a:t>gırtlak</a:t>
            </a:r>
            <a:r>
              <a:rPr lang="tr-TR" sz="2000" dirty="0" smtClean="0">
                <a:latin typeface="Book Antiqua" pitchFamily="18" charset="0"/>
              </a:rPr>
              <a:t>, nefes borusunun üst, ses yolunun alt kısmında bulunur. </a:t>
            </a:r>
            <a:endParaRPr lang="en-US" sz="2000" dirty="0">
              <a:latin typeface="Book Antiqua" pitchFamily="18" charset="0"/>
            </a:endParaRPr>
          </a:p>
        </p:txBody>
      </p:sp>
      <p:sp>
        <p:nvSpPr>
          <p:cNvPr id="12" name="Dikdörtgen 2"/>
          <p:cNvSpPr/>
          <p:nvPr/>
        </p:nvSpPr>
        <p:spPr>
          <a:xfrm>
            <a:off x="683568" y="4221088"/>
            <a:ext cx="7848872" cy="132343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solidFill>
                  <a:schemeClr val="bg1"/>
                </a:solidFill>
                <a:latin typeface="Book Antiqua" pitchFamily="18" charset="0"/>
              </a:rPr>
              <a:t>Erkeklerde ses tellerinin yani kıvrımlarının uzaması sonucu temel ses sıklığı (frekansı) (90-160 Hz) daha alçaktır ve gırtlak çevresi 135-136 milimetre civarındadır. </a:t>
            </a:r>
          </a:p>
          <a:p>
            <a:pPr algn="just"/>
            <a:endParaRPr lang="tr-TR" sz="1600" dirty="0" smtClean="0">
              <a:solidFill>
                <a:schemeClr val="bg1"/>
              </a:solidFill>
              <a:latin typeface="Book Antiqua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Book Antiqua" pitchFamily="18" charset="0"/>
              </a:rPr>
              <a:t>Kadınlarda ise bu süreç daha yavaş geliştiği için temel ses sıklığı (frekansı) (150-220) daha yüksektir ve gırtlak çevresi 110-112 milimetre kadardır.</a:t>
            </a:r>
            <a:endParaRPr lang="tr-TR" sz="1600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8" name="Picture 7" descr="adsız3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142852"/>
            <a:ext cx="107157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8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Ses Telleri (</a:t>
            </a:r>
            <a:r>
              <a:rPr lang="tr-TR" sz="2200" dirty="0" smtClean="0"/>
              <a:t>Vocal Cords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pic>
        <p:nvPicPr>
          <p:cNvPr id="9" name="Resim 4" descr="f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77072"/>
            <a:ext cx="741682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115616" y="2996952"/>
            <a:ext cx="648072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Ses tellerinin</a:t>
            </a:r>
          </a:p>
          <a:p>
            <a:pPr lvl="0" algn="ctr"/>
            <a:r>
              <a:rPr lang="tr-TR" sz="1600" dirty="0" smtClean="0">
                <a:solidFill>
                  <a:srgbClr val="000000"/>
                </a:solidFill>
                <a:latin typeface="Book Antiqua" pitchFamily="18" charset="0"/>
              </a:rPr>
              <a:t>gerilimi, esnekliği , yüksekliği, genişliği, uzunluğu, kalınlığı</a:t>
            </a:r>
            <a:endParaRPr lang="tr-TR" sz="1600" dirty="0">
              <a:solidFill>
                <a:srgbClr val="000000"/>
              </a:solidFill>
              <a:latin typeface="Book Antiqua" pitchFamily="18" charset="0"/>
            </a:endParaRPr>
          </a:p>
        </p:txBody>
      </p:sp>
      <p:sp>
        <p:nvSpPr>
          <p:cNvPr id="11" name="Dikdörtgen 1"/>
          <p:cNvSpPr/>
          <p:nvPr/>
        </p:nvSpPr>
        <p:spPr>
          <a:xfrm>
            <a:off x="467544" y="1454995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Book Antiqua" pitchFamily="18" charset="0"/>
              </a:rPr>
              <a:t>Ses tellerinin titreşimi sonucu, uğultu şeklinde ve duyulabilir özellikli ötüm ya da </a:t>
            </a:r>
            <a:r>
              <a:rPr lang="tr-TR" sz="2000" dirty="0" err="1">
                <a:latin typeface="Book Antiqua" pitchFamily="18" charset="0"/>
              </a:rPr>
              <a:t>sesletim</a:t>
            </a:r>
            <a:r>
              <a:rPr lang="tr-TR" sz="2000" dirty="0">
                <a:latin typeface="Book Antiqua" pitchFamily="18" charset="0"/>
              </a:rPr>
              <a:t> adı verilen titreşimler elde edilir. Ünlü seslerin tümü ya da ünsüz seslerin bazıları bu titreşimlerle </a:t>
            </a:r>
            <a:r>
              <a:rPr lang="tr-TR" sz="2000" dirty="0" smtClean="0">
                <a:latin typeface="Book Antiqua" pitchFamily="18" charset="0"/>
              </a:rPr>
              <a:t>üretilir.</a:t>
            </a:r>
            <a:endParaRPr lang="en-US" sz="20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8" y="5805264"/>
            <a:ext cx="136815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Book Antiqua" pitchFamily="18" charset="0"/>
              </a:rPr>
              <a:t>Ön kısım</a:t>
            </a:r>
            <a:endParaRPr lang="tr-TR" sz="1400" b="1" dirty="0"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7784" y="5805264"/>
            <a:ext cx="136815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Book Antiqua" pitchFamily="18" charset="0"/>
              </a:rPr>
              <a:t>Arka kısım</a:t>
            </a:r>
            <a:endParaRPr lang="tr-TR" sz="1400" b="1" dirty="0"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4008" y="5805264"/>
            <a:ext cx="136815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Book Antiqua" pitchFamily="18" charset="0"/>
              </a:rPr>
              <a:t>Yan kısım</a:t>
            </a:r>
            <a:endParaRPr lang="tr-TR" sz="1400" b="1" dirty="0"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16216" y="5805264"/>
            <a:ext cx="136815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Book Antiqua" pitchFamily="18" charset="0"/>
              </a:rPr>
              <a:t>Yukarı kısım</a:t>
            </a:r>
            <a:endParaRPr lang="tr-TR" sz="1400" b="1" dirty="0">
              <a:latin typeface="Book Antiqua" pitchFamily="18" charset="0"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9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Yutak ve Yapısı (</a:t>
            </a:r>
            <a:r>
              <a:rPr lang="tr-TR" sz="2200" dirty="0" smtClean="0"/>
              <a:t>Phraynx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sp>
        <p:nvSpPr>
          <p:cNvPr id="11" name="Dikdörtgen 1"/>
          <p:cNvSpPr/>
          <p:nvPr/>
        </p:nvSpPr>
        <p:spPr>
          <a:xfrm>
            <a:off x="611560" y="1484784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Book Antiqua" pitchFamily="18" charset="0"/>
              </a:rPr>
              <a:t>Gırtlak içinde konumlanan </a:t>
            </a:r>
            <a:r>
              <a:rPr lang="tr-TR" sz="2000" b="1" dirty="0" smtClean="0">
                <a:latin typeface="Book Antiqua" pitchFamily="18" charset="0"/>
              </a:rPr>
              <a:t>yutak</a:t>
            </a:r>
            <a:r>
              <a:rPr lang="tr-TR" sz="2000" dirty="0" smtClean="0">
                <a:latin typeface="Book Antiqua" pitchFamily="18" charset="0"/>
              </a:rPr>
              <a:t> (</a:t>
            </a:r>
            <a:r>
              <a:rPr lang="tr-TR" sz="2000" i="1" dirty="0" smtClean="0">
                <a:latin typeface="Book Antiqua" pitchFamily="18" charset="0"/>
              </a:rPr>
              <a:t>farenks</a:t>
            </a:r>
            <a:r>
              <a:rPr lang="tr-TR" sz="2000" dirty="0" smtClean="0">
                <a:latin typeface="Book Antiqua" pitchFamily="18" charset="0"/>
              </a:rPr>
              <a:t>), 12-14 cm uzunluğunda kas ve mukozadan oluşan bir yapıdır. </a:t>
            </a: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r>
              <a:rPr lang="tr-TR" sz="2000" dirty="0" smtClean="0">
                <a:latin typeface="Book Antiqua" pitchFamily="18" charset="0"/>
              </a:rPr>
              <a:t>Yutak, yukarıdan aşağıya doğru burun yutağı (</a:t>
            </a:r>
            <a:r>
              <a:rPr lang="tr-TR" sz="2000" i="1" dirty="0" smtClean="0">
                <a:latin typeface="Book Antiqua" pitchFamily="18" charset="0"/>
              </a:rPr>
              <a:t>nazofarenks</a:t>
            </a:r>
            <a:r>
              <a:rPr lang="tr-TR" sz="2000" dirty="0" smtClean="0">
                <a:latin typeface="Book Antiqua" pitchFamily="18" charset="0"/>
              </a:rPr>
              <a:t>), ağız yutağı (</a:t>
            </a:r>
            <a:r>
              <a:rPr lang="tr-TR" sz="2000" i="1" dirty="0" smtClean="0">
                <a:latin typeface="Book Antiqua" pitchFamily="18" charset="0"/>
              </a:rPr>
              <a:t>orafarenks</a:t>
            </a:r>
            <a:r>
              <a:rPr lang="tr-TR" sz="2000" dirty="0" smtClean="0">
                <a:latin typeface="Book Antiqua" pitchFamily="18" charset="0"/>
              </a:rPr>
              <a:t>), gırtlak yutağı (</a:t>
            </a:r>
            <a:r>
              <a:rPr lang="tr-TR" sz="2000" i="1" dirty="0" smtClean="0">
                <a:latin typeface="Book Antiqua" pitchFamily="18" charset="0"/>
              </a:rPr>
              <a:t>laringofarenks</a:t>
            </a:r>
            <a:r>
              <a:rPr lang="tr-TR" sz="2000" dirty="0" smtClean="0">
                <a:latin typeface="Book Antiqua" pitchFamily="18" charset="0"/>
              </a:rPr>
              <a:t>) gibi konuşma fazları olarak adlandırılan alt bölümlerden oluşur. </a:t>
            </a:r>
            <a:endParaRPr lang="tr-TR" sz="2000" dirty="0">
              <a:latin typeface="Book Antiqua" pitchFamily="18" charset="0"/>
            </a:endParaRPr>
          </a:p>
        </p:txBody>
      </p:sp>
      <p:pic>
        <p:nvPicPr>
          <p:cNvPr id="15" name="Picture 14" descr="adsızfg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933056"/>
            <a:ext cx="193566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10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Ses Yolu (</a:t>
            </a:r>
            <a:r>
              <a:rPr lang="tr-TR" sz="2200" dirty="0" smtClean="0"/>
              <a:t>Vocal Tract</a:t>
            </a:r>
            <a:r>
              <a:rPr lang="tr-TR" sz="2200" b="1" dirty="0" smtClean="0"/>
              <a:t>)</a:t>
            </a:r>
            <a:endParaRPr lang="tr-TR" sz="2200" b="1" dirty="0"/>
          </a:p>
        </p:txBody>
      </p:sp>
      <p:sp>
        <p:nvSpPr>
          <p:cNvPr id="11" name="Dikdörtgen 1"/>
          <p:cNvSpPr/>
          <p:nvPr/>
        </p:nvSpPr>
        <p:spPr>
          <a:xfrm>
            <a:off x="467544" y="1347733"/>
            <a:ext cx="82215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Genizsil trakt ve oral trakt gibi kısımları içeren ses yolu, biçimi, şekli, temel sıklık değerinin ve ses kalitesinin belirlenmesi açısından önemli bir işleve sahiptir. 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Cinsiyete göre farklılık gösteren </a:t>
            </a:r>
            <a:r>
              <a:rPr lang="tr-TR" b="1" dirty="0" smtClean="0">
                <a:latin typeface="Book Antiqua" pitchFamily="18" charset="0"/>
              </a:rPr>
              <a:t>ses yolu</a:t>
            </a:r>
            <a:r>
              <a:rPr lang="tr-TR" dirty="0" smtClean="0">
                <a:latin typeface="Book Antiqua" pitchFamily="18" charset="0"/>
              </a:rPr>
              <a:t> (</a:t>
            </a:r>
            <a:r>
              <a:rPr lang="tr-TR" i="1" dirty="0" smtClean="0">
                <a:latin typeface="Book Antiqua" pitchFamily="18" charset="0"/>
              </a:rPr>
              <a:t>vokal trakt</a:t>
            </a:r>
            <a:r>
              <a:rPr lang="tr-TR" dirty="0" smtClean="0">
                <a:latin typeface="Book Antiqua" pitchFamily="18" charset="0"/>
              </a:rPr>
              <a:t>) yetişkin erkeklerde 16.9 cm, yetişkin kadınlarda ise 14.1 cm kadardır. 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Yetişkin bir erkekte ses yolu uzunluğu yaklaşık 90-190 milimetre arasında iken, yetişkin bir kadında bu uzunluk yaklaşık olarak, 160-300 milimetre arasındadır.</a:t>
            </a:r>
            <a:endParaRPr lang="tr-TR" dirty="0">
              <a:latin typeface="Book Antiqua" pitchFamily="18" charset="0"/>
            </a:endParaRPr>
          </a:p>
        </p:txBody>
      </p:sp>
      <p:pic>
        <p:nvPicPr>
          <p:cNvPr id="8" name="2 Resim" descr="Illu01_head_neck.jpg"/>
          <p:cNvPicPr/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6588224" y="4221088"/>
            <a:ext cx="2143140" cy="2428892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Dilbilim YL – Pınar Uzun						11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5586</TotalTime>
  <Words>771</Words>
  <Application>Microsoft Office PowerPoint</Application>
  <PresentationFormat>Ekran Gösterisi (4:3)</PresentationFormat>
  <Paragraphs>107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Bookman Old Style</vt:lpstr>
      <vt:lpstr>Calibri</vt:lpstr>
      <vt:lpstr>Gill Sans MT</vt:lpstr>
      <vt:lpstr>Segoe UI</vt:lpstr>
      <vt:lpstr>Wingdings</vt:lpstr>
      <vt:lpstr>Wingdings 3</vt:lpstr>
      <vt:lpstr>Origin</vt:lpstr>
      <vt:lpstr> Türkçe Ses Dizgesinin İşleyişi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198</cp:revision>
  <dcterms:created xsi:type="dcterms:W3CDTF">2015-09-22T13:45:05Z</dcterms:created>
  <dcterms:modified xsi:type="dcterms:W3CDTF">2019-10-10T12:02:19Z</dcterms:modified>
</cp:coreProperties>
</file>