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315" r:id="rId15"/>
    <p:sldId id="271" r:id="rId16"/>
    <p:sldId id="272" r:id="rId17"/>
    <p:sldId id="273" r:id="rId18"/>
    <p:sldId id="274" r:id="rId19"/>
    <p:sldId id="275" r:id="rId20"/>
    <p:sldId id="276" r:id="rId21"/>
    <p:sldId id="277" r:id="rId22"/>
    <p:sldId id="278" r:id="rId23"/>
    <p:sldId id="279" r:id="rId24"/>
    <p:sldId id="280" r:id="rId25"/>
    <p:sldId id="281" r:id="rId26"/>
    <p:sldId id="286" r:id="rId27"/>
    <p:sldId id="287" r:id="rId28"/>
    <p:sldId id="288" r:id="rId29"/>
    <p:sldId id="289" r:id="rId30"/>
    <p:sldId id="290" r:id="rId31"/>
    <p:sldId id="291" r:id="rId32"/>
    <p:sldId id="292" r:id="rId33"/>
    <p:sldId id="319"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8" r:id="rId48"/>
    <p:sldId id="309" r:id="rId49"/>
    <p:sldId id="310" r:id="rId50"/>
    <p:sldId id="311" r:id="rId51"/>
    <p:sldId id="312" r:id="rId52"/>
    <p:sldId id="306" r:id="rId53"/>
    <p:sldId id="307" r:id="rId54"/>
    <p:sldId id="313" r:id="rId5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74"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B898E3-5DF3-4BE2-AB74-CDD6A1E54C7F}" type="datetimeFigureOut">
              <a:rPr lang="tr-TR" smtClean="0"/>
              <a:t>10.12.2019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13B41A-0C2A-4439-AC9B-03DB61FBC8F2}" type="slidenum">
              <a:rPr lang="tr-TR" smtClean="0"/>
              <a:t>‹#›</a:t>
            </a:fld>
            <a:endParaRPr lang="tr-TR"/>
          </a:p>
        </p:txBody>
      </p:sp>
    </p:spTree>
    <p:extLst>
      <p:ext uri="{BB962C8B-B14F-4D97-AF65-F5344CB8AC3E}">
        <p14:creationId xmlns:p14="http://schemas.microsoft.com/office/powerpoint/2010/main" val="2754319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613B41A-0C2A-4439-AC9B-03DB61FBC8F2}" type="slidenum">
              <a:rPr lang="tr-TR" smtClean="0"/>
              <a:t>25</a:t>
            </a:fld>
            <a:endParaRPr lang="tr-TR"/>
          </a:p>
        </p:txBody>
      </p:sp>
    </p:spTree>
    <p:extLst>
      <p:ext uri="{BB962C8B-B14F-4D97-AF65-F5344CB8AC3E}">
        <p14:creationId xmlns:p14="http://schemas.microsoft.com/office/powerpoint/2010/main" val="1383834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10.12.2019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10.12.2019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10.12.2019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10.12.2019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10.12.2019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10.12.2019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10.12.2019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10.12.2019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10.12.2019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10.12.2019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10.12.2019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10.12.2019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1109560"/>
            <a:ext cx="9108504" cy="3024336"/>
          </a:xfrm>
        </p:spPr>
        <p:style>
          <a:lnRef idx="1">
            <a:schemeClr val="accent6"/>
          </a:lnRef>
          <a:fillRef idx="2">
            <a:schemeClr val="accent6"/>
          </a:fillRef>
          <a:effectRef idx="1">
            <a:schemeClr val="accent6"/>
          </a:effectRef>
          <a:fontRef idx="minor">
            <a:schemeClr val="dk1"/>
          </a:fontRef>
        </p:style>
        <p:txBody>
          <a:bodyPr>
            <a:noAutofit/>
          </a:bodyPr>
          <a:lstStyle/>
          <a:p>
            <a:r>
              <a:rPr lang="tr-TR" sz="5400" b="1" i="1" spc="300" dirty="0" smtClean="0">
                <a:solidFill>
                  <a:schemeClr val="accent2">
                    <a:lumMod val="60000"/>
                    <a:lumOff val="40000"/>
                  </a:schemeClr>
                </a:solidFill>
                <a:latin typeface="Cambria" pitchFamily="18" charset="0"/>
                <a:ea typeface="Cambria" pitchFamily="18" charset="0"/>
              </a:rPr>
              <a:t>KIRIK, ÇIKIK VE BURKULMALARDA İLK YARDIM</a:t>
            </a:r>
            <a:endParaRPr lang="tr-TR" sz="5400" b="1" i="1" spc="300" dirty="0">
              <a:solidFill>
                <a:schemeClr val="accent2">
                  <a:lumMod val="60000"/>
                  <a:lumOff val="40000"/>
                </a:schemeClr>
              </a:solidFill>
              <a:latin typeface="Cambria" pitchFamily="18" charset="0"/>
              <a:ea typeface="Cambria" pitchFamily="18"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217802"/>
            <a:ext cx="2627784" cy="262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4254293"/>
            <a:ext cx="2450813" cy="2551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06640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980728"/>
            <a:ext cx="8424936" cy="4453955"/>
          </a:xfrm>
        </p:spPr>
        <p:txBody>
          <a:bodyPr>
            <a:normAutofit/>
          </a:bodyPr>
          <a:lstStyle/>
          <a:p>
            <a:pPr marL="0" indent="0">
              <a:buNone/>
            </a:pPr>
            <a:r>
              <a:rPr lang="tr-TR" b="1" i="1" u="sng" dirty="0" smtClean="0"/>
              <a:t>Kırık Uçlarının Açıkta Olması;</a:t>
            </a:r>
          </a:p>
          <a:p>
            <a:pPr>
              <a:buFont typeface="Wingdings" pitchFamily="2" charset="2"/>
              <a:buChar char="Ø"/>
            </a:pPr>
            <a:r>
              <a:rPr lang="tr-TR" i="1" dirty="0" smtClean="0"/>
              <a:t>Deri bütünlüğünün bozulduğu açık </a:t>
            </a:r>
          </a:p>
          <a:p>
            <a:pPr marL="0" indent="0">
              <a:buNone/>
            </a:pPr>
            <a:r>
              <a:rPr lang="tr-TR" i="1" dirty="0" smtClean="0"/>
              <a:t>kırık kırıklarda dışarı çıkan veya yara dibinde görülen kemik uçları kırığın en bariz bulgusudur.</a:t>
            </a:r>
          </a:p>
          <a:p>
            <a:pPr marL="0" indent="0">
              <a:buNone/>
            </a:pPr>
            <a:r>
              <a:rPr lang="tr-TR" b="1" i="1" u="sng" dirty="0" smtClean="0"/>
              <a:t>Çıtırtı Sesi;</a:t>
            </a:r>
          </a:p>
          <a:p>
            <a:pPr>
              <a:buFont typeface="Wingdings" pitchFamily="2" charset="2"/>
              <a:buChar char="Ø"/>
            </a:pPr>
            <a:r>
              <a:rPr lang="tr-TR" i="1" dirty="0" smtClean="0"/>
              <a:t>Kırık kemik uçları birbirine sürtündüğünde çıtırtı sesi hissedilir, bazen de duyulabilir.</a:t>
            </a:r>
            <a:endParaRPr lang="tr-TR" i="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2226"/>
            <a:ext cx="2051720" cy="2183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04952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80728"/>
            <a:ext cx="8229600" cy="4525963"/>
          </a:xfrm>
        </p:spPr>
        <p:txBody>
          <a:bodyPr/>
          <a:lstStyle/>
          <a:p>
            <a:pPr marL="0" indent="0">
              <a:buNone/>
            </a:pPr>
            <a:r>
              <a:rPr lang="tr-TR" b="1" i="1" u="sng" dirty="0" smtClean="0"/>
              <a:t>Yalancı Eklem;</a:t>
            </a:r>
          </a:p>
          <a:p>
            <a:pPr>
              <a:buFont typeface="Wingdings" pitchFamily="2" charset="2"/>
              <a:buChar char="Ø"/>
            </a:pPr>
            <a:r>
              <a:rPr lang="tr-TR" i="1" dirty="0" smtClean="0"/>
              <a:t>Normalde olmaması gereken yerde eklem varmış gibi bir açıklama ve buna bağlı hareketlenme görülür.</a:t>
            </a:r>
          </a:p>
          <a:p>
            <a:pPr marL="0" indent="0">
              <a:buNone/>
            </a:pPr>
            <a:endParaRPr lang="tr-TR" i="1" dirty="0"/>
          </a:p>
          <a:p>
            <a:pPr marL="0" indent="0">
              <a:buNone/>
            </a:pPr>
            <a:endParaRPr lang="tr-TR" i="1"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429000"/>
            <a:ext cx="60960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83571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i="1" dirty="0" smtClean="0"/>
              <a:t>KIRIĞIN SINIFLANDIRILMASI</a:t>
            </a:r>
            <a:endParaRPr lang="tr-TR" b="1" i="1" dirty="0"/>
          </a:p>
        </p:txBody>
      </p:sp>
      <p:sp>
        <p:nvSpPr>
          <p:cNvPr id="3" name="İçerik Yer Tutucusu 2"/>
          <p:cNvSpPr>
            <a:spLocks noGrp="1"/>
          </p:cNvSpPr>
          <p:nvPr>
            <p:ph idx="1"/>
          </p:nvPr>
        </p:nvSpPr>
        <p:spPr/>
        <p:txBody>
          <a:bodyPr/>
          <a:lstStyle/>
          <a:p>
            <a:pPr marL="0" indent="0">
              <a:buNone/>
            </a:pPr>
            <a:r>
              <a:rPr lang="tr-TR" i="1" u="sng" dirty="0" smtClean="0"/>
              <a:t>Kırıklar</a:t>
            </a:r>
            <a:r>
              <a:rPr lang="tr-TR" i="1" dirty="0" smtClean="0"/>
              <a:t>;</a:t>
            </a:r>
          </a:p>
          <a:p>
            <a:pPr marL="514350" indent="-514350">
              <a:buFont typeface="+mj-lt"/>
              <a:buAutoNum type="arabicPeriod"/>
            </a:pPr>
            <a:r>
              <a:rPr lang="tr-TR" i="1" dirty="0" smtClean="0"/>
              <a:t>Kırık yerinin dış ortamla ilişkisine göre</a:t>
            </a:r>
          </a:p>
          <a:p>
            <a:pPr marL="514350" indent="-514350">
              <a:buFont typeface="+mj-lt"/>
              <a:buAutoNum type="arabicPeriod"/>
            </a:pPr>
            <a:r>
              <a:rPr lang="tr-TR" i="1" dirty="0" smtClean="0"/>
              <a:t>Yaşa göre</a:t>
            </a:r>
          </a:p>
          <a:p>
            <a:pPr marL="514350" indent="-514350">
              <a:buFont typeface="+mj-lt"/>
              <a:buAutoNum type="arabicPeriod"/>
            </a:pPr>
            <a:r>
              <a:rPr lang="tr-TR" i="1" dirty="0" smtClean="0"/>
              <a:t>Kırık </a:t>
            </a:r>
            <a:r>
              <a:rPr lang="tr-TR" i="1" dirty="0"/>
              <a:t>z</a:t>
            </a:r>
            <a:r>
              <a:rPr lang="tr-TR" i="1" dirty="0" smtClean="0"/>
              <a:t>eminine göre </a:t>
            </a:r>
          </a:p>
          <a:p>
            <a:pPr marL="514350" indent="-514350">
              <a:buFont typeface="+mj-lt"/>
              <a:buAutoNum type="arabicPeriod"/>
            </a:pPr>
            <a:r>
              <a:rPr lang="tr-TR" i="1" dirty="0" smtClean="0"/>
              <a:t>Kırık uçlarının durumuna göre</a:t>
            </a:r>
          </a:p>
          <a:p>
            <a:pPr marL="514350" indent="-514350">
              <a:buFont typeface="+mj-lt"/>
              <a:buAutoNum type="arabicPeriod"/>
            </a:pPr>
            <a:r>
              <a:rPr lang="tr-TR" i="1" dirty="0" smtClean="0"/>
              <a:t>Kırık çizgisine göre </a:t>
            </a:r>
          </a:p>
          <a:p>
            <a:pPr marL="514350" indent="-514350">
              <a:buFont typeface="+mj-lt"/>
              <a:buAutoNum type="arabicPeriod"/>
            </a:pPr>
            <a:r>
              <a:rPr lang="tr-TR" i="1" dirty="0" smtClean="0"/>
              <a:t>Kırığın derecesine göre sınıflandırılır.</a:t>
            </a:r>
            <a:endParaRPr lang="tr-TR" i="1" dirty="0"/>
          </a:p>
        </p:txBody>
      </p:sp>
    </p:spTree>
    <p:extLst>
      <p:ext uri="{BB962C8B-B14F-4D97-AF65-F5344CB8AC3E}">
        <p14:creationId xmlns:p14="http://schemas.microsoft.com/office/powerpoint/2010/main" val="11704217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74638"/>
            <a:ext cx="8219256" cy="922114"/>
          </a:xfrm>
        </p:spPr>
        <p:txBody>
          <a:bodyPr/>
          <a:lstStyle/>
          <a:p>
            <a:r>
              <a:rPr lang="tr-TR" dirty="0"/>
              <a:t>KIRIĞIN SINIFLANDIRILMASI</a:t>
            </a:r>
          </a:p>
        </p:txBody>
      </p:sp>
      <p:sp>
        <p:nvSpPr>
          <p:cNvPr id="3" name="İçerik Yer Tutucusu 2"/>
          <p:cNvSpPr>
            <a:spLocks noGrp="1"/>
          </p:cNvSpPr>
          <p:nvPr>
            <p:ph idx="1"/>
          </p:nvPr>
        </p:nvSpPr>
        <p:spPr>
          <a:xfrm>
            <a:off x="323528" y="1340768"/>
            <a:ext cx="8363272" cy="4785395"/>
          </a:xfrm>
        </p:spPr>
        <p:txBody>
          <a:bodyPr>
            <a:normAutofit/>
          </a:bodyPr>
          <a:lstStyle/>
          <a:p>
            <a:pPr marL="0" indent="0">
              <a:buNone/>
            </a:pPr>
            <a:r>
              <a:rPr lang="tr-TR" b="1" dirty="0" smtClean="0"/>
              <a:t>1)Kırık Yerinin Dış Ortamla İlişkisine </a:t>
            </a:r>
            <a:r>
              <a:rPr lang="tr-TR" b="1" dirty="0"/>
              <a:t>G</a:t>
            </a:r>
            <a:r>
              <a:rPr lang="tr-TR" b="1" dirty="0" smtClean="0"/>
              <a:t>öre Kırıklar</a:t>
            </a:r>
          </a:p>
          <a:p>
            <a:pPr marL="0" indent="0">
              <a:buNone/>
            </a:pPr>
            <a:r>
              <a:rPr lang="tr-TR" dirty="0" smtClean="0"/>
              <a:t>Açık ve kapalı olmak üzere ikiye ayrılır.</a:t>
            </a:r>
          </a:p>
          <a:p>
            <a:pPr marL="0" indent="0">
              <a:buNone/>
            </a:pPr>
            <a:r>
              <a:rPr lang="tr-TR" u="sng" dirty="0" smtClean="0"/>
              <a:t>Açık Kırık;</a:t>
            </a:r>
          </a:p>
          <a:p>
            <a:pPr>
              <a:buFont typeface="Wingdings" pitchFamily="2" charset="2"/>
              <a:buChar char="Ø"/>
            </a:pPr>
            <a:r>
              <a:rPr lang="tr-TR" dirty="0" smtClean="0"/>
              <a:t>Kırılan kemik uçlarına veya kırığa neden olan darbenin gücüne göre deride kesilme ve yaralanma meydana gelir.</a:t>
            </a:r>
          </a:p>
          <a:p>
            <a:pPr marL="0" indent="0">
              <a:buNone/>
            </a:pPr>
            <a:endParaRPr lang="tr-TR" b="1" dirty="0"/>
          </a:p>
        </p:txBody>
      </p:sp>
    </p:spTree>
    <p:extLst>
      <p:ext uri="{BB962C8B-B14F-4D97-AF65-F5344CB8AC3E}">
        <p14:creationId xmlns:p14="http://schemas.microsoft.com/office/powerpoint/2010/main" val="12976964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07504" y="1124744"/>
            <a:ext cx="6912768" cy="3243965"/>
          </a:xfrm>
          <a:prstGeom prst="rect">
            <a:avLst/>
          </a:prstGeom>
        </p:spPr>
        <p:txBody>
          <a:bodyPr wrap="square">
            <a:spAutoFit/>
          </a:bodyPr>
          <a:lstStyle/>
          <a:p>
            <a:pPr marL="342900" lvl="0" indent="-342900">
              <a:spcBef>
                <a:spcPct val="20000"/>
              </a:spcBef>
              <a:buFont typeface="Wingdings" pitchFamily="2" charset="2"/>
              <a:buChar char="Ø"/>
            </a:pPr>
            <a:r>
              <a:rPr lang="tr-TR" sz="3200" i="1" dirty="0">
                <a:solidFill>
                  <a:prstClr val="black"/>
                </a:solidFill>
              </a:rPr>
              <a:t>Kemik uçları açık yaradan </a:t>
            </a:r>
            <a:r>
              <a:rPr lang="tr-TR" sz="3200" i="1" dirty="0" smtClean="0">
                <a:solidFill>
                  <a:prstClr val="black"/>
                </a:solidFill>
              </a:rPr>
              <a:t>görüle</a:t>
            </a:r>
          </a:p>
          <a:p>
            <a:pPr lvl="0">
              <a:spcBef>
                <a:spcPct val="20000"/>
              </a:spcBef>
            </a:pPr>
            <a:r>
              <a:rPr lang="tr-TR" sz="3200" i="1" dirty="0">
                <a:solidFill>
                  <a:prstClr val="black"/>
                </a:solidFill>
              </a:rPr>
              <a:t> </a:t>
            </a:r>
            <a:r>
              <a:rPr lang="tr-TR" sz="3200" i="1" dirty="0" smtClean="0">
                <a:solidFill>
                  <a:prstClr val="black"/>
                </a:solidFill>
              </a:rPr>
              <a:t>bilir </a:t>
            </a:r>
            <a:r>
              <a:rPr lang="tr-TR" sz="3200" i="1" dirty="0">
                <a:solidFill>
                  <a:prstClr val="black"/>
                </a:solidFill>
              </a:rPr>
              <a:t>veya görülemez.</a:t>
            </a:r>
          </a:p>
          <a:p>
            <a:pPr marL="342900" lvl="0" indent="-342900">
              <a:spcBef>
                <a:spcPct val="20000"/>
              </a:spcBef>
              <a:buFont typeface="Wingdings" pitchFamily="2" charset="2"/>
              <a:buChar char="Ø"/>
            </a:pPr>
            <a:r>
              <a:rPr lang="tr-TR" sz="3200" i="1" dirty="0">
                <a:solidFill>
                  <a:prstClr val="black"/>
                </a:solidFill>
              </a:rPr>
              <a:t>Derideki yaranın büyüklüğüne bakılmaksızın, deri bütünlüğünün bozulduğu bütün kırıklar ‘açık kırık’ olarak adlandırılır.</a:t>
            </a: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908720"/>
            <a:ext cx="2595353" cy="50405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05717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052736"/>
            <a:ext cx="8229600" cy="4525963"/>
          </a:xfrm>
        </p:spPr>
        <p:txBody>
          <a:bodyPr/>
          <a:lstStyle/>
          <a:p>
            <a:pPr marL="0" indent="0">
              <a:buNone/>
            </a:pPr>
            <a:r>
              <a:rPr lang="tr-TR" i="1" u="sng" dirty="0" smtClean="0"/>
              <a:t>Kapalı Kırık;</a:t>
            </a:r>
          </a:p>
          <a:p>
            <a:pPr>
              <a:buFont typeface="Wingdings" pitchFamily="2" charset="2"/>
              <a:buChar char="Ø"/>
            </a:pPr>
            <a:r>
              <a:rPr lang="tr-TR" i="1" dirty="0" smtClean="0"/>
              <a:t>Herhangi bir nedenle kemik kırılmış ancak kırık kemik uçları etraftaki dokuları zedelenmemiş, kemik uçları birbirinden ayrılmamıştır. Kırık bölgede açık yara oluşmamıştır.</a:t>
            </a:r>
            <a:endParaRPr lang="tr-TR" i="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2" y="4015537"/>
            <a:ext cx="5966544" cy="282625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6460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908720"/>
            <a:ext cx="8373616" cy="4597971"/>
          </a:xfrm>
        </p:spPr>
        <p:txBody>
          <a:bodyPr>
            <a:normAutofit fontScale="85000" lnSpcReduction="20000"/>
          </a:bodyPr>
          <a:lstStyle/>
          <a:p>
            <a:pPr marL="0" indent="0">
              <a:buNone/>
            </a:pPr>
            <a:r>
              <a:rPr lang="tr-TR" b="1" i="1" dirty="0" smtClean="0"/>
              <a:t>2)Yaşa Göre Kırıklar</a:t>
            </a:r>
          </a:p>
          <a:p>
            <a:pPr marL="0" indent="0">
              <a:buNone/>
            </a:pPr>
            <a:r>
              <a:rPr lang="tr-TR" i="1" dirty="0" smtClean="0"/>
              <a:t>Her yaşta kırık görülebilir. Ancak yaşlara göre </a:t>
            </a:r>
            <a:r>
              <a:rPr lang="tr-TR" i="1" smtClean="0"/>
              <a:t>kırık tipleri </a:t>
            </a:r>
            <a:r>
              <a:rPr lang="tr-TR" i="1" dirty="0" smtClean="0"/>
              <a:t>ve iyileşme süreleri değişir. </a:t>
            </a:r>
          </a:p>
          <a:p>
            <a:r>
              <a:rPr lang="tr-TR" i="1" dirty="0" smtClean="0"/>
              <a:t>Üçe ayrılır.</a:t>
            </a:r>
          </a:p>
          <a:p>
            <a:pPr marL="0" indent="0">
              <a:buNone/>
            </a:pPr>
            <a:r>
              <a:rPr lang="tr-TR" i="1" u="sng" dirty="0" smtClean="0"/>
              <a:t> Çocuk kırıkları;</a:t>
            </a:r>
            <a:endParaRPr lang="tr-TR" i="1" dirty="0" smtClean="0"/>
          </a:p>
          <a:p>
            <a:pPr>
              <a:buFont typeface="Wingdings" pitchFamily="2" charset="2"/>
              <a:buChar char="Ø"/>
            </a:pPr>
            <a:r>
              <a:rPr lang="tr-TR" i="1" dirty="0" smtClean="0"/>
              <a:t>Çocuk</a:t>
            </a:r>
            <a:r>
              <a:rPr lang="tr-TR" i="1" u="sng" dirty="0" smtClean="0"/>
              <a:t> </a:t>
            </a:r>
            <a:r>
              <a:rPr lang="tr-TR" i="1" dirty="0" smtClean="0"/>
              <a:t>kırıklarında kemik yaş ağaç </a:t>
            </a:r>
          </a:p>
          <a:p>
            <a:pPr marL="0" indent="0">
              <a:buNone/>
            </a:pPr>
            <a:r>
              <a:rPr lang="tr-TR" i="1" dirty="0" smtClean="0"/>
              <a:t>  gibi bükülür ancak kemik zarı sağlam</a:t>
            </a:r>
          </a:p>
          <a:p>
            <a:pPr marL="0" indent="0">
              <a:buNone/>
            </a:pPr>
            <a:r>
              <a:rPr lang="tr-TR" i="1" dirty="0"/>
              <a:t> </a:t>
            </a:r>
            <a:r>
              <a:rPr lang="tr-TR" i="1" dirty="0" smtClean="0"/>
              <a:t> kalır.</a:t>
            </a:r>
          </a:p>
          <a:p>
            <a:pPr>
              <a:buFont typeface="Wingdings" pitchFamily="2" charset="2"/>
              <a:buChar char="Ø"/>
            </a:pPr>
            <a:r>
              <a:rPr lang="tr-TR" i="1" dirty="0" smtClean="0"/>
              <a:t>Çoğunlukla ameliyata gerek kalmadan</a:t>
            </a:r>
          </a:p>
          <a:p>
            <a:pPr marL="0" indent="0">
              <a:buNone/>
            </a:pPr>
            <a:r>
              <a:rPr lang="tr-TR" i="1" dirty="0" smtClean="0"/>
              <a:t> iyileşir.</a:t>
            </a:r>
          </a:p>
          <a:p>
            <a:pPr>
              <a:buFont typeface="Wingdings" pitchFamily="2" charset="2"/>
              <a:buChar char="Ø"/>
            </a:pPr>
            <a:r>
              <a:rPr lang="tr-TR" i="1" dirty="0" smtClean="0"/>
              <a:t>Bu tür kırıklara yaş ağaç kırığı denir.</a:t>
            </a:r>
            <a:endParaRPr lang="tr-TR" i="1" dirty="0"/>
          </a:p>
          <a:p>
            <a:pPr>
              <a:buFont typeface="Wingdings" pitchFamily="2" charset="2"/>
              <a:buChar char="Ø"/>
            </a:pPr>
            <a:endParaRPr lang="tr-T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916832"/>
            <a:ext cx="2223965" cy="461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1942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268760"/>
            <a:ext cx="8712968" cy="4857403"/>
          </a:xfrm>
        </p:spPr>
        <p:txBody>
          <a:bodyPr/>
          <a:lstStyle/>
          <a:p>
            <a:pPr marL="0" indent="0">
              <a:buNone/>
            </a:pPr>
            <a:r>
              <a:rPr lang="tr-TR" u="sng" dirty="0" smtClean="0"/>
              <a:t> </a:t>
            </a:r>
            <a:r>
              <a:rPr lang="tr-TR" i="1" u="sng" dirty="0" smtClean="0"/>
              <a:t>Yetişkin Kırıkları</a:t>
            </a:r>
            <a:r>
              <a:rPr lang="tr-TR" i="1" dirty="0" smtClean="0"/>
              <a:t>;</a:t>
            </a:r>
          </a:p>
          <a:p>
            <a:pPr>
              <a:buFont typeface="Wingdings" pitchFamily="2" charset="2"/>
              <a:buChar char="Ø"/>
            </a:pPr>
            <a:r>
              <a:rPr lang="tr-TR" i="1" dirty="0" smtClean="0"/>
              <a:t>Özellikle motorlu araç kazaları sonucu alt bacak(kaval kemiği) kırıklarına rastlanır.</a:t>
            </a:r>
          </a:p>
          <a:p>
            <a:pPr>
              <a:buFont typeface="Wingdings" pitchFamily="2" charset="2"/>
              <a:buChar char="Ø"/>
            </a:pPr>
            <a:r>
              <a:rPr lang="tr-TR" i="1" dirty="0" smtClean="0"/>
              <a:t>Yetişkin kırıklarının tedavisinde çoğu kez cerrahi müdahale gerekir ve iyileşmesi zaman alır.</a:t>
            </a:r>
          </a:p>
          <a:p>
            <a:pPr marL="0" indent="0">
              <a:buNone/>
            </a:pPr>
            <a:endParaRPr lang="tr-TR" i="1" dirty="0" smtClean="0"/>
          </a:p>
          <a:p>
            <a:endParaRPr lang="tr-TR" i="1" dirty="0" smtClean="0"/>
          </a:p>
          <a:p>
            <a:endParaRPr lang="tr-TR" dirty="0" smtClean="0"/>
          </a:p>
          <a:p>
            <a:pPr marL="0" indent="0">
              <a:buNone/>
            </a:pPr>
            <a:endParaRPr lang="tr-TR" dirty="0"/>
          </a:p>
        </p:txBody>
      </p:sp>
    </p:spTree>
    <p:extLst>
      <p:ext uri="{BB962C8B-B14F-4D97-AF65-F5344CB8AC3E}">
        <p14:creationId xmlns:p14="http://schemas.microsoft.com/office/powerpoint/2010/main" val="42054824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908720"/>
            <a:ext cx="8229600" cy="4525963"/>
          </a:xfrm>
        </p:spPr>
        <p:txBody>
          <a:bodyPr/>
          <a:lstStyle/>
          <a:p>
            <a:pPr marL="0" indent="0">
              <a:buNone/>
            </a:pPr>
            <a:r>
              <a:rPr lang="tr-TR" i="1" u="sng" dirty="0" smtClean="0"/>
              <a:t>İleri </a:t>
            </a:r>
            <a:r>
              <a:rPr lang="tr-TR" i="1" u="sng" dirty="0"/>
              <a:t>Yaş Kırıkları</a:t>
            </a:r>
            <a:r>
              <a:rPr lang="tr-TR" i="1" u="sng" dirty="0" smtClean="0"/>
              <a:t>;</a:t>
            </a:r>
          </a:p>
          <a:p>
            <a:pPr>
              <a:buFont typeface="Wingdings" pitchFamily="2" charset="2"/>
              <a:buChar char="Ø"/>
            </a:pPr>
            <a:r>
              <a:rPr lang="tr-TR" i="1" dirty="0" smtClean="0"/>
              <a:t>Yaşlılarda genellikle düşme sonucu kalça kırıkları ve uyluk kırıkları görülür.</a:t>
            </a:r>
          </a:p>
          <a:p>
            <a:pPr>
              <a:buFont typeface="Wingdings" pitchFamily="2" charset="2"/>
              <a:buChar char="Ø"/>
            </a:pPr>
            <a:r>
              <a:rPr lang="tr-TR" i="1" dirty="0" smtClean="0"/>
              <a:t>Fizyolojik iyileşme yavaş olduğundan kırıklar da geç iyileşir veya iyileşmeyebilir.</a:t>
            </a:r>
          </a:p>
          <a:p>
            <a:pPr>
              <a:buFont typeface="Wingdings" pitchFamily="2" charset="2"/>
              <a:buChar char="Ø"/>
            </a:pPr>
            <a:endParaRPr lang="tr-TR" dirty="0"/>
          </a:p>
          <a:p>
            <a:endParaRPr lang="tr-T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850" y="3619500"/>
            <a:ext cx="5772150" cy="32385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3699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124744"/>
            <a:ext cx="8424936" cy="4669979"/>
          </a:xfrm>
        </p:spPr>
        <p:txBody>
          <a:bodyPr>
            <a:normAutofit fontScale="92500" lnSpcReduction="10000"/>
          </a:bodyPr>
          <a:lstStyle/>
          <a:p>
            <a:pPr marL="0" indent="0">
              <a:buNone/>
            </a:pPr>
            <a:r>
              <a:rPr lang="tr-TR" b="1" i="1" dirty="0" smtClean="0"/>
              <a:t>3) Kırık Zeminine Göre  Kırıklar</a:t>
            </a:r>
          </a:p>
          <a:p>
            <a:pPr marL="0" indent="0">
              <a:buNone/>
            </a:pPr>
            <a:r>
              <a:rPr lang="tr-TR" i="1" dirty="0" smtClean="0"/>
              <a:t>Kemik yapısına göre kırıklar ikiye ayrılır.</a:t>
            </a:r>
          </a:p>
          <a:p>
            <a:pPr marL="0" indent="0">
              <a:buNone/>
            </a:pPr>
            <a:r>
              <a:rPr lang="tr-TR" i="1" u="sng" dirty="0" smtClean="0"/>
              <a:t>Normal Kemik Kırıkları;</a:t>
            </a:r>
          </a:p>
          <a:p>
            <a:pPr>
              <a:buFont typeface="Wingdings" pitchFamily="2" charset="2"/>
              <a:buChar char="Ø"/>
            </a:pPr>
            <a:r>
              <a:rPr lang="tr-TR" i="1" dirty="0" smtClean="0"/>
              <a:t>Kemik yapısının normal, sağlıklı</a:t>
            </a:r>
          </a:p>
          <a:p>
            <a:pPr marL="0" indent="0">
              <a:buNone/>
            </a:pPr>
            <a:r>
              <a:rPr lang="tr-TR" i="1" dirty="0" smtClean="0"/>
              <a:t>olduğu kemiklerde görülen kırıklar</a:t>
            </a:r>
          </a:p>
          <a:p>
            <a:pPr marL="0" indent="0">
              <a:buNone/>
            </a:pPr>
            <a:r>
              <a:rPr lang="tr-TR" i="1" dirty="0" smtClean="0"/>
              <a:t>dır.</a:t>
            </a:r>
          </a:p>
          <a:p>
            <a:pPr marL="0" indent="0">
              <a:buNone/>
            </a:pPr>
            <a:r>
              <a:rPr lang="tr-TR" i="1" u="sng" dirty="0" smtClean="0"/>
              <a:t>Patolojik Kırıklar;</a:t>
            </a:r>
          </a:p>
          <a:p>
            <a:pPr>
              <a:buFont typeface="Wingdings" pitchFamily="2" charset="2"/>
              <a:buChar char="Ø"/>
            </a:pPr>
            <a:r>
              <a:rPr lang="tr-TR" i="1" dirty="0" smtClean="0"/>
              <a:t>Kemiklerde herhangi bir hastalığın</a:t>
            </a:r>
          </a:p>
          <a:p>
            <a:pPr marL="0" indent="0">
              <a:buNone/>
            </a:pPr>
            <a:r>
              <a:rPr lang="tr-TR" i="1" dirty="0" smtClean="0"/>
              <a:t> varlığı nedeniyle oluşan kırıklardır.</a:t>
            </a:r>
          </a:p>
          <a:p>
            <a:pPr marL="0" indent="0">
              <a:buNone/>
            </a:pPr>
            <a:endParaRPr lang="tr-TR" dirty="0"/>
          </a:p>
          <a:p>
            <a:endParaRPr lang="tr-T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204865"/>
            <a:ext cx="2987824" cy="46531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1581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i="1" dirty="0" smtClean="0"/>
              <a:t>KIRIK TANIMI</a:t>
            </a:r>
            <a:endParaRPr lang="tr-TR" b="1" i="1" dirty="0"/>
          </a:p>
        </p:txBody>
      </p:sp>
      <p:sp>
        <p:nvSpPr>
          <p:cNvPr id="3" name="İçerik Yer Tutucusu 2"/>
          <p:cNvSpPr>
            <a:spLocks noGrp="1"/>
          </p:cNvSpPr>
          <p:nvPr>
            <p:ph idx="1"/>
          </p:nvPr>
        </p:nvSpPr>
        <p:spPr>
          <a:xfrm>
            <a:off x="457200" y="1556792"/>
            <a:ext cx="8507288" cy="4569371"/>
          </a:xfrm>
        </p:spPr>
        <p:txBody>
          <a:bodyPr>
            <a:normAutofit lnSpcReduction="10000"/>
          </a:bodyPr>
          <a:lstStyle/>
          <a:p>
            <a:r>
              <a:rPr lang="tr-TR" sz="3600" i="1" dirty="0" smtClean="0"/>
              <a:t>Kırık, travma veya hastalık sonucu kemiğin devamlılığının kesintiye uğraması veya bütünlüğünün bozulmasıdır.</a:t>
            </a:r>
          </a:p>
          <a:p>
            <a:r>
              <a:rPr lang="tr-TR" sz="3600" i="1" dirty="0" smtClean="0"/>
              <a:t>Herhangi bir kaza ya da  yaralanmada kemiklerin normal sağlıklı halinin kaybolmasına ya da azalmasına neden olur.</a:t>
            </a:r>
          </a:p>
          <a:p>
            <a:endParaRPr lang="tr-TR" sz="3600" i="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2550" y="4956175"/>
            <a:ext cx="3981450"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629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836712"/>
            <a:ext cx="8229600" cy="4525963"/>
          </a:xfrm>
        </p:spPr>
        <p:txBody>
          <a:bodyPr>
            <a:normAutofit fontScale="92500"/>
          </a:bodyPr>
          <a:lstStyle/>
          <a:p>
            <a:pPr marL="0" indent="0">
              <a:buNone/>
            </a:pPr>
            <a:r>
              <a:rPr lang="tr-TR" b="1" i="1" dirty="0" smtClean="0"/>
              <a:t>4) Kırık Uçlarının </a:t>
            </a:r>
            <a:r>
              <a:rPr lang="tr-TR" b="1" i="1" dirty="0"/>
              <a:t>D</a:t>
            </a:r>
            <a:r>
              <a:rPr lang="tr-TR" b="1" i="1" dirty="0" smtClean="0"/>
              <a:t>urumuna Göre Kırıklar</a:t>
            </a:r>
          </a:p>
          <a:p>
            <a:pPr marL="0" indent="0">
              <a:buNone/>
            </a:pPr>
            <a:r>
              <a:rPr lang="tr-TR" i="1" dirty="0" smtClean="0"/>
              <a:t>Bunlar kırılan kemik uçlarının birbiri ile olan ilişkisine göre isimlendirilir ve ikiye ayrılır.</a:t>
            </a:r>
          </a:p>
          <a:p>
            <a:pPr marL="0" indent="0">
              <a:buNone/>
            </a:pPr>
            <a:r>
              <a:rPr lang="tr-TR" i="1" u="sng" dirty="0" smtClean="0"/>
              <a:t>Ayrılmış Kırıklar;</a:t>
            </a:r>
          </a:p>
          <a:p>
            <a:pPr>
              <a:buFont typeface="Wingdings" pitchFamily="2" charset="2"/>
              <a:buChar char="Ø"/>
            </a:pPr>
            <a:r>
              <a:rPr lang="tr-TR" i="1" dirty="0" smtClean="0"/>
              <a:t>Kırılan kemik uçları birbirinden ayrılmış ve uzaklaşmıştır.</a:t>
            </a:r>
          </a:p>
          <a:p>
            <a:pPr marL="0" indent="0">
              <a:buNone/>
            </a:pPr>
            <a:r>
              <a:rPr lang="tr-TR" i="1" u="sng" dirty="0" smtClean="0"/>
              <a:t>Ayrılmamış Kırıklar;</a:t>
            </a:r>
          </a:p>
          <a:p>
            <a:pPr>
              <a:buFont typeface="Wingdings" pitchFamily="2" charset="2"/>
              <a:buChar char="Ø"/>
            </a:pPr>
            <a:r>
              <a:rPr lang="tr-TR" i="1" dirty="0" smtClean="0"/>
              <a:t>Kırılan kemik uçları birbirinden ayrılmamıştır.</a:t>
            </a:r>
            <a:endParaRPr lang="tr-TR" i="1" dirty="0"/>
          </a:p>
          <a:p>
            <a:endParaRPr lang="tr-TR" dirty="0"/>
          </a:p>
        </p:txBody>
      </p:sp>
    </p:spTree>
    <p:extLst>
      <p:ext uri="{BB962C8B-B14F-4D97-AF65-F5344CB8AC3E}">
        <p14:creationId xmlns:p14="http://schemas.microsoft.com/office/powerpoint/2010/main" val="13603512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340768"/>
            <a:ext cx="8229600" cy="4525963"/>
          </a:xfrm>
        </p:spPr>
        <p:txBody>
          <a:bodyPr/>
          <a:lstStyle/>
          <a:p>
            <a:pPr marL="0" indent="0">
              <a:buNone/>
            </a:pPr>
            <a:r>
              <a:rPr lang="tr-TR" b="1" i="1" dirty="0" smtClean="0"/>
              <a:t>5) Kırık Çizgisine Göre Kırıklar</a:t>
            </a:r>
          </a:p>
          <a:p>
            <a:pPr marL="0" indent="0">
              <a:buNone/>
            </a:pPr>
            <a:r>
              <a:rPr lang="tr-TR" i="1" dirty="0" smtClean="0"/>
              <a:t>Kemik kırılması esnasında oluşan çizgi şekillerine isimlendirilir. Ancak ilk yardımcıların olay yerinde kırığın çizgisinin belirleme gibi  bir sorumluluğu yoktur.</a:t>
            </a:r>
          </a:p>
          <a:p>
            <a:pPr marL="0" indent="0">
              <a:buNone/>
            </a:pPr>
            <a:endParaRPr lang="tr-TR" b="1" dirty="0" smtClean="0"/>
          </a:p>
          <a:p>
            <a:pPr marL="0" indent="0">
              <a:buNone/>
            </a:pPr>
            <a:r>
              <a:rPr lang="tr-TR" dirty="0" smtClean="0"/>
              <a:t> </a:t>
            </a:r>
            <a:endParaRPr lang="tr-TR" dirty="0"/>
          </a:p>
        </p:txBody>
      </p:sp>
    </p:spTree>
    <p:extLst>
      <p:ext uri="{BB962C8B-B14F-4D97-AF65-F5344CB8AC3E}">
        <p14:creationId xmlns:p14="http://schemas.microsoft.com/office/powerpoint/2010/main" val="14418377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i="1" dirty="0" smtClean="0"/>
              <a:t>6) Kırığın Derecesine Göre Kırıklar</a:t>
            </a:r>
          </a:p>
          <a:p>
            <a:pPr marL="0" indent="0">
              <a:buNone/>
            </a:pPr>
            <a:r>
              <a:rPr lang="tr-TR" i="1" dirty="0" smtClean="0"/>
              <a:t>Kırık hattı kemiği tamamen ayırmışsa tam kırık, kemiği bütünlüğü kısmen bozulmuşsa tam olmayan kırık adı verilir. Yaş ağaç kırığı, çatlak, çökme kırıkları tam olmayan kırıklardandır.</a:t>
            </a:r>
            <a:endParaRPr lang="tr-TR" i="1" dirty="0"/>
          </a:p>
        </p:txBody>
      </p:sp>
    </p:spTree>
    <p:extLst>
      <p:ext uri="{BB962C8B-B14F-4D97-AF65-F5344CB8AC3E}">
        <p14:creationId xmlns:p14="http://schemas.microsoft.com/office/powerpoint/2010/main" val="626641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6491064" cy="1156990"/>
          </a:xfrm>
        </p:spPr>
        <p:txBody>
          <a:bodyPr>
            <a:normAutofit/>
          </a:bodyPr>
          <a:lstStyle/>
          <a:p>
            <a:r>
              <a:rPr lang="tr-TR" dirty="0" smtClean="0"/>
              <a:t>KIRIKLARDA İLK YARDIM</a:t>
            </a:r>
            <a:endParaRPr lang="tr-TR" dirty="0"/>
          </a:p>
        </p:txBody>
      </p:sp>
      <p:sp>
        <p:nvSpPr>
          <p:cNvPr id="3" name="İçerik Yer Tutucusu 2"/>
          <p:cNvSpPr>
            <a:spLocks noGrp="1"/>
          </p:cNvSpPr>
          <p:nvPr>
            <p:ph idx="1"/>
          </p:nvPr>
        </p:nvSpPr>
        <p:spPr>
          <a:xfrm>
            <a:off x="467544" y="1784648"/>
            <a:ext cx="8229600" cy="4525963"/>
          </a:xfrm>
        </p:spPr>
        <p:txBody>
          <a:bodyPr>
            <a:normAutofit fontScale="92500" lnSpcReduction="10000"/>
          </a:bodyPr>
          <a:lstStyle/>
          <a:p>
            <a:pPr>
              <a:buFont typeface="Wingdings" pitchFamily="2" charset="2"/>
              <a:buChar char="ü"/>
            </a:pPr>
            <a:r>
              <a:rPr lang="tr-TR" i="1" dirty="0" smtClean="0"/>
              <a:t>Kırılan kemik uçlarının yakınındaki damar, sinir kaslarda yaralanmaya ve sıkışmaya neden olması kırıkların yaratabileceği en önemli tehlikelerdir. Durumun kötüleşmesini önlemek ve şoka tedbir olarak hasta/yaralı hareket ettirilmemeli ve sıcak tutulmalıdır.</a:t>
            </a:r>
          </a:p>
          <a:p>
            <a:pPr>
              <a:buFont typeface="Wingdings" pitchFamily="2" charset="2"/>
              <a:buChar char="ü"/>
            </a:pPr>
            <a:r>
              <a:rPr lang="tr-TR" i="1" dirty="0" smtClean="0"/>
              <a:t>Kırık bölgede şişlik olacağından özellikle kol kırıklarında, yüzük, bilezik, saat gibi takılar gelişebilecek ödeme karşı tedbir olarak çıkartılmalıdır.</a:t>
            </a:r>
          </a:p>
          <a:p>
            <a:pPr marL="0" indent="0">
              <a:buNone/>
            </a:pPr>
            <a:endParaRPr lang="tr-TR"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062" y="0"/>
            <a:ext cx="2505938" cy="185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81796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484784"/>
            <a:ext cx="8229600" cy="4525963"/>
          </a:xfrm>
        </p:spPr>
        <p:txBody>
          <a:bodyPr>
            <a:normAutofit/>
          </a:bodyPr>
          <a:lstStyle/>
          <a:p>
            <a:pPr>
              <a:buFont typeface="Wingdings" pitchFamily="2" charset="2"/>
              <a:buChar char="ü"/>
            </a:pPr>
            <a:r>
              <a:rPr lang="tr-TR" i="1" dirty="0"/>
              <a:t>Açık kırıklarda önce yara temiz bir bezle kapatılmalı, kanama varsa baskı uygulanmalıdır.</a:t>
            </a:r>
          </a:p>
          <a:p>
            <a:pPr>
              <a:buFont typeface="Wingdings" pitchFamily="2" charset="2"/>
              <a:buChar char="ü"/>
            </a:pPr>
            <a:r>
              <a:rPr lang="tr-TR" i="1" dirty="0"/>
              <a:t>Şişlik ve morarmanın artmasına önlemek amacıyla kırık bölgeye soğuk uygulama yapılmalıdır</a:t>
            </a:r>
            <a:r>
              <a:rPr lang="tr-TR" i="1" dirty="0" smtClean="0"/>
              <a:t>.</a:t>
            </a:r>
          </a:p>
          <a:p>
            <a:pPr>
              <a:buFont typeface="Wingdings" pitchFamily="2" charset="2"/>
              <a:buChar char="ü"/>
            </a:pPr>
            <a:r>
              <a:rPr lang="tr-TR" i="1" dirty="0" smtClean="0"/>
              <a:t>Kırık bölge, özellikle kol ve bacaklar, kalp seviyesinden yukarıda tutulmalıdır.</a:t>
            </a:r>
          </a:p>
          <a:p>
            <a:endParaRPr lang="tr-TR" dirty="0"/>
          </a:p>
        </p:txBody>
      </p:sp>
    </p:spTree>
    <p:extLst>
      <p:ext uri="{BB962C8B-B14F-4D97-AF65-F5344CB8AC3E}">
        <p14:creationId xmlns:p14="http://schemas.microsoft.com/office/powerpoint/2010/main" val="4598900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412776"/>
            <a:ext cx="8229600" cy="4525963"/>
          </a:xfrm>
        </p:spPr>
        <p:txBody>
          <a:bodyPr/>
          <a:lstStyle/>
          <a:p>
            <a:pPr>
              <a:buFont typeface="Wingdings" pitchFamily="2" charset="2"/>
              <a:buChar char="ü"/>
            </a:pPr>
            <a:r>
              <a:rPr lang="tr-TR" i="1" dirty="0" smtClean="0"/>
              <a:t>Kırık bölge ani hareketlerden korunmalı ve </a:t>
            </a:r>
            <a:r>
              <a:rPr lang="tr-TR" i="1" dirty="0" err="1" smtClean="0"/>
              <a:t>atelle</a:t>
            </a:r>
            <a:r>
              <a:rPr lang="tr-TR" i="1" dirty="0" smtClean="0"/>
              <a:t> tespit edilmelidir.</a:t>
            </a:r>
          </a:p>
          <a:p>
            <a:pPr>
              <a:buFont typeface="Wingdings" pitchFamily="2" charset="2"/>
              <a:buChar char="ü"/>
            </a:pPr>
            <a:r>
              <a:rPr lang="tr-TR" i="1" dirty="0" smtClean="0"/>
              <a:t>Tıbbi yardım istenmelidir. (112)</a:t>
            </a:r>
          </a:p>
          <a:p>
            <a:pPr>
              <a:buFont typeface="Wingdings" pitchFamily="2" charset="2"/>
              <a:buChar char="ü"/>
            </a:pPr>
            <a:r>
              <a:rPr lang="tr-TR" i="1" dirty="0" smtClean="0"/>
              <a:t>Tıbbi yardım gelinceye kadar 3-5 </a:t>
            </a:r>
            <a:r>
              <a:rPr lang="tr-TR" i="1" dirty="0" err="1" smtClean="0"/>
              <a:t>dk</a:t>
            </a:r>
            <a:r>
              <a:rPr lang="tr-TR" i="1" dirty="0" smtClean="0"/>
              <a:t> da bir kırık bölgedeki nabız, cilt rengi ve sıcaklık kontrol edilmelidir.</a:t>
            </a:r>
          </a:p>
          <a:p>
            <a:pPr marL="0" indent="0">
              <a:buNone/>
            </a:pPr>
            <a:endParaRPr lang="tr-TR" dirty="0"/>
          </a:p>
        </p:txBody>
      </p:sp>
    </p:spTree>
    <p:extLst>
      <p:ext uri="{BB962C8B-B14F-4D97-AF65-F5344CB8AC3E}">
        <p14:creationId xmlns:p14="http://schemas.microsoft.com/office/powerpoint/2010/main" val="25797815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KIRIKLARDA TESPİT UYGULAMALARI </a:t>
            </a:r>
            <a:endParaRPr lang="tr-TR" dirty="0"/>
          </a:p>
        </p:txBody>
      </p:sp>
      <p:sp>
        <p:nvSpPr>
          <p:cNvPr id="3" name="İçerik Yer Tutucusu 2"/>
          <p:cNvSpPr>
            <a:spLocks noGrp="1"/>
          </p:cNvSpPr>
          <p:nvPr>
            <p:ph idx="1"/>
          </p:nvPr>
        </p:nvSpPr>
        <p:spPr/>
        <p:txBody>
          <a:bodyPr/>
          <a:lstStyle/>
          <a:p>
            <a:pPr marL="0" indent="0">
              <a:buNone/>
            </a:pPr>
            <a:r>
              <a:rPr lang="tr-TR" b="1" dirty="0" smtClean="0"/>
              <a:t>1)</a:t>
            </a:r>
            <a:r>
              <a:rPr lang="tr-TR" b="1" dirty="0" err="1" smtClean="0"/>
              <a:t>Köpürcük</a:t>
            </a:r>
            <a:r>
              <a:rPr lang="tr-TR" b="1" dirty="0" smtClean="0"/>
              <a:t> Kırıklarında Tespit:</a:t>
            </a:r>
          </a:p>
          <a:p>
            <a:pPr>
              <a:buFont typeface="Wingdings" pitchFamily="2" charset="2"/>
              <a:buChar char="Ø"/>
            </a:pPr>
            <a:r>
              <a:rPr lang="tr-TR" dirty="0" smtClean="0"/>
              <a:t>Omuz altına yumuşak destek malzemesi yerleştirilir.</a:t>
            </a:r>
          </a:p>
          <a:p>
            <a:pPr>
              <a:buFont typeface="Wingdings" pitchFamily="2" charset="2"/>
              <a:buChar char="Ø"/>
            </a:pPr>
            <a:r>
              <a:rPr lang="tr-TR" dirty="0" smtClean="0"/>
              <a:t>Her iki </a:t>
            </a:r>
            <a:r>
              <a:rPr lang="tr-TR" dirty="0" err="1" smtClean="0"/>
              <a:t>omuz;şerit</a:t>
            </a:r>
            <a:r>
              <a:rPr lang="tr-TR" dirty="0" smtClean="0"/>
              <a:t> hale getirilen üçgen sargı bezi ile koltuk altından geçirilerek sırt bölgesinden </a:t>
            </a:r>
            <a:r>
              <a:rPr lang="tr-TR" dirty="0" err="1" smtClean="0"/>
              <a:t>bağlanır.Böylece</a:t>
            </a:r>
            <a:r>
              <a:rPr lang="tr-TR" dirty="0" smtClean="0"/>
              <a:t> omuz bölgesi tespit edilmiş olur.</a:t>
            </a:r>
          </a:p>
          <a:p>
            <a:pPr>
              <a:buFont typeface="Wingdings" pitchFamily="2" charset="2"/>
              <a:buChar char="Ø"/>
            </a:pPr>
            <a:endParaRPr lang="tr-TR" dirty="0"/>
          </a:p>
        </p:txBody>
      </p:sp>
    </p:spTree>
    <p:extLst>
      <p:ext uri="{BB962C8B-B14F-4D97-AF65-F5344CB8AC3E}">
        <p14:creationId xmlns:p14="http://schemas.microsoft.com/office/powerpoint/2010/main" val="37940346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buFont typeface="Wingdings" pitchFamily="2" charset="2"/>
              <a:buChar char="Ø"/>
            </a:pPr>
            <a:r>
              <a:rPr lang="tr-TR" dirty="0" smtClean="0"/>
              <a:t>Hasta/yaralının kırık taraftaki kolu göğüs üzerinden çaprazlanır.</a:t>
            </a:r>
          </a:p>
          <a:p>
            <a:pPr>
              <a:buFont typeface="Wingdings" pitchFamily="2" charset="2"/>
              <a:buChar char="Ø"/>
            </a:pPr>
            <a:r>
              <a:rPr lang="tr-TR" dirty="0" smtClean="0"/>
              <a:t>Üçgen sargı bezi ile ön kol boyundan askıya alınır.</a:t>
            </a:r>
          </a:p>
          <a:p>
            <a:pPr>
              <a:buFont typeface="Wingdings" pitchFamily="2" charset="2"/>
              <a:buChar char="Ø"/>
            </a:pPr>
            <a:r>
              <a:rPr lang="tr-TR" dirty="0" smtClean="0"/>
              <a:t>Üçgen sargı bezi ile kol gövdeye bağlanarak, omuz kol ve gövdeye sabitlenmiş olur.</a:t>
            </a:r>
          </a:p>
          <a:p>
            <a:pPr>
              <a:buFont typeface="Wingdings" pitchFamily="2" charset="2"/>
              <a:buChar char="Ø"/>
            </a:pPr>
            <a:r>
              <a:rPr lang="tr-TR" dirty="0" smtClean="0"/>
              <a:t>Parmaklar açıkta bırakılarak, dolaşım, cilt ısısı ve kontrolü yapılır.</a:t>
            </a:r>
            <a:endParaRPr lang="tr-TR" dirty="0"/>
          </a:p>
        </p:txBody>
      </p:sp>
    </p:spTree>
    <p:extLst>
      <p:ext uri="{BB962C8B-B14F-4D97-AF65-F5344CB8AC3E}">
        <p14:creationId xmlns:p14="http://schemas.microsoft.com/office/powerpoint/2010/main" val="32484707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620688"/>
            <a:ext cx="8229600" cy="4525963"/>
          </a:xfrm>
        </p:spPr>
        <p:txBody>
          <a:bodyPr/>
          <a:lstStyle/>
          <a:p>
            <a:pPr marL="0" indent="0">
              <a:buNone/>
            </a:pPr>
            <a:r>
              <a:rPr lang="tr-TR" b="1" dirty="0" smtClean="0"/>
              <a:t>2) Kol(Pazı) Kemiği Kırıklarında Tespit :</a:t>
            </a:r>
          </a:p>
          <a:p>
            <a:pPr>
              <a:buFont typeface="Wingdings" pitchFamily="2" charset="2"/>
              <a:buChar char="Ø"/>
            </a:pPr>
            <a:r>
              <a:rPr lang="tr-TR" dirty="0" smtClean="0"/>
              <a:t>Üst kolun iç kısmına koltuk altından dirseğe, dış kısmına omuzdan dirseğe kadar uzanan iki adet </a:t>
            </a:r>
            <a:r>
              <a:rPr lang="tr-TR" dirty="0" err="1" smtClean="0"/>
              <a:t>atel</a:t>
            </a:r>
            <a:r>
              <a:rPr lang="tr-TR" dirty="0" smtClean="0"/>
              <a:t> kullanılır.</a:t>
            </a:r>
          </a:p>
          <a:p>
            <a:pPr>
              <a:buFont typeface="Wingdings" pitchFamily="2" charset="2"/>
              <a:buChar char="Ø"/>
            </a:pPr>
            <a:r>
              <a:rPr lang="tr-TR" dirty="0" smtClean="0"/>
              <a:t>Koltuk altı boşluğundan </a:t>
            </a:r>
          </a:p>
          <a:p>
            <a:pPr marL="0" indent="0">
              <a:buNone/>
            </a:pPr>
            <a:r>
              <a:rPr lang="tr-TR" dirty="0" smtClean="0"/>
              <a:t> yaralanarak konulmuş olan</a:t>
            </a:r>
          </a:p>
          <a:p>
            <a:pPr marL="0" indent="0">
              <a:buNone/>
            </a:pPr>
            <a:r>
              <a:rPr lang="tr-TR" dirty="0"/>
              <a:t> </a:t>
            </a:r>
            <a:r>
              <a:rPr lang="tr-TR" dirty="0" smtClean="0"/>
              <a:t>iki adet şerit sargı ile </a:t>
            </a:r>
            <a:r>
              <a:rPr lang="tr-TR" dirty="0" err="1" smtClean="0"/>
              <a:t>ateller</a:t>
            </a:r>
            <a:r>
              <a:rPr lang="tr-TR" dirty="0" smtClean="0"/>
              <a:t> </a:t>
            </a:r>
          </a:p>
          <a:p>
            <a:pPr marL="0" indent="0">
              <a:buNone/>
            </a:pPr>
            <a:r>
              <a:rPr lang="tr-TR" dirty="0" smtClean="0"/>
              <a:t> bağlanır.</a:t>
            </a:r>
          </a:p>
          <a:p>
            <a:endParaRPr lang="tr-TR" dirty="0"/>
          </a:p>
        </p:txBody>
      </p:sp>
      <p:pic>
        <p:nvPicPr>
          <p:cNvPr id="4" name="Picture 2" descr="C:\Users\ysf\Pictures\Taramalarım\2016-05 (May)\tarama0003.jpg"/>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7" y="2249274"/>
            <a:ext cx="3347864" cy="46087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52812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836712"/>
            <a:ext cx="8229600" cy="4525963"/>
          </a:xfrm>
        </p:spPr>
        <p:txBody>
          <a:bodyPr/>
          <a:lstStyle/>
          <a:p>
            <a:pPr>
              <a:buFont typeface="Wingdings" pitchFamily="2" charset="2"/>
              <a:buChar char="Ø"/>
            </a:pPr>
            <a:r>
              <a:rPr lang="tr-TR" dirty="0"/>
              <a:t>Ön kol üçgen sargı bezi ile boyundan askıya alınır</a:t>
            </a:r>
            <a:r>
              <a:rPr lang="tr-TR" dirty="0" smtClean="0"/>
              <a:t>.</a:t>
            </a:r>
          </a:p>
          <a:p>
            <a:pPr>
              <a:buFont typeface="Wingdings" pitchFamily="2" charset="2"/>
              <a:buChar char="Ø"/>
            </a:pPr>
            <a:r>
              <a:rPr lang="tr-TR" dirty="0" smtClean="0"/>
              <a:t>Yaralı kol ve omuz bölgesi üçgen sargı bezi ile gövdeye sabitlenir.</a:t>
            </a:r>
          </a:p>
          <a:p>
            <a:pPr>
              <a:buFont typeface="Wingdings" pitchFamily="2" charset="2"/>
              <a:buChar char="Ø"/>
            </a:pPr>
            <a:r>
              <a:rPr lang="tr-TR" dirty="0" smtClean="0"/>
              <a:t>Parmaklar açıkta bırakılarak gereken kontroller(cilt </a:t>
            </a:r>
            <a:r>
              <a:rPr lang="tr-TR" dirty="0" err="1" smtClean="0"/>
              <a:t>rengi,ısısı</a:t>
            </a:r>
            <a:r>
              <a:rPr lang="tr-TR" dirty="0" smtClean="0"/>
              <a:t> vb.) yapılır.</a:t>
            </a:r>
          </a:p>
          <a:p>
            <a:pPr>
              <a:buFont typeface="Wingdings" pitchFamily="2" charset="2"/>
              <a:buChar char="Ø"/>
            </a:pPr>
            <a:endParaRPr lang="tr-TR" dirty="0" smtClean="0"/>
          </a:p>
          <a:p>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2880" y="4221088"/>
            <a:ext cx="5289550" cy="243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8364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i="1" dirty="0" smtClean="0"/>
              <a:t>KIRIK NEDENLERİ</a:t>
            </a:r>
            <a:endParaRPr lang="tr-TR" b="1" i="1" dirty="0"/>
          </a:p>
        </p:txBody>
      </p:sp>
      <p:sp>
        <p:nvSpPr>
          <p:cNvPr id="3" name="İçerik Yer Tutucusu 2"/>
          <p:cNvSpPr>
            <a:spLocks noGrp="1"/>
          </p:cNvSpPr>
          <p:nvPr>
            <p:ph idx="1"/>
          </p:nvPr>
        </p:nvSpPr>
        <p:spPr>
          <a:xfrm>
            <a:off x="467544" y="1340768"/>
            <a:ext cx="8229600" cy="4525963"/>
          </a:xfrm>
        </p:spPr>
        <p:txBody>
          <a:bodyPr/>
          <a:lstStyle/>
          <a:p>
            <a:r>
              <a:rPr lang="tr-TR" sz="3600" i="1" dirty="0" smtClean="0"/>
              <a:t>Motorlu araç kazaları</a:t>
            </a:r>
          </a:p>
          <a:p>
            <a:r>
              <a:rPr lang="tr-TR" sz="3600" i="1" dirty="0" smtClean="0"/>
              <a:t>Darbeler, zorlamalar</a:t>
            </a:r>
          </a:p>
          <a:p>
            <a:r>
              <a:rPr lang="tr-TR" sz="3600" i="1" dirty="0" smtClean="0"/>
              <a:t>Kemikteki inorganik madde miktarının artması</a:t>
            </a:r>
          </a:p>
          <a:p>
            <a:r>
              <a:rPr lang="tr-TR" sz="3600" i="1" dirty="0" smtClean="0"/>
              <a:t>Kemik hastalıkları vb.</a:t>
            </a:r>
          </a:p>
          <a:p>
            <a:endParaRPr lang="tr-TR" i="1" dirty="0" smtClean="0"/>
          </a:p>
          <a:p>
            <a:pPr marL="0" indent="0">
              <a:buNone/>
            </a:pPr>
            <a:endParaRPr lang="tr-TR" i="1"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924944"/>
            <a:ext cx="3782194" cy="37821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40916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dirty="0" smtClean="0"/>
              <a:t>3)Dirsek Kemiği Kırıklarında Tespit</a:t>
            </a:r>
          </a:p>
          <a:p>
            <a:pPr>
              <a:buFont typeface="Wingdings" pitchFamily="2" charset="2"/>
              <a:buChar char="Ø"/>
            </a:pPr>
            <a:r>
              <a:rPr lang="tr-TR" dirty="0" smtClean="0"/>
              <a:t>Dirsek kırıklarında kolun pozisyonuna göre uygulama yapılır. Çünkü bazen dirsek düz olarak kalabilir bazen de kıvrılmış olabilir. Kıvrılan kol kesinlikle düzeltilmeye çalışılmaz.</a:t>
            </a:r>
          </a:p>
          <a:p>
            <a:pPr>
              <a:buFont typeface="Wingdings" pitchFamily="2" charset="2"/>
              <a:buChar char="Ø"/>
            </a:pPr>
            <a:r>
              <a:rPr lang="tr-TR" dirty="0" smtClean="0"/>
              <a:t>Kol düz pozisyonda ise, vücuda düz bir şekilde tespit edilir.</a:t>
            </a:r>
          </a:p>
          <a:p>
            <a:pPr marL="0" indent="0">
              <a:buNone/>
            </a:pPr>
            <a:endParaRPr lang="tr-TR" dirty="0" smtClean="0"/>
          </a:p>
          <a:p>
            <a:endParaRPr lang="tr-TR" dirty="0"/>
          </a:p>
        </p:txBody>
      </p:sp>
    </p:spTree>
    <p:extLst>
      <p:ext uri="{BB962C8B-B14F-4D97-AF65-F5344CB8AC3E}">
        <p14:creationId xmlns:p14="http://schemas.microsoft.com/office/powerpoint/2010/main" val="12839584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buFont typeface="Wingdings" pitchFamily="2" charset="2"/>
              <a:buChar char="Ø"/>
            </a:pPr>
            <a:r>
              <a:rPr lang="tr-TR" dirty="0" smtClean="0"/>
              <a:t>Vücut ile kol arasına yumuşak destek malzemesi konulur.</a:t>
            </a:r>
          </a:p>
          <a:p>
            <a:pPr>
              <a:buFont typeface="Wingdings" pitchFamily="2" charset="2"/>
              <a:buChar char="Ø"/>
            </a:pPr>
            <a:r>
              <a:rPr lang="tr-TR" dirty="0" smtClean="0"/>
              <a:t>Eğer kol bükülmüş pozisyonda ise kolun altından çapraz bir </a:t>
            </a:r>
            <a:r>
              <a:rPr lang="tr-TR" dirty="0" err="1" smtClean="0"/>
              <a:t>atel</a:t>
            </a:r>
            <a:r>
              <a:rPr lang="tr-TR" dirty="0" smtClean="0"/>
              <a:t> konulur.</a:t>
            </a:r>
          </a:p>
          <a:p>
            <a:pPr>
              <a:buFont typeface="Wingdings" pitchFamily="2" charset="2"/>
              <a:buChar char="Ø"/>
            </a:pPr>
            <a:r>
              <a:rPr lang="tr-TR" dirty="0" smtClean="0"/>
              <a:t>Ön kol üçgen sargı bezi ile omuzdan askıya alınır.</a:t>
            </a:r>
            <a:endParaRPr lang="tr-TR"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25144"/>
            <a:ext cx="3120008" cy="170625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2867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692696"/>
            <a:ext cx="8229600" cy="4525963"/>
          </a:xfrm>
        </p:spPr>
        <p:txBody>
          <a:bodyPr/>
          <a:lstStyle/>
          <a:p>
            <a:pPr marL="0" indent="0">
              <a:buNone/>
            </a:pPr>
            <a:r>
              <a:rPr lang="tr-TR" b="1" dirty="0" smtClean="0"/>
              <a:t>4)Ön Kol Kemiği Kırıklarında Tespit:</a:t>
            </a:r>
          </a:p>
          <a:p>
            <a:pPr>
              <a:buFont typeface="Wingdings" pitchFamily="2" charset="2"/>
              <a:buChar char="Ø"/>
            </a:pPr>
            <a:r>
              <a:rPr lang="tr-TR" dirty="0" smtClean="0"/>
              <a:t>Bulunabilecek </a:t>
            </a:r>
            <a:r>
              <a:rPr lang="tr-TR" dirty="0" err="1" smtClean="0"/>
              <a:t>atel</a:t>
            </a:r>
            <a:r>
              <a:rPr lang="tr-TR" dirty="0" smtClean="0"/>
              <a:t> sayısına göre bir veya iki </a:t>
            </a:r>
            <a:r>
              <a:rPr lang="tr-TR" dirty="0" err="1" smtClean="0"/>
              <a:t>atelle</a:t>
            </a:r>
            <a:r>
              <a:rPr lang="tr-TR" dirty="0" smtClean="0"/>
              <a:t> tespit edilebilir.</a:t>
            </a:r>
          </a:p>
          <a:p>
            <a:pPr marL="0" indent="0">
              <a:buNone/>
            </a:pPr>
            <a:endParaRPr lang="tr-TR"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033620"/>
            <a:ext cx="5799832" cy="36115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87876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429000"/>
            <a:ext cx="8229600" cy="3661867"/>
          </a:xfrm>
        </p:spPr>
        <p:txBody>
          <a:bodyPr/>
          <a:lstStyle/>
          <a:p>
            <a:pPr lvl="0">
              <a:buFont typeface="Wingdings" pitchFamily="2" charset="2"/>
              <a:buChar char="Ø"/>
            </a:pPr>
            <a:r>
              <a:rPr lang="tr-TR" dirty="0">
                <a:solidFill>
                  <a:prstClr val="black"/>
                </a:solidFill>
              </a:rPr>
              <a:t>Tek </a:t>
            </a:r>
            <a:r>
              <a:rPr lang="tr-TR" dirty="0" err="1">
                <a:solidFill>
                  <a:prstClr val="black"/>
                </a:solidFill>
              </a:rPr>
              <a:t>atel</a:t>
            </a:r>
            <a:r>
              <a:rPr lang="tr-TR" dirty="0">
                <a:solidFill>
                  <a:prstClr val="black"/>
                </a:solidFill>
              </a:rPr>
              <a:t> ön kolun altına, iki </a:t>
            </a:r>
            <a:r>
              <a:rPr lang="tr-TR" dirty="0" err="1">
                <a:solidFill>
                  <a:prstClr val="black"/>
                </a:solidFill>
              </a:rPr>
              <a:t>atel</a:t>
            </a:r>
            <a:r>
              <a:rPr lang="tr-TR" dirty="0">
                <a:solidFill>
                  <a:prstClr val="black"/>
                </a:solidFill>
              </a:rPr>
              <a:t> varsa biri iç kısımda diğeri dış kısımdan parmaklar ile dirsek arasına yerleştirilir ve şerit sargılarla bağlanır.</a:t>
            </a:r>
          </a:p>
          <a:p>
            <a:pPr lvl="0">
              <a:buFont typeface="Wingdings" pitchFamily="2" charset="2"/>
              <a:buChar char="Ø"/>
            </a:pPr>
            <a:r>
              <a:rPr lang="tr-TR" dirty="0">
                <a:solidFill>
                  <a:prstClr val="black"/>
                </a:solidFill>
              </a:rPr>
              <a:t>Ön kol boyundan askıya alınır.</a:t>
            </a:r>
          </a:p>
          <a:p>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88640"/>
            <a:ext cx="4680521" cy="32038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97035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8356" y="1052736"/>
            <a:ext cx="8229600" cy="4525963"/>
          </a:xfrm>
        </p:spPr>
        <p:txBody>
          <a:bodyPr/>
          <a:lstStyle/>
          <a:p>
            <a:pPr marL="0" indent="0">
              <a:buNone/>
            </a:pPr>
            <a:r>
              <a:rPr lang="tr-TR" b="1" i="1" dirty="0" smtClean="0"/>
              <a:t>5)El Bileği ve Parmak </a:t>
            </a:r>
            <a:r>
              <a:rPr lang="tr-TR" b="1" i="1" dirty="0"/>
              <a:t>K</a:t>
            </a:r>
            <a:r>
              <a:rPr lang="tr-TR" b="1" i="1" dirty="0" smtClean="0"/>
              <a:t>ırıklarında </a:t>
            </a:r>
            <a:r>
              <a:rPr lang="tr-TR" b="1" i="1" dirty="0"/>
              <a:t>T</a:t>
            </a:r>
            <a:r>
              <a:rPr lang="tr-TR" b="1" i="1" dirty="0" smtClean="0"/>
              <a:t>espit:</a:t>
            </a:r>
          </a:p>
          <a:p>
            <a:pPr>
              <a:buFont typeface="Wingdings" pitchFamily="2" charset="2"/>
              <a:buChar char="Ø"/>
            </a:pPr>
            <a:r>
              <a:rPr lang="tr-TR" dirty="0" smtClean="0"/>
              <a:t>Hasta/yaralı rahat bir pozisyonda oturtulur.</a:t>
            </a:r>
          </a:p>
          <a:p>
            <a:pPr>
              <a:buFont typeface="Wingdings" pitchFamily="2" charset="2"/>
              <a:buChar char="Ø"/>
            </a:pPr>
            <a:r>
              <a:rPr lang="tr-TR" dirty="0" smtClean="0"/>
              <a:t>El bileği kırıklarında hasta/yaralının avuç içine rulo sargı bezi konur.</a:t>
            </a:r>
          </a:p>
          <a:p>
            <a:pPr>
              <a:buFont typeface="Wingdings" pitchFamily="2" charset="2"/>
              <a:buChar char="Ø"/>
            </a:pPr>
            <a:r>
              <a:rPr lang="tr-TR" dirty="0" smtClean="0"/>
              <a:t>El, dirseğe kadar uzanan </a:t>
            </a:r>
            <a:r>
              <a:rPr lang="tr-TR" dirty="0" err="1" smtClean="0"/>
              <a:t>atel</a:t>
            </a:r>
            <a:r>
              <a:rPr lang="tr-TR" dirty="0" smtClean="0"/>
              <a:t> konularak tespit edilir.</a:t>
            </a:r>
          </a:p>
          <a:p>
            <a:pPr>
              <a:buFont typeface="Wingdings" pitchFamily="2" charset="2"/>
              <a:buChar char="Ø"/>
            </a:pPr>
            <a:endParaRPr lang="tr-TR"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5563" y="3861048"/>
            <a:ext cx="4466828" cy="288803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63464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buFont typeface="Wingdings" pitchFamily="2" charset="2"/>
              <a:buChar char="Ø"/>
            </a:pPr>
            <a:r>
              <a:rPr lang="tr-TR" dirty="0" smtClean="0"/>
              <a:t>Parmak kırıklarında ise küçük bir </a:t>
            </a:r>
            <a:r>
              <a:rPr lang="tr-TR" dirty="0" err="1" smtClean="0"/>
              <a:t>atel</a:t>
            </a:r>
            <a:r>
              <a:rPr lang="tr-TR" dirty="0" smtClean="0"/>
              <a:t> kullanılarak ya da sağlam parmakla birleştirilerek tespit edilir.</a:t>
            </a:r>
          </a:p>
          <a:p>
            <a:pPr>
              <a:buFont typeface="Wingdings" pitchFamily="2" charset="2"/>
              <a:buChar char="Ø"/>
            </a:pPr>
            <a:r>
              <a:rPr lang="tr-TR" dirty="0" smtClean="0"/>
              <a:t>Her ikisinde de şişlik ve ağrının artmaması için ön kol boyundan askıya alınır.</a:t>
            </a:r>
            <a:endParaRPr lang="tr-TR" dirty="0"/>
          </a:p>
        </p:txBody>
      </p:sp>
    </p:spTree>
    <p:extLst>
      <p:ext uri="{BB962C8B-B14F-4D97-AF65-F5344CB8AC3E}">
        <p14:creationId xmlns:p14="http://schemas.microsoft.com/office/powerpoint/2010/main" val="32898031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i="1" dirty="0" smtClean="0"/>
              <a:t>6)Kalça Kırıklarında Tespit:</a:t>
            </a:r>
          </a:p>
          <a:p>
            <a:pPr>
              <a:buFont typeface="Wingdings" pitchFamily="2" charset="2"/>
              <a:buChar char="Ø"/>
            </a:pPr>
            <a:r>
              <a:rPr lang="tr-TR" dirty="0" smtClean="0"/>
              <a:t>Hasta/yaralı sırt üstü yatırılır, iki bacak arasına yumuşak dolgu malzemesi konulur.</a:t>
            </a:r>
          </a:p>
          <a:p>
            <a:pPr>
              <a:buFont typeface="Wingdings" pitchFamily="2" charset="2"/>
              <a:buChar char="Ø"/>
            </a:pPr>
            <a:r>
              <a:rPr lang="tr-TR" dirty="0" smtClean="0"/>
              <a:t>İki bacak birbirine bağlanır.</a:t>
            </a:r>
          </a:p>
          <a:p>
            <a:pPr>
              <a:buFont typeface="Wingdings" pitchFamily="2" charset="2"/>
              <a:buChar char="Ø"/>
            </a:pPr>
            <a:r>
              <a:rPr lang="tr-TR" dirty="0" smtClean="0"/>
              <a:t>İki adet diz altından, iki adet de dizüstünden olmak üzere dört adet şerit sargı ile bağlanır.</a:t>
            </a:r>
          </a:p>
        </p:txBody>
      </p:sp>
    </p:spTree>
    <p:extLst>
      <p:ext uri="{BB962C8B-B14F-4D97-AF65-F5344CB8AC3E}">
        <p14:creationId xmlns:p14="http://schemas.microsoft.com/office/powerpoint/2010/main" val="32269698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buFont typeface="Wingdings" pitchFamily="2" charset="2"/>
              <a:buChar char="Ø"/>
            </a:pPr>
            <a:r>
              <a:rPr lang="tr-TR" dirty="0"/>
              <a:t>Kalça, diz ve ayak bileklerinin altına yumuşak destek malzemeleri konulur</a:t>
            </a:r>
            <a:r>
              <a:rPr lang="tr-TR" dirty="0" smtClean="0"/>
              <a:t>.</a:t>
            </a:r>
          </a:p>
          <a:p>
            <a:pPr>
              <a:buFont typeface="Wingdings" pitchFamily="2" charset="2"/>
              <a:buChar char="Ø"/>
            </a:pPr>
            <a:r>
              <a:rPr lang="tr-TR" dirty="0" smtClean="0"/>
              <a:t>Sekiz sargı ile ayak bilekleri birbirine  tespit edilir.</a:t>
            </a:r>
            <a:endParaRPr lang="tr-TR" dirty="0"/>
          </a:p>
          <a:p>
            <a:pPr>
              <a:buFont typeface="Wingdings" pitchFamily="2" charset="2"/>
              <a:buChar char="Ø"/>
            </a:pPr>
            <a:r>
              <a:rPr lang="tr-TR" dirty="0" smtClean="0"/>
              <a:t>Sırtüstü yatar pozisyonda sevk edilir.</a:t>
            </a:r>
            <a:endParaRPr lang="tr-TR" dirty="0"/>
          </a:p>
        </p:txBody>
      </p:sp>
    </p:spTree>
    <p:extLst>
      <p:ext uri="{BB962C8B-B14F-4D97-AF65-F5344CB8AC3E}">
        <p14:creationId xmlns:p14="http://schemas.microsoft.com/office/powerpoint/2010/main" val="30209330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pPr marL="0" indent="0">
              <a:buNone/>
            </a:pPr>
            <a:r>
              <a:rPr lang="tr-TR" b="1" dirty="0" smtClean="0"/>
              <a:t>7)Uyluk Kemiği Kırıklarında Tespit:</a:t>
            </a:r>
          </a:p>
          <a:p>
            <a:pPr marL="0" indent="0">
              <a:buNone/>
            </a:pPr>
            <a:r>
              <a:rPr lang="tr-TR" dirty="0" smtClean="0"/>
              <a:t>Uyluk kemiği kırıklarında, kırılan bacak boyu kısalır ve dışa doğru dönme olur. Bu nedenle diğer kırıklarda yapılmayan traksiyon işlemi uyluk kırıklarında önerilir. Bunun için hasta/yaralının ayak topuğu ve parmak uçlarından tutularak hafifçe öne ve aşağı doğru çekme hareketi yapılır. Hafif traksiyon sıkışmış olan damarları açarak kan dolaşımının rahatlamasını sağlar.</a:t>
            </a:r>
          </a:p>
          <a:p>
            <a:endParaRPr lang="tr-TR" dirty="0"/>
          </a:p>
        </p:txBody>
      </p:sp>
    </p:spTree>
    <p:extLst>
      <p:ext uri="{BB962C8B-B14F-4D97-AF65-F5344CB8AC3E}">
        <p14:creationId xmlns:p14="http://schemas.microsoft.com/office/powerpoint/2010/main" val="8325889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692696"/>
            <a:ext cx="8435280" cy="5433467"/>
          </a:xfrm>
        </p:spPr>
        <p:txBody>
          <a:bodyPr>
            <a:normAutofit fontScale="92500" lnSpcReduction="10000"/>
          </a:bodyPr>
          <a:lstStyle/>
          <a:p>
            <a:pPr>
              <a:buFont typeface="Wingdings" pitchFamily="2" charset="2"/>
              <a:buChar char="Ø"/>
            </a:pPr>
            <a:r>
              <a:rPr lang="tr-TR" dirty="0" smtClean="0"/>
              <a:t>Her iki bacak arasına </a:t>
            </a:r>
          </a:p>
          <a:p>
            <a:pPr marL="0" indent="0">
              <a:buNone/>
            </a:pPr>
            <a:r>
              <a:rPr lang="tr-TR" dirty="0" smtClean="0"/>
              <a:t>yumuşak destek malzemesi</a:t>
            </a:r>
          </a:p>
          <a:p>
            <a:pPr marL="0" indent="0">
              <a:buNone/>
            </a:pPr>
            <a:r>
              <a:rPr lang="tr-TR" dirty="0" smtClean="0"/>
              <a:t> yerleştirilir. Bu destek </a:t>
            </a:r>
          </a:p>
          <a:p>
            <a:pPr marL="0" indent="0">
              <a:buNone/>
            </a:pPr>
            <a:r>
              <a:rPr lang="tr-TR" dirty="0" smtClean="0"/>
              <a:t>konulmaz ise bir süre sonra </a:t>
            </a:r>
          </a:p>
          <a:p>
            <a:pPr marL="0" indent="0">
              <a:buNone/>
            </a:pPr>
            <a:r>
              <a:rPr lang="tr-TR" dirty="0" smtClean="0"/>
              <a:t>boşluk alanların olduğu</a:t>
            </a:r>
          </a:p>
          <a:p>
            <a:pPr marL="0" indent="0">
              <a:buNone/>
            </a:pPr>
            <a:r>
              <a:rPr lang="tr-TR" dirty="0" smtClean="0"/>
              <a:t> kısımlarda ağrı ve </a:t>
            </a:r>
          </a:p>
          <a:p>
            <a:pPr marL="0" indent="0">
              <a:buNone/>
            </a:pPr>
            <a:r>
              <a:rPr lang="tr-TR" dirty="0" smtClean="0"/>
              <a:t>rahatsızlık başlar.</a:t>
            </a:r>
          </a:p>
          <a:p>
            <a:pPr>
              <a:buFont typeface="Wingdings" pitchFamily="2" charset="2"/>
              <a:buChar char="Ø"/>
            </a:pPr>
            <a:r>
              <a:rPr lang="tr-TR" dirty="0"/>
              <a:t> </a:t>
            </a:r>
            <a:r>
              <a:rPr lang="tr-TR" dirty="0" smtClean="0"/>
              <a:t>Uyluk </a:t>
            </a:r>
            <a:r>
              <a:rPr lang="tr-TR" dirty="0" err="1" smtClean="0"/>
              <a:t>kırıklarında,sağlam</a:t>
            </a:r>
            <a:endParaRPr lang="tr-TR" dirty="0" smtClean="0"/>
          </a:p>
          <a:p>
            <a:pPr marL="0" indent="0">
              <a:buNone/>
            </a:pPr>
            <a:r>
              <a:rPr lang="tr-TR" dirty="0" smtClean="0"/>
              <a:t>bacak kırık bacakla </a:t>
            </a:r>
            <a:r>
              <a:rPr lang="tr-TR" dirty="0" err="1" smtClean="0"/>
              <a:t>birleştiri</a:t>
            </a:r>
            <a:endParaRPr lang="tr-TR" dirty="0" smtClean="0"/>
          </a:p>
          <a:p>
            <a:pPr marL="0" indent="0">
              <a:buNone/>
            </a:pPr>
            <a:r>
              <a:rPr lang="tr-TR" dirty="0" err="1" smtClean="0"/>
              <a:t>Lerek</a:t>
            </a:r>
            <a:r>
              <a:rPr lang="tr-TR" dirty="0" smtClean="0"/>
              <a:t> bağlanır.</a:t>
            </a:r>
          </a:p>
          <a:p>
            <a:pPr marL="0" indent="0">
              <a:buNone/>
            </a:pPr>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02487"/>
            <a:ext cx="3801481" cy="6394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287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836712"/>
            <a:ext cx="8784976" cy="5328592"/>
          </a:xfrm>
        </p:spPr>
        <p:txBody>
          <a:bodyPr>
            <a:normAutofit fontScale="85000" lnSpcReduction="20000"/>
          </a:bodyPr>
          <a:lstStyle/>
          <a:p>
            <a:pPr marL="0" indent="0">
              <a:buNone/>
            </a:pPr>
            <a:r>
              <a:rPr lang="tr-TR" sz="3900" i="1" dirty="0" smtClean="0"/>
              <a:t>Kırık nedenleri meydana geldikleri vücut bölgeleri yaşa göre farklılık gösterir</a:t>
            </a:r>
            <a:r>
              <a:rPr lang="tr-TR" sz="3900" i="1" dirty="0" smtClean="0"/>
              <a:t>. Daha </a:t>
            </a:r>
            <a:r>
              <a:rPr lang="tr-TR" sz="3900" i="1" dirty="0" smtClean="0"/>
              <a:t>çok trafik kazalarına bağlı;</a:t>
            </a:r>
          </a:p>
          <a:p>
            <a:pPr marL="0" indent="0">
              <a:buNone/>
            </a:pPr>
            <a:endParaRPr lang="tr-TR" sz="3900" i="1" dirty="0" smtClean="0"/>
          </a:p>
          <a:p>
            <a:r>
              <a:rPr lang="tr-TR" sz="3900" i="1" dirty="0" smtClean="0"/>
              <a:t>Yetişkinlerde kaburga kırıkları,</a:t>
            </a:r>
          </a:p>
          <a:p>
            <a:r>
              <a:rPr lang="tr-TR" sz="3900" i="1" dirty="0" smtClean="0"/>
              <a:t>Gençlerde ise uyruk kırıkları görülür.</a:t>
            </a:r>
          </a:p>
          <a:p>
            <a:r>
              <a:rPr lang="tr-TR" sz="3900" i="1" dirty="0" smtClean="0"/>
              <a:t>Çocukların kemikleri elastiktir ve büyük bir güç olmadıkça kırılmaz.</a:t>
            </a:r>
          </a:p>
          <a:p>
            <a:r>
              <a:rPr lang="tr-TR" sz="3900" i="1" dirty="0" smtClean="0"/>
              <a:t>Yaşlılarda kemik çatıyı oluşturan en önemli ara madde olan kalsiyum azaldığında kırık daha kolay oluşur ve geç iyileşir.</a:t>
            </a:r>
          </a:p>
          <a:p>
            <a:pPr marL="0" indent="0">
              <a:buNone/>
            </a:pPr>
            <a:endParaRPr lang="tr-TR" dirty="0"/>
          </a:p>
        </p:txBody>
      </p:sp>
    </p:spTree>
    <p:extLst>
      <p:ext uri="{BB962C8B-B14F-4D97-AF65-F5344CB8AC3E}">
        <p14:creationId xmlns:p14="http://schemas.microsoft.com/office/powerpoint/2010/main" val="37744817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a:buFont typeface="Wingdings" pitchFamily="2" charset="2"/>
              <a:buChar char="Ø"/>
            </a:pPr>
            <a:r>
              <a:rPr lang="tr-TR" dirty="0" smtClean="0"/>
              <a:t>Bulunabildiği durumlarda ise </a:t>
            </a:r>
            <a:r>
              <a:rPr lang="tr-TR" dirty="0" err="1" smtClean="0"/>
              <a:t>atelle</a:t>
            </a:r>
            <a:r>
              <a:rPr lang="tr-TR" dirty="0" smtClean="0"/>
              <a:t> birleştirilir.</a:t>
            </a:r>
          </a:p>
          <a:p>
            <a:pPr>
              <a:buFont typeface="Wingdings" pitchFamily="2" charset="2"/>
              <a:buChar char="Ø"/>
            </a:pPr>
            <a:r>
              <a:rPr lang="tr-TR" dirty="0" smtClean="0"/>
              <a:t>Kırık bacağın iç kısmına, topuktan kasığa kadar, dış kısmına da topuktan koltuk altına kadar uzanan </a:t>
            </a:r>
            <a:r>
              <a:rPr lang="tr-TR" dirty="0" err="1" smtClean="0"/>
              <a:t>atel</a:t>
            </a:r>
            <a:r>
              <a:rPr lang="tr-TR" dirty="0" smtClean="0"/>
              <a:t> konur ve altı adet şerit sargı bezi ile bağlanır.</a:t>
            </a:r>
          </a:p>
          <a:p>
            <a:pPr>
              <a:buFont typeface="Wingdings" pitchFamily="2" charset="2"/>
              <a:buChar char="Ø"/>
            </a:pPr>
            <a:r>
              <a:rPr lang="tr-TR" dirty="0" smtClean="0"/>
              <a:t>Şerit sargıların bağlanmasında oluşan düğümlerin hepsi aynı yönde ve </a:t>
            </a:r>
            <a:r>
              <a:rPr lang="tr-TR" dirty="0" err="1" smtClean="0"/>
              <a:t>atel</a:t>
            </a:r>
            <a:r>
              <a:rPr lang="tr-TR" dirty="0" smtClean="0"/>
              <a:t> konulan tarafta olmalıdır.</a:t>
            </a:r>
          </a:p>
          <a:p>
            <a:pPr>
              <a:buFont typeface="Wingdings" pitchFamily="2" charset="2"/>
              <a:buChar char="Ø"/>
            </a:pPr>
            <a:endParaRPr lang="tr-TR" dirty="0" smtClean="0"/>
          </a:p>
        </p:txBody>
      </p:sp>
    </p:spTree>
    <p:extLst>
      <p:ext uri="{BB962C8B-B14F-4D97-AF65-F5344CB8AC3E}">
        <p14:creationId xmlns:p14="http://schemas.microsoft.com/office/powerpoint/2010/main" val="3535790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buFont typeface="Wingdings" pitchFamily="2" charset="2"/>
              <a:buChar char="Ø"/>
            </a:pPr>
            <a:r>
              <a:rPr lang="tr-TR" dirty="0" smtClean="0"/>
              <a:t>Ayrıca ayak bilekleri sekiz sargı ile birleştirilir.</a:t>
            </a:r>
          </a:p>
          <a:p>
            <a:pPr>
              <a:buFont typeface="Wingdings" pitchFamily="2" charset="2"/>
              <a:buChar char="Ø"/>
            </a:pPr>
            <a:r>
              <a:rPr lang="tr-TR" dirty="0" smtClean="0"/>
              <a:t>Hasta/yaralı sedyeyle sevk edilmelidir.</a:t>
            </a:r>
            <a:endParaRPr lang="tr-TR" dirty="0"/>
          </a:p>
        </p:txBody>
      </p:sp>
    </p:spTree>
    <p:extLst>
      <p:ext uri="{BB962C8B-B14F-4D97-AF65-F5344CB8AC3E}">
        <p14:creationId xmlns:p14="http://schemas.microsoft.com/office/powerpoint/2010/main" val="33352144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60648"/>
            <a:ext cx="8229600" cy="4525963"/>
          </a:xfrm>
        </p:spPr>
        <p:txBody>
          <a:bodyPr>
            <a:normAutofit fontScale="92500" lnSpcReduction="20000"/>
          </a:bodyPr>
          <a:lstStyle/>
          <a:p>
            <a:pPr marL="0" indent="0">
              <a:buNone/>
            </a:pPr>
            <a:r>
              <a:rPr lang="tr-TR" b="1" dirty="0" smtClean="0"/>
              <a:t>8)Diz Kapağı Kırıklarında Tespit:</a:t>
            </a:r>
          </a:p>
          <a:p>
            <a:pPr>
              <a:buFont typeface="Wingdings" pitchFamily="2" charset="2"/>
              <a:buChar char="Ø"/>
            </a:pPr>
            <a:r>
              <a:rPr lang="tr-TR" dirty="0" smtClean="0"/>
              <a:t>İki bacak arasındaki boşlukları yumuşak malzemelerden destekler konulur.</a:t>
            </a:r>
          </a:p>
          <a:p>
            <a:pPr>
              <a:buFont typeface="Wingdings" pitchFamily="2" charset="2"/>
              <a:buChar char="Ø"/>
            </a:pPr>
            <a:r>
              <a:rPr lang="tr-TR" dirty="0" smtClean="0"/>
              <a:t>İki bacak birbirine bağlanır.</a:t>
            </a:r>
          </a:p>
          <a:p>
            <a:pPr>
              <a:buFont typeface="Wingdings" pitchFamily="2" charset="2"/>
              <a:buChar char="Ø"/>
            </a:pPr>
            <a:r>
              <a:rPr lang="tr-TR" dirty="0" smtClean="0"/>
              <a:t>Hasta/yaralıya zarar vermemesi için kullanılan tespit malzemeleri biraz geniş olmalı.</a:t>
            </a:r>
          </a:p>
          <a:p>
            <a:pPr>
              <a:buFont typeface="Wingdings" pitchFamily="2" charset="2"/>
              <a:buChar char="Ø"/>
            </a:pPr>
            <a:r>
              <a:rPr lang="tr-TR" dirty="0" smtClean="0"/>
              <a:t>Bandajlar dizin üst kısmına ve alt kısmına ikişer adet bağlanır.</a:t>
            </a:r>
          </a:p>
          <a:p>
            <a:pPr>
              <a:buFont typeface="Wingdings" pitchFamily="2" charset="2"/>
              <a:buChar char="Ø"/>
            </a:pPr>
            <a:r>
              <a:rPr lang="tr-TR" dirty="0" smtClean="0"/>
              <a:t>İki ayak bileğini sabitlemek için sekiz sargı bağlanır.</a:t>
            </a:r>
            <a:endParaRPr lang="tr-T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57500"/>
            <a:ext cx="8229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ysf\Pictures\Taramalarım\2016-05 (May)\tarama0009.jpg"/>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387" y="4149080"/>
            <a:ext cx="4464496" cy="258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16972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dirty="0" smtClean="0"/>
              <a:t>9)Alt Bacak Kaval Kemiğinin Tespiti:</a:t>
            </a:r>
          </a:p>
          <a:p>
            <a:pPr>
              <a:buFont typeface="Wingdings" pitchFamily="2" charset="2"/>
              <a:buChar char="Ø"/>
            </a:pPr>
            <a:r>
              <a:rPr lang="tr-TR" dirty="0" smtClean="0"/>
              <a:t>İki bacak arasına yumuşak bezlerden hazırlanan destek materyali konur.</a:t>
            </a:r>
          </a:p>
          <a:p>
            <a:pPr>
              <a:buFont typeface="Wingdings" pitchFamily="2" charset="2"/>
              <a:buChar char="Ø"/>
            </a:pPr>
            <a:r>
              <a:rPr lang="tr-TR" dirty="0" smtClean="0"/>
              <a:t>Biri iç tarafta kasıktan ayağa kadar, diğeri dış taraftan kalçadan ayağa kadar iki </a:t>
            </a:r>
            <a:r>
              <a:rPr lang="tr-TR" dirty="0" err="1" smtClean="0"/>
              <a:t>atel</a:t>
            </a:r>
            <a:r>
              <a:rPr lang="tr-TR" dirty="0" smtClean="0"/>
              <a:t> kullanılır.</a:t>
            </a:r>
          </a:p>
          <a:p>
            <a:pPr>
              <a:buFont typeface="Wingdings" pitchFamily="2" charset="2"/>
              <a:buChar char="Ø"/>
            </a:pPr>
            <a:r>
              <a:rPr lang="tr-TR" dirty="0" smtClean="0"/>
              <a:t>Şerit sargılar, diz ve ayak bileğinin altındaki boşluklardan geçirilerek yerleştirilir.</a:t>
            </a:r>
          </a:p>
          <a:p>
            <a:pPr marL="0" indent="0">
              <a:buNone/>
            </a:pPr>
            <a:endParaRPr lang="tr-TR" dirty="0"/>
          </a:p>
        </p:txBody>
      </p:sp>
    </p:spTree>
    <p:extLst>
      <p:ext uri="{BB962C8B-B14F-4D97-AF65-F5344CB8AC3E}">
        <p14:creationId xmlns:p14="http://schemas.microsoft.com/office/powerpoint/2010/main" val="13864415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764704"/>
            <a:ext cx="8219256" cy="5361459"/>
          </a:xfrm>
        </p:spPr>
        <p:txBody>
          <a:bodyPr/>
          <a:lstStyle/>
          <a:p>
            <a:pPr>
              <a:buFont typeface="Wingdings" pitchFamily="2" charset="2"/>
              <a:buChar char="Ø"/>
            </a:pPr>
            <a:r>
              <a:rPr lang="tr-TR" dirty="0" smtClean="0"/>
              <a:t>Düğümler dıştaki </a:t>
            </a:r>
            <a:r>
              <a:rPr lang="tr-TR" dirty="0" err="1" smtClean="0"/>
              <a:t>atelin</a:t>
            </a:r>
            <a:r>
              <a:rPr lang="tr-TR" dirty="0" smtClean="0"/>
              <a:t> üzerinden düğümlenir.</a:t>
            </a:r>
          </a:p>
          <a:p>
            <a:pPr>
              <a:buFont typeface="Wingdings" pitchFamily="2" charset="2"/>
              <a:buChar char="Ø"/>
            </a:pPr>
            <a:r>
              <a:rPr lang="tr-TR" dirty="0" smtClean="0"/>
              <a:t>Ayak bilekleri sekiz sargı ile bağlanarak tespit edilir.</a:t>
            </a:r>
          </a:p>
          <a:p>
            <a:pPr>
              <a:buFont typeface="Wingdings" pitchFamily="2" charset="2"/>
              <a:buChar char="Ø"/>
            </a:pPr>
            <a:endParaRPr lang="tr-T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473087"/>
            <a:ext cx="7344816" cy="279103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7407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692696"/>
            <a:ext cx="8229600" cy="4525963"/>
          </a:xfrm>
        </p:spPr>
        <p:txBody>
          <a:bodyPr/>
          <a:lstStyle/>
          <a:p>
            <a:pPr marL="0" indent="0">
              <a:buNone/>
            </a:pPr>
            <a:r>
              <a:rPr lang="tr-TR" b="1" dirty="0" smtClean="0"/>
              <a:t>10)Ayak Bileği Kırıkları ve Ayağın Tespiti:</a:t>
            </a:r>
          </a:p>
          <a:p>
            <a:pPr>
              <a:buFont typeface="Wingdings" pitchFamily="2" charset="2"/>
              <a:buChar char="Ø"/>
            </a:pPr>
            <a:r>
              <a:rPr lang="tr-TR" dirty="0" smtClean="0"/>
              <a:t>Yaralının ayakkabıları varsa çıkarılmaya çalışılmaz. Çünkü  yapılacak hareketler kırık kemik uçlarının oynamasına ve etraftaki dokulara zarar vermesine neden olur. Eğer genişletilebilecek bağcık veya fermuar vb. varsa bunlar dikkatlice açılarak ayak rahatlatılır.</a:t>
            </a:r>
          </a:p>
          <a:p>
            <a:pPr marL="0" indent="0">
              <a:buNone/>
            </a:pPr>
            <a:endParaRPr lang="tr-TR" dirty="0" smtClean="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280170"/>
            <a:ext cx="4178275" cy="25332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80451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92696"/>
            <a:ext cx="8280920" cy="4525963"/>
          </a:xfrm>
        </p:spPr>
        <p:txBody>
          <a:bodyPr/>
          <a:lstStyle/>
          <a:p>
            <a:pPr>
              <a:buFont typeface="Wingdings" pitchFamily="2" charset="2"/>
              <a:buChar char="Ø"/>
            </a:pPr>
            <a:r>
              <a:rPr lang="tr-TR" dirty="0" smtClean="0"/>
              <a:t>Ayak bilekleri sekiz sargı ile birbirine bağlanır.</a:t>
            </a:r>
          </a:p>
          <a:p>
            <a:pPr>
              <a:buFont typeface="Wingdings" pitchFamily="2" charset="2"/>
              <a:buChar char="Ø"/>
            </a:pPr>
            <a:r>
              <a:rPr lang="tr-TR" dirty="0" smtClean="0"/>
              <a:t>Ayakta şişme olacağından altına yumuşak malzemeler konarak bacaklar yukarı kaldırılır.</a:t>
            </a:r>
          </a:p>
          <a:p>
            <a:pPr>
              <a:buFont typeface="Wingdings" pitchFamily="2" charset="2"/>
              <a:buChar char="Ø"/>
            </a:pPr>
            <a:endParaRPr lang="tr-TR" dirty="0"/>
          </a:p>
        </p:txBody>
      </p:sp>
      <p:pic>
        <p:nvPicPr>
          <p:cNvPr id="4" name="Picture 2" descr="C:\Users\ysf\Pictures\Taramalarım\2016-05 (May)\tarama0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1" y="3547148"/>
            <a:ext cx="3093273" cy="323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573016"/>
            <a:ext cx="3394248" cy="321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2861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i="1" dirty="0" smtClean="0"/>
              <a:t>ÇIKIK TANIMI</a:t>
            </a:r>
            <a:endParaRPr lang="tr-TR" b="1" i="1" dirty="0"/>
          </a:p>
        </p:txBody>
      </p:sp>
      <p:sp>
        <p:nvSpPr>
          <p:cNvPr id="3" name="İçerik Yer Tutucusu 2"/>
          <p:cNvSpPr>
            <a:spLocks noGrp="1"/>
          </p:cNvSpPr>
          <p:nvPr>
            <p:ph idx="1"/>
          </p:nvPr>
        </p:nvSpPr>
        <p:spPr/>
        <p:txBody>
          <a:bodyPr/>
          <a:lstStyle/>
          <a:p>
            <a:r>
              <a:rPr lang="tr-TR" dirty="0" smtClean="0"/>
              <a:t>Eklem yerlerinde birleşen kemik yüzeylerinin herhangi bir zorlanma sonucunda biri birinden ayrılmasına çıkık denir.</a:t>
            </a:r>
          </a:p>
          <a:p>
            <a:pPr marL="0" indent="0">
              <a:buNone/>
            </a:pPr>
            <a:endParaRPr lang="tr-TR"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645024"/>
            <a:ext cx="460851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6230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i="1" dirty="0" smtClean="0"/>
              <a:t>ÇIKIK BELİRTİLERİ</a:t>
            </a:r>
            <a:endParaRPr lang="tr-TR" b="1" i="1" dirty="0"/>
          </a:p>
        </p:txBody>
      </p:sp>
      <p:sp>
        <p:nvSpPr>
          <p:cNvPr id="3" name="İçerik Yer Tutucusu 2"/>
          <p:cNvSpPr>
            <a:spLocks noGrp="1"/>
          </p:cNvSpPr>
          <p:nvPr>
            <p:ph idx="1"/>
          </p:nvPr>
        </p:nvSpPr>
        <p:spPr/>
        <p:txBody>
          <a:bodyPr/>
          <a:lstStyle/>
          <a:p>
            <a:r>
              <a:rPr lang="tr-TR" dirty="0" smtClean="0"/>
              <a:t>Ağrı, şişlik ve kızarıklık</a:t>
            </a:r>
          </a:p>
          <a:p>
            <a:r>
              <a:rPr lang="tr-TR" dirty="0" smtClean="0"/>
              <a:t>Eklem yerinde hareket kaybı ya da hareket ettiğinde artan ağrı</a:t>
            </a:r>
          </a:p>
          <a:p>
            <a:r>
              <a:rPr lang="tr-TR" dirty="0" smtClean="0"/>
              <a:t>Eklemde şekil bozukluğu </a:t>
            </a:r>
            <a:endParaRPr lang="tr-TR"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872318"/>
            <a:ext cx="5400600" cy="284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80931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ÇIKIKTA İLK YARDIM</a:t>
            </a:r>
            <a:endParaRPr lang="tr-TR" dirty="0"/>
          </a:p>
        </p:txBody>
      </p:sp>
      <p:sp>
        <p:nvSpPr>
          <p:cNvPr id="3" name="İçerik Yer Tutucusu 2"/>
          <p:cNvSpPr>
            <a:spLocks noGrp="1"/>
          </p:cNvSpPr>
          <p:nvPr>
            <p:ph idx="1"/>
          </p:nvPr>
        </p:nvSpPr>
        <p:spPr/>
        <p:txBody>
          <a:bodyPr/>
          <a:lstStyle/>
          <a:p>
            <a:r>
              <a:rPr lang="tr-TR" dirty="0" smtClean="0"/>
              <a:t>Hasta/yaralı gereksiz hareketlerden korunur.</a:t>
            </a:r>
          </a:p>
          <a:p>
            <a:r>
              <a:rPr lang="tr-TR" dirty="0" smtClean="0"/>
              <a:t>Çıkık bölgedeki uzuvlarına kullanmasına izin verilmez.</a:t>
            </a:r>
          </a:p>
          <a:p>
            <a:r>
              <a:rPr lang="tr-TR" dirty="0" smtClean="0"/>
              <a:t>Hasta/yaralıya yiyecek içecek verilmez.</a:t>
            </a:r>
          </a:p>
          <a:p>
            <a:r>
              <a:rPr lang="tr-TR" dirty="0" smtClean="0"/>
              <a:t>Eklem yerindeki şekil bozukluğu düzeltilmeye çalışılmaz.</a:t>
            </a:r>
          </a:p>
          <a:p>
            <a:pPr marL="0" indent="0">
              <a:buNone/>
            </a:pPr>
            <a:endParaRPr lang="tr-TR" dirty="0"/>
          </a:p>
        </p:txBody>
      </p:sp>
    </p:spTree>
    <p:extLst>
      <p:ext uri="{BB962C8B-B14F-4D97-AF65-F5344CB8AC3E}">
        <p14:creationId xmlns:p14="http://schemas.microsoft.com/office/powerpoint/2010/main" val="41588368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i="1" dirty="0" smtClean="0"/>
              <a:t>KIRIK BELİRTİLERİ</a:t>
            </a:r>
            <a:endParaRPr lang="tr-TR" b="1" i="1" dirty="0"/>
          </a:p>
        </p:txBody>
      </p:sp>
      <p:sp>
        <p:nvSpPr>
          <p:cNvPr id="3" name="İçerik Yer Tutucusu 2"/>
          <p:cNvSpPr>
            <a:spLocks noGrp="1"/>
          </p:cNvSpPr>
          <p:nvPr>
            <p:ph idx="1"/>
          </p:nvPr>
        </p:nvSpPr>
        <p:spPr>
          <a:xfrm>
            <a:off x="323528" y="1700808"/>
            <a:ext cx="8507288" cy="4713387"/>
          </a:xfrm>
        </p:spPr>
        <p:txBody>
          <a:bodyPr>
            <a:normAutofit/>
          </a:bodyPr>
          <a:lstStyle/>
          <a:p>
            <a:r>
              <a:rPr lang="tr-TR" sz="3600" i="1" dirty="0" smtClean="0"/>
              <a:t>Kırık belirtileri hemen olay yerinde değerlendirilmeli ve ilk yardım müdahalesi yapılmalıdır. Ancak kesin olarak kırık olup olmadığı bazen tespit edilemeyebilir. Buna rağmen kırık şüphesi olan durumlarda varmış gibi düşünülüp uygun müdahale yapılmalıdır.</a:t>
            </a:r>
            <a:endParaRPr lang="tr-TR" sz="3600" i="1" dirty="0"/>
          </a:p>
        </p:txBody>
      </p:sp>
    </p:spTree>
    <p:extLst>
      <p:ext uri="{BB962C8B-B14F-4D97-AF65-F5344CB8AC3E}">
        <p14:creationId xmlns:p14="http://schemas.microsoft.com/office/powerpoint/2010/main" val="4621070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764704"/>
            <a:ext cx="8229600" cy="4525963"/>
          </a:xfrm>
        </p:spPr>
        <p:txBody>
          <a:bodyPr/>
          <a:lstStyle/>
          <a:p>
            <a:r>
              <a:rPr lang="tr-TR" dirty="0"/>
              <a:t>Hangi pozisyonda bulunmuş ise aynı şekilde </a:t>
            </a:r>
            <a:r>
              <a:rPr lang="tr-TR" dirty="0" err="1"/>
              <a:t>atel</a:t>
            </a:r>
            <a:r>
              <a:rPr lang="tr-TR" dirty="0"/>
              <a:t> veya üçgen sargı ile tespit edilir</a:t>
            </a:r>
            <a:r>
              <a:rPr lang="tr-TR" dirty="0" smtClean="0"/>
              <a:t>.</a:t>
            </a:r>
          </a:p>
          <a:p>
            <a:r>
              <a:rPr lang="tr-TR" dirty="0" smtClean="0"/>
              <a:t>Çıkık bölge tespit edilirken parmak uçları açıkta bırakılır.</a:t>
            </a:r>
          </a:p>
          <a:p>
            <a:r>
              <a:rPr lang="tr-TR" dirty="0" smtClean="0"/>
              <a:t>Yaralanma bölgesinde nabız, cilt rengi ve ısı sık aralıklarla kontrol edilir.</a:t>
            </a:r>
          </a:p>
          <a:p>
            <a:r>
              <a:rPr lang="tr-TR" dirty="0" smtClean="0"/>
              <a:t>Tıbbi yardım istenir.</a:t>
            </a:r>
          </a:p>
          <a:p>
            <a:pPr marL="0" indent="0">
              <a:buNone/>
            </a:pPr>
            <a:endParaRPr lang="tr-TR"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933056"/>
            <a:ext cx="4754895" cy="29249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1154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BURKULMA TANIMI</a:t>
            </a:r>
            <a:endParaRPr lang="tr-TR" dirty="0"/>
          </a:p>
        </p:txBody>
      </p:sp>
      <p:sp>
        <p:nvSpPr>
          <p:cNvPr id="3" name="İçerik Yer Tutucusu 2"/>
          <p:cNvSpPr>
            <a:spLocks noGrp="1"/>
          </p:cNvSpPr>
          <p:nvPr>
            <p:ph idx="1"/>
          </p:nvPr>
        </p:nvSpPr>
        <p:spPr>
          <a:xfrm>
            <a:off x="396763" y="1340768"/>
            <a:ext cx="8003232" cy="4137323"/>
          </a:xfrm>
        </p:spPr>
        <p:txBody>
          <a:bodyPr>
            <a:normAutofit lnSpcReduction="10000"/>
          </a:bodyPr>
          <a:lstStyle/>
          <a:p>
            <a:r>
              <a:rPr lang="tr-TR" dirty="0" smtClean="0"/>
              <a:t>Ani zorlamalarda eklem yerindeki kemik uçları geçici olarak birbirinden ayrılır. Zorlanma sona erdiğinde eklem yüzeyleri kendiliğinden eski pozisyonuna geri döner. İşte bu anlık olarak ayrılıp tekrar yerine oturma esnasına eklem yüzeylerinde, eklem bağlarında ve etraftaki yumuşak dokuda yaralanmalar meydana gelir</a:t>
            </a:r>
            <a:r>
              <a:rPr lang="tr-TR" dirty="0" smtClean="0"/>
              <a:t>. Bu </a:t>
            </a:r>
            <a:r>
              <a:rPr lang="tr-TR" dirty="0" smtClean="0"/>
              <a:t>olaya burkulma adı verilir.</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5276" y="4814763"/>
            <a:ext cx="1498724" cy="2055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05638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BURKULMA BELİRTİLERİ</a:t>
            </a:r>
            <a:endParaRPr lang="tr-TR" dirty="0"/>
          </a:p>
        </p:txBody>
      </p:sp>
      <p:sp>
        <p:nvSpPr>
          <p:cNvPr id="3" name="İçerik Yer Tutucusu 2"/>
          <p:cNvSpPr>
            <a:spLocks noGrp="1"/>
          </p:cNvSpPr>
          <p:nvPr>
            <p:ph idx="1"/>
          </p:nvPr>
        </p:nvSpPr>
        <p:spPr/>
        <p:txBody>
          <a:bodyPr/>
          <a:lstStyle/>
          <a:p>
            <a:r>
              <a:rPr lang="tr-TR" dirty="0" smtClean="0"/>
              <a:t>Bölgesel olarak ağrı, kızarıklık, şişlik</a:t>
            </a:r>
          </a:p>
          <a:p>
            <a:r>
              <a:rPr lang="tr-TR" dirty="0" smtClean="0"/>
              <a:t>Doku içine kılcal damar kanamasın sonucu eklemde morarma</a:t>
            </a:r>
          </a:p>
          <a:p>
            <a:r>
              <a:rPr lang="tr-TR" dirty="0" smtClean="0"/>
              <a:t>Organda fonksiyon bozukluğu ya da organ kullanamama </a:t>
            </a:r>
          </a:p>
          <a:p>
            <a:r>
              <a:rPr lang="tr-TR" dirty="0" smtClean="0"/>
              <a:t>Üzerine basma ya da hareket ettirme ağrı ve şişliği artar</a:t>
            </a:r>
          </a:p>
          <a:p>
            <a:pPr marL="0" indent="0">
              <a:buNone/>
            </a:pPr>
            <a:endParaRPr lang="tr-TR" dirty="0"/>
          </a:p>
        </p:txBody>
      </p:sp>
    </p:spTree>
    <p:extLst>
      <p:ext uri="{BB962C8B-B14F-4D97-AF65-F5344CB8AC3E}">
        <p14:creationId xmlns:p14="http://schemas.microsoft.com/office/powerpoint/2010/main" val="27884118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BURKULMADA İLK YARDIM</a:t>
            </a:r>
            <a:endParaRPr lang="tr-TR" dirty="0"/>
          </a:p>
        </p:txBody>
      </p:sp>
      <p:sp>
        <p:nvSpPr>
          <p:cNvPr id="3" name="İçerik Yer Tutucusu 2"/>
          <p:cNvSpPr>
            <a:spLocks noGrp="1"/>
          </p:cNvSpPr>
          <p:nvPr>
            <p:ph idx="1"/>
          </p:nvPr>
        </p:nvSpPr>
        <p:spPr/>
        <p:txBody>
          <a:bodyPr/>
          <a:lstStyle/>
          <a:p>
            <a:r>
              <a:rPr lang="tr-TR" dirty="0" smtClean="0"/>
              <a:t>Doku içinde olan kanamayı durdurmak için soğuk uygulama yapılır, ancak direkt olarak buz konulmamalıdır. Temiz bir bez ile soğuk kompres uygulaması yapılır.</a:t>
            </a:r>
          </a:p>
          <a:p>
            <a:r>
              <a:rPr lang="tr-TR" dirty="0" smtClean="0"/>
              <a:t>Burkulan eklem bandajla sarılarak tespit edilir.</a:t>
            </a:r>
          </a:p>
          <a:p>
            <a:r>
              <a:rPr lang="tr-TR" dirty="0" smtClean="0"/>
              <a:t>Eklem bölgesi yukarı kaldırılarak şişlik ve kanama azaltılır.</a:t>
            </a:r>
            <a:endParaRPr lang="tr-TR" dirty="0"/>
          </a:p>
        </p:txBody>
      </p:sp>
    </p:spTree>
    <p:extLst>
      <p:ext uri="{BB962C8B-B14F-4D97-AF65-F5344CB8AC3E}">
        <p14:creationId xmlns:p14="http://schemas.microsoft.com/office/powerpoint/2010/main" val="30597781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196752"/>
            <a:ext cx="8229600" cy="4525963"/>
          </a:xfrm>
        </p:spPr>
        <p:txBody>
          <a:bodyPr/>
          <a:lstStyle/>
          <a:p>
            <a:r>
              <a:rPr lang="tr-TR" dirty="0" smtClean="0"/>
              <a:t>Hasta/yaralının yürümesine ve hareketine izin verilmez.</a:t>
            </a:r>
          </a:p>
          <a:p>
            <a:r>
              <a:rPr lang="tr-TR" dirty="0" smtClean="0"/>
              <a:t>Hasta/yaralının vücut ısısı korunacak şekilde sıcak tutulur.</a:t>
            </a:r>
          </a:p>
          <a:p>
            <a:r>
              <a:rPr lang="tr-TR" dirty="0" smtClean="0"/>
              <a:t>Burkulan eklemde bazen küçük kemik çatlakları veya kırıklar görülebilir. Bu nedenle kesinlikle sağlık kuruluşuna sevki sağlanır.</a:t>
            </a:r>
            <a:endParaRPr lang="tr-TR" dirty="0"/>
          </a:p>
        </p:txBody>
      </p:sp>
    </p:spTree>
    <p:extLst>
      <p:ext uri="{BB962C8B-B14F-4D97-AF65-F5344CB8AC3E}">
        <p14:creationId xmlns:p14="http://schemas.microsoft.com/office/powerpoint/2010/main" val="13467040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502" y="442762"/>
            <a:ext cx="8704969" cy="6082582"/>
          </a:xfrm>
        </p:spPr>
        <p:txBody>
          <a:bodyPr>
            <a:normAutofit/>
          </a:bodyPr>
          <a:lstStyle/>
          <a:p>
            <a:pPr marL="0" indent="0">
              <a:buNone/>
            </a:pPr>
            <a:r>
              <a:rPr lang="tr-TR" i="1" dirty="0" smtClean="0"/>
              <a:t>Genel olarak kırık belirtileri</a:t>
            </a:r>
          </a:p>
          <a:p>
            <a:pPr marL="0" indent="0">
              <a:buNone/>
            </a:pPr>
            <a:r>
              <a:rPr lang="tr-TR" i="1" dirty="0"/>
              <a:t>ş</a:t>
            </a:r>
            <a:r>
              <a:rPr lang="tr-TR" i="1" dirty="0" smtClean="0"/>
              <a:t>unlardır;</a:t>
            </a:r>
          </a:p>
          <a:p>
            <a:pPr marL="0" indent="0">
              <a:buNone/>
            </a:pPr>
            <a:r>
              <a:rPr lang="tr-TR" b="1" i="1" u="sng" dirty="0" smtClean="0"/>
              <a:t>Ağrı</a:t>
            </a:r>
            <a:r>
              <a:rPr lang="tr-TR" b="1" i="1" dirty="0" smtClean="0"/>
              <a:t>;</a:t>
            </a:r>
          </a:p>
          <a:p>
            <a:pPr>
              <a:buFont typeface="Wingdings" pitchFamily="2" charset="2"/>
              <a:buChar char="Ø"/>
            </a:pPr>
            <a:r>
              <a:rPr lang="tr-TR" i="1" dirty="0" smtClean="0"/>
              <a:t>Elle yapılan basınç ve kırık </a:t>
            </a:r>
            <a:r>
              <a:rPr lang="tr-TR" i="1" dirty="0" err="1" smtClean="0"/>
              <a:t>bölegenin</a:t>
            </a:r>
            <a:r>
              <a:rPr lang="tr-TR" i="1" dirty="0" smtClean="0"/>
              <a:t> hareketi ile artan ağrı vardır.</a:t>
            </a:r>
          </a:p>
          <a:p>
            <a:pPr>
              <a:buFont typeface="Wingdings" pitchFamily="2" charset="2"/>
              <a:buChar char="Ø"/>
            </a:pPr>
            <a:r>
              <a:rPr lang="tr-TR" i="1" dirty="0" smtClean="0"/>
              <a:t>Travma nedeni ile veya kırık kemik uçlarının sinirlere baskı yapması sonucu özellikle parmak uçlarında duyu bozuklukları olabilir.</a:t>
            </a:r>
          </a:p>
          <a:p>
            <a:pPr>
              <a:buFont typeface="Wingdings" pitchFamily="2" charset="2"/>
              <a:buChar char="Ø"/>
            </a:pPr>
            <a:r>
              <a:rPr lang="tr-TR" i="1" dirty="0" smtClean="0"/>
              <a:t>Ağrının şiddeti kırık </a:t>
            </a:r>
            <a:r>
              <a:rPr lang="tr-TR" i="1" dirty="0" err="1" smtClean="0"/>
              <a:t>çeşitine</a:t>
            </a:r>
            <a:r>
              <a:rPr lang="tr-TR" i="1" dirty="0" smtClean="0"/>
              <a:t> göre değişmekle birlikte ağrı şokuna neden olacak kadar şiddetli olabilir</a:t>
            </a:r>
            <a:endParaRPr lang="tr-TR" i="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4040" y="19653"/>
            <a:ext cx="3449960" cy="229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79981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412776"/>
            <a:ext cx="8507288" cy="4713387"/>
          </a:xfrm>
        </p:spPr>
        <p:txBody>
          <a:bodyPr/>
          <a:lstStyle/>
          <a:p>
            <a:pPr marL="0" indent="0">
              <a:buNone/>
            </a:pPr>
            <a:r>
              <a:rPr lang="tr-TR" b="1" i="1" u="sng" dirty="0" smtClean="0"/>
              <a:t>Hassasiyet;</a:t>
            </a:r>
          </a:p>
          <a:p>
            <a:pPr>
              <a:buFont typeface="Wingdings" pitchFamily="2" charset="2"/>
              <a:buChar char="Ø"/>
            </a:pPr>
            <a:r>
              <a:rPr lang="tr-TR" i="1" dirty="0" smtClean="0"/>
              <a:t>Kırık yerinde bölgesel hassasiyet </a:t>
            </a:r>
            <a:r>
              <a:rPr lang="tr-TR" i="1" dirty="0" err="1" smtClean="0"/>
              <a:t>vardır.Bu</a:t>
            </a:r>
            <a:r>
              <a:rPr lang="tr-TR" i="1" dirty="0" smtClean="0"/>
              <a:t> hassas bölge parmakla kontrol edilerek bulunabilir. Buna hassas nokta denir ve kırığın göstergelerinden biridir.</a:t>
            </a:r>
            <a:endParaRPr lang="tr-TR" i="1" dirty="0"/>
          </a:p>
        </p:txBody>
      </p:sp>
      <p:pic>
        <p:nvPicPr>
          <p:cNvPr id="6146" name="Picture 2" descr="kÄ±rÄ±k belirtileri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987520"/>
            <a:ext cx="4427984" cy="265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4050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836713"/>
            <a:ext cx="8640960" cy="3744416"/>
          </a:xfrm>
        </p:spPr>
        <p:txBody>
          <a:bodyPr>
            <a:noAutofit/>
          </a:bodyPr>
          <a:lstStyle/>
          <a:p>
            <a:pPr marL="0" indent="0">
              <a:buNone/>
            </a:pPr>
            <a:r>
              <a:rPr lang="tr-TR" sz="3600" b="1" i="1" u="sng" dirty="0" smtClean="0"/>
              <a:t>Şekil Bozukluğu;</a:t>
            </a:r>
          </a:p>
          <a:p>
            <a:pPr>
              <a:buFont typeface="Wingdings" pitchFamily="2" charset="2"/>
              <a:buChar char="Ø"/>
            </a:pPr>
            <a:r>
              <a:rPr lang="tr-TR" sz="3600" i="1" dirty="0" smtClean="0"/>
              <a:t>Kırık bölgesinde normal görünüm kaybolarak şekil bozukluğu oluşur.</a:t>
            </a:r>
          </a:p>
          <a:p>
            <a:pPr>
              <a:buFont typeface="Wingdings" pitchFamily="2" charset="2"/>
              <a:buChar char="Ø"/>
            </a:pPr>
            <a:r>
              <a:rPr lang="tr-TR" sz="3600" i="1" dirty="0" smtClean="0"/>
              <a:t>Kol-bacak kırıklarında daha belirgindir.</a:t>
            </a:r>
          </a:p>
          <a:p>
            <a:pPr>
              <a:buFont typeface="Wingdings" pitchFamily="2" charset="2"/>
              <a:buChar char="Ø"/>
            </a:pPr>
            <a:r>
              <a:rPr lang="tr-TR" sz="3600" i="1" dirty="0" smtClean="0"/>
              <a:t>Kısalmış, açı yapmış veya eklem olmayan bölgede dönme yaparak  eklem görüntüsü oluşabilir. Buna yalancı eklem denir.</a:t>
            </a:r>
            <a:endParaRPr lang="tr-TR" sz="3600" i="1" dirty="0"/>
          </a:p>
        </p:txBody>
      </p:sp>
    </p:spTree>
    <p:extLst>
      <p:ext uri="{BB962C8B-B14F-4D97-AF65-F5344CB8AC3E}">
        <p14:creationId xmlns:p14="http://schemas.microsoft.com/office/powerpoint/2010/main" val="12444914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548680"/>
            <a:ext cx="8784976" cy="5007919"/>
          </a:xfrm>
        </p:spPr>
        <p:txBody>
          <a:bodyPr>
            <a:normAutofit fontScale="92500" lnSpcReduction="10000"/>
          </a:bodyPr>
          <a:lstStyle/>
          <a:p>
            <a:pPr marL="0" indent="0">
              <a:buNone/>
            </a:pPr>
            <a:r>
              <a:rPr lang="tr-TR" sz="3500" b="1" i="1" u="sng" dirty="0" smtClean="0"/>
              <a:t>Şişlik ve Morarma;</a:t>
            </a:r>
          </a:p>
          <a:p>
            <a:pPr>
              <a:buFont typeface="Wingdings" pitchFamily="2" charset="2"/>
              <a:buChar char="Ø"/>
            </a:pPr>
            <a:r>
              <a:rPr lang="tr-TR" sz="3500" i="1" dirty="0" smtClean="0"/>
              <a:t>Bu bulgular herhangi bir </a:t>
            </a:r>
            <a:endParaRPr lang="tr-TR" sz="3500" i="1" dirty="0"/>
          </a:p>
          <a:p>
            <a:pPr marL="0" indent="0">
              <a:buNone/>
            </a:pPr>
            <a:r>
              <a:rPr lang="tr-TR" sz="3500" i="1" dirty="0"/>
              <a:t>y</a:t>
            </a:r>
            <a:r>
              <a:rPr lang="tr-TR" sz="3500" i="1" dirty="0" smtClean="0"/>
              <a:t>aralanmada da görülebilir.</a:t>
            </a:r>
          </a:p>
          <a:p>
            <a:pPr>
              <a:buFont typeface="Wingdings" pitchFamily="2" charset="2"/>
              <a:buChar char="Ø"/>
            </a:pPr>
            <a:r>
              <a:rPr lang="tr-TR" sz="3500" i="1" dirty="0" smtClean="0"/>
              <a:t>Fakat bir yaralanma sonrası kısa sürede oluşan şişlik kırık bölgesinde yırtılan damarlardan yumuşak dokulara kanama olduğunu </a:t>
            </a:r>
            <a:r>
              <a:rPr lang="tr-TR" sz="3500" i="1" dirty="0" err="1" smtClean="0"/>
              <a:t>gösterir.Bu</a:t>
            </a:r>
            <a:r>
              <a:rPr lang="tr-TR" sz="3500" i="1" dirty="0" smtClean="0"/>
              <a:t> nedenle şişlik ve morarma birlikte görülür.</a:t>
            </a:r>
          </a:p>
          <a:p>
            <a:pPr>
              <a:buFont typeface="Wingdings" pitchFamily="2" charset="2"/>
              <a:buChar char="Ø"/>
            </a:pPr>
            <a:r>
              <a:rPr lang="tr-TR" sz="3500" i="1" dirty="0" smtClean="0"/>
              <a:t>Bazen şişlik kırığa bağlı şekil bozukluğunu maskeleyecek kadar fazla olabilir</a:t>
            </a:r>
            <a:r>
              <a:rPr lang="tr-TR" dirty="0" smtClean="0"/>
              <a:t>.</a:t>
            </a:r>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807" y="-99392"/>
            <a:ext cx="3240361" cy="2430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23799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1875</Words>
  <Application>Microsoft Office PowerPoint</Application>
  <PresentationFormat>Ekran Gösterisi (4:3)</PresentationFormat>
  <Paragraphs>210</Paragraphs>
  <Slides>54</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54</vt:i4>
      </vt:variant>
    </vt:vector>
  </HeadingPairs>
  <TitlesOfParts>
    <vt:vector size="60" baseType="lpstr">
      <vt:lpstr>Arial</vt:lpstr>
      <vt:lpstr>Calibri</vt:lpstr>
      <vt:lpstr>Cambria</vt:lpstr>
      <vt:lpstr>Constantia</vt:lpstr>
      <vt:lpstr>Wingdings</vt:lpstr>
      <vt:lpstr>Ofis Teması</vt:lpstr>
      <vt:lpstr>KIRIK, ÇIKIK VE BURKULMALARDA İLK YARDIM</vt:lpstr>
      <vt:lpstr>KIRIK TANIMI</vt:lpstr>
      <vt:lpstr>KIRIK NEDENLERİ</vt:lpstr>
      <vt:lpstr>PowerPoint Sunusu</vt:lpstr>
      <vt:lpstr>KIRIK BELİRTİLERİ</vt:lpstr>
      <vt:lpstr>PowerPoint Sunusu</vt:lpstr>
      <vt:lpstr>PowerPoint Sunusu</vt:lpstr>
      <vt:lpstr>PowerPoint Sunusu</vt:lpstr>
      <vt:lpstr>PowerPoint Sunusu</vt:lpstr>
      <vt:lpstr>PowerPoint Sunusu</vt:lpstr>
      <vt:lpstr>PowerPoint Sunusu</vt:lpstr>
      <vt:lpstr>KIRIĞIN SINIFLANDIRILMASI</vt:lpstr>
      <vt:lpstr>KIRIĞIN SINIFLANDIRILMASI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KIRIKLARDA İLK YARDIM</vt:lpstr>
      <vt:lpstr>PowerPoint Sunusu</vt:lpstr>
      <vt:lpstr>PowerPoint Sunusu</vt:lpstr>
      <vt:lpstr>KIRIKLARDA TESPİT UYGULAMALARI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ÇIKIK TANIMI</vt:lpstr>
      <vt:lpstr>ÇIKIK BELİRTİLERİ</vt:lpstr>
      <vt:lpstr>ÇIKIKTA İLK YARDIM</vt:lpstr>
      <vt:lpstr>PowerPoint Sunusu</vt:lpstr>
      <vt:lpstr>BURKULMA TANIMI</vt:lpstr>
      <vt:lpstr>BURKULMA BELİRTİLERİ</vt:lpstr>
      <vt:lpstr>BURKULMADA İLK YARDIM</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User</cp:lastModifiedBy>
  <cp:revision>48</cp:revision>
  <dcterms:created xsi:type="dcterms:W3CDTF">2019-03-30T13:08:12Z</dcterms:created>
  <dcterms:modified xsi:type="dcterms:W3CDTF">2019-12-10T16:16:07Z</dcterms:modified>
</cp:coreProperties>
</file>