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60" r:id="rId2"/>
    <p:sldId id="282" r:id="rId3"/>
    <p:sldId id="283" r:id="rId4"/>
    <p:sldId id="284" r:id="rId5"/>
    <p:sldId id="285"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62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EC472B-1D5C-4263-9BB4-33CCA8381A9A}" type="datetimeFigureOut">
              <a:rPr lang="tr-TR" smtClean="0"/>
              <a:t>1.10.2019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684743-163B-4375-B576-1D376FB0C962}"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noFill/>
        </p:spPr>
        <p:txBody>
          <a:bodyPr/>
          <a:lstStyle/>
          <a:p>
            <a:fld id="{2568A1F8-1FED-4780-830D-35BFEF6EFC93}" type="slidenum">
              <a:rPr lang="tr-TR" altLang="tr-TR" smtClean="0"/>
              <a:pPr/>
              <a:t>2</a:t>
            </a:fld>
            <a:endParaRPr lang="tr-TR" altLang="tr-TR" smtClean="0"/>
          </a:p>
        </p:txBody>
      </p:sp>
      <p:sp>
        <p:nvSpPr>
          <p:cNvPr id="272387" name="Rectangle 2"/>
          <p:cNvSpPr>
            <a:spLocks noRot="1" noChangeArrowheads="1" noTextEdit="1"/>
          </p:cNvSpPr>
          <p:nvPr>
            <p:ph type="sldImg"/>
          </p:nvPr>
        </p:nvSpPr>
        <p:spPr>
          <a:ln/>
        </p:spPr>
      </p:sp>
      <p:sp>
        <p:nvSpPr>
          <p:cNvPr id="272388" name="Rectangle 3"/>
          <p:cNvSpPr>
            <a:spLocks noGrp="1" noChangeArrowheads="1"/>
          </p:cNvSpPr>
          <p:nvPr>
            <p:ph type="body" idx="1"/>
          </p:nvPr>
        </p:nvSpPr>
        <p:spPr>
          <a:noFill/>
          <a:ln/>
        </p:spPr>
        <p:txBody>
          <a:bodyPr/>
          <a:lstStyle/>
          <a:p>
            <a:pPr eaLnBrk="1" hangingPunct="1"/>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noChangeArrowheads="1"/>
          </p:cNvSpPr>
          <p:nvPr>
            <p:ph type="ctrTitle"/>
          </p:nvPr>
        </p:nvSpPr>
        <p:spPr>
          <a:xfrm>
            <a:off x="1116013" y="1557338"/>
            <a:ext cx="7085012" cy="1066800"/>
          </a:xfrm>
        </p:spPr>
        <p:txBody>
          <a:bodyPr>
            <a:normAutofit fontScale="90000"/>
          </a:bodyPr>
          <a:lstStyle/>
          <a:p>
            <a:pPr algn="ctr"/>
            <a:r>
              <a:rPr lang="tr-TR" altLang="tr-TR" sz="5400" b="1" dirty="0" err="1" smtClean="0"/>
              <a:t>Assoc</a:t>
            </a:r>
            <a:r>
              <a:rPr lang="tr-TR" altLang="tr-TR" sz="5400" b="1" dirty="0" smtClean="0"/>
              <a:t>.Prof.</a:t>
            </a:r>
            <a:br>
              <a:rPr lang="tr-TR" altLang="tr-TR" sz="5400" b="1" dirty="0" smtClean="0"/>
            </a:br>
            <a:r>
              <a:rPr lang="tr-TR" altLang="tr-TR" sz="5400" b="1" dirty="0" err="1" smtClean="0"/>
              <a:t>Dr.Borga</a:t>
            </a:r>
            <a:r>
              <a:rPr lang="tr-TR" altLang="tr-TR" sz="5400" b="1" dirty="0" smtClean="0"/>
              <a:t> </a:t>
            </a:r>
            <a:r>
              <a:rPr lang="tr-TR" altLang="tr-TR" sz="5400" b="1" dirty="0" smtClean="0"/>
              <a:t>Tırpan</a:t>
            </a:r>
            <a:br>
              <a:rPr lang="tr-TR" altLang="tr-TR" sz="5400" b="1" dirty="0" smtClean="0"/>
            </a:br>
            <a:r>
              <a:rPr lang="tr-TR" altLang="tr-TR" b="1" dirty="0" smtClean="0"/>
              <a:t/>
            </a:r>
            <a:br>
              <a:rPr lang="tr-TR" altLang="tr-TR" b="1" dirty="0" smtClean="0"/>
            </a:br>
            <a:endParaRPr lang="tr-TR" altLang="tr-TR" b="1" dirty="0" smtClean="0"/>
          </a:p>
        </p:txBody>
      </p:sp>
      <p:sp>
        <p:nvSpPr>
          <p:cNvPr id="3075" name="2 Alt Başlık"/>
          <p:cNvSpPr>
            <a:spLocks noGrp="1" noChangeArrowheads="1"/>
          </p:cNvSpPr>
          <p:nvPr>
            <p:ph type="subTitle" idx="1"/>
          </p:nvPr>
        </p:nvSpPr>
        <p:spPr>
          <a:xfrm>
            <a:off x="900113" y="2997200"/>
            <a:ext cx="7848600" cy="1079500"/>
          </a:xfrm>
        </p:spPr>
        <p:txBody>
          <a:bodyPr>
            <a:normAutofit fontScale="77500" lnSpcReduction="20000"/>
          </a:bodyPr>
          <a:lstStyle/>
          <a:p>
            <a:pPr algn="ctr"/>
            <a:r>
              <a:rPr lang="tr-TR" altLang="tr-TR" sz="4400" b="1" dirty="0" err="1" smtClean="0"/>
              <a:t>Reproduction</a:t>
            </a:r>
            <a:r>
              <a:rPr lang="tr-TR" altLang="tr-TR" sz="4400" b="1" dirty="0" smtClean="0"/>
              <a:t> </a:t>
            </a:r>
            <a:r>
              <a:rPr lang="tr-TR" altLang="tr-TR" sz="4400" b="1" dirty="0" err="1" smtClean="0"/>
              <a:t>and</a:t>
            </a:r>
            <a:r>
              <a:rPr lang="tr-TR" altLang="tr-TR" sz="4400" b="1" dirty="0" smtClean="0"/>
              <a:t> </a:t>
            </a:r>
            <a:r>
              <a:rPr lang="tr-TR" altLang="tr-TR" sz="4400" b="1" dirty="0" err="1" smtClean="0"/>
              <a:t>Artificial</a:t>
            </a:r>
            <a:r>
              <a:rPr lang="tr-TR" altLang="tr-TR" sz="4400" b="1" dirty="0" smtClean="0"/>
              <a:t> </a:t>
            </a:r>
            <a:r>
              <a:rPr lang="tr-TR" altLang="tr-TR" sz="4400" b="1" dirty="0" err="1" smtClean="0"/>
              <a:t>Insemination</a:t>
            </a:r>
            <a:endParaRPr lang="tr-TR" altLang="tr-TR" sz="4400" b="1" dirty="0" smtClean="0"/>
          </a:p>
          <a:p>
            <a:pPr algn="ctr"/>
            <a:r>
              <a:rPr lang="tr-TR" altLang="tr-TR" sz="4400" b="1" dirty="0" smtClean="0"/>
              <a:t>2020</a:t>
            </a:r>
            <a:endParaRPr lang="tr-TR" altLang="tr-TR" sz="4400"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Başlık"/>
          <p:cNvSpPr>
            <a:spLocks noGrp="1" noChangeArrowheads="1"/>
          </p:cNvSpPr>
          <p:nvPr>
            <p:ph type="title"/>
          </p:nvPr>
        </p:nvSpPr>
        <p:spPr/>
        <p:txBody>
          <a:bodyPr/>
          <a:lstStyle/>
          <a:p>
            <a:r>
              <a:rPr lang="tr-TR" altLang="tr-TR" b="1" smtClean="0"/>
              <a:t>Spermatositogenesis (growth)</a:t>
            </a:r>
          </a:p>
        </p:txBody>
      </p:sp>
      <p:sp>
        <p:nvSpPr>
          <p:cNvPr id="8195" name="2 İçerik Yer Tutucusu"/>
          <p:cNvSpPr>
            <a:spLocks noGrp="1" noChangeArrowheads="1"/>
          </p:cNvSpPr>
          <p:nvPr>
            <p:ph idx="1"/>
          </p:nvPr>
        </p:nvSpPr>
        <p:spPr>
          <a:xfrm>
            <a:off x="684213" y="1600200"/>
            <a:ext cx="6119812" cy="4525963"/>
          </a:xfrm>
        </p:spPr>
        <p:txBody>
          <a:bodyPr/>
          <a:lstStyle/>
          <a:p>
            <a:pPr algn="just"/>
            <a:r>
              <a:rPr lang="tr-TR" altLang="tr-TR" sz="2400" smtClean="0"/>
              <a:t>Spermatagonia have two types; A and B.</a:t>
            </a:r>
          </a:p>
          <a:p>
            <a:pPr algn="just"/>
            <a:r>
              <a:rPr lang="tr-TR" altLang="tr-TR" sz="2400" smtClean="0"/>
              <a:t>While some of the </a:t>
            </a:r>
            <a:r>
              <a:rPr lang="tr-TR" altLang="tr-TR" sz="2400" b="1" smtClean="0"/>
              <a:t>Spermatagonia A </a:t>
            </a:r>
            <a:r>
              <a:rPr lang="tr-TR" altLang="tr-TR" sz="2400" smtClean="0"/>
              <a:t>stay as </a:t>
            </a:r>
            <a:r>
              <a:rPr lang="tr-TR" altLang="tr-TR" sz="2400" b="1" smtClean="0"/>
              <a:t>resource cells</a:t>
            </a:r>
            <a:r>
              <a:rPr lang="tr-TR" altLang="tr-TR" sz="2400" smtClean="0"/>
              <a:t>;</a:t>
            </a:r>
            <a:r>
              <a:rPr lang="tr-TR" altLang="tr-TR" sz="2400" b="1" smtClean="0"/>
              <a:t> </a:t>
            </a:r>
            <a:r>
              <a:rPr lang="tr-TR" altLang="tr-TR" sz="2400" smtClean="0"/>
              <a:t>some differentiate into </a:t>
            </a:r>
            <a:r>
              <a:rPr lang="tr-TR" altLang="tr-TR" sz="2400" b="1" smtClean="0"/>
              <a:t>Spermatagonia B.</a:t>
            </a:r>
            <a:endParaRPr lang="tr-TR" altLang="tr-TR" sz="2400" smtClean="0"/>
          </a:p>
          <a:p>
            <a:pPr algn="just"/>
            <a:r>
              <a:rPr lang="tr-TR" altLang="tr-TR" sz="2400" smtClean="0"/>
              <a:t>Spermatagonia B move towards the lumen of tubulus seminiferus contortus by mitotic division and grow even more to form </a:t>
            </a:r>
            <a:r>
              <a:rPr lang="tr-TR" altLang="tr-TR" sz="2400" b="1" smtClean="0"/>
              <a:t>primary spermatosites.</a:t>
            </a:r>
            <a:endParaRPr lang="tr-TR" altLang="tr-TR" sz="2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noChangeArrowheads="1"/>
          </p:cNvSpPr>
          <p:nvPr>
            <p:ph type="title"/>
          </p:nvPr>
        </p:nvSpPr>
        <p:spPr/>
        <p:txBody>
          <a:bodyPr/>
          <a:lstStyle/>
          <a:p>
            <a:r>
              <a:rPr lang="tr-TR" altLang="tr-TR" b="1" smtClean="0"/>
              <a:t>Spermiogenesis (maturation)</a:t>
            </a:r>
          </a:p>
        </p:txBody>
      </p:sp>
      <p:sp>
        <p:nvSpPr>
          <p:cNvPr id="9219" name="2 İçerik Yer Tutucusu"/>
          <p:cNvSpPr>
            <a:spLocks noGrp="1" noChangeArrowheads="1"/>
          </p:cNvSpPr>
          <p:nvPr>
            <p:ph idx="1"/>
          </p:nvPr>
        </p:nvSpPr>
        <p:spPr>
          <a:xfrm>
            <a:off x="684213" y="1600200"/>
            <a:ext cx="6048375" cy="4525963"/>
          </a:xfrm>
        </p:spPr>
        <p:txBody>
          <a:bodyPr/>
          <a:lstStyle/>
          <a:p>
            <a:pPr algn="just"/>
            <a:r>
              <a:rPr lang="tr-TR" altLang="tr-TR" sz="2400" smtClean="0"/>
              <a:t>Maturation consists of meiotic division. Meiotic division includes two sequential mitotic divisions. </a:t>
            </a:r>
          </a:p>
          <a:p>
            <a:pPr algn="just"/>
            <a:r>
              <a:rPr lang="tr-TR" altLang="tr-TR" sz="2400" smtClean="0"/>
              <a:t>From </a:t>
            </a:r>
            <a:r>
              <a:rPr lang="tr-TR" altLang="tr-TR" sz="2400" b="1" smtClean="0"/>
              <a:t>primary spermatosites; </a:t>
            </a:r>
            <a:r>
              <a:rPr lang="tr-TR" altLang="tr-TR" sz="2400" smtClean="0"/>
              <a:t>after the first mitosis </a:t>
            </a:r>
            <a:r>
              <a:rPr lang="tr-TR" altLang="tr-TR" sz="2400" b="1" smtClean="0"/>
              <a:t>secondary spermatosites</a:t>
            </a:r>
            <a:r>
              <a:rPr lang="tr-TR" altLang="tr-TR" sz="2400" smtClean="0"/>
              <a:t>, from secondary spermatosites; after the second mitosis </a:t>
            </a:r>
            <a:r>
              <a:rPr lang="tr-TR" altLang="tr-TR" sz="2400" b="1" smtClean="0"/>
              <a:t>spermatides with haploid chromosomes </a:t>
            </a:r>
            <a:r>
              <a:rPr lang="tr-TR" altLang="tr-TR" sz="2400" smtClean="0"/>
              <a:t>are formed</a:t>
            </a:r>
            <a:r>
              <a:rPr lang="tr-TR" altLang="tr-TR" smtClean="0"/>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noChangeArrowheads="1"/>
          </p:cNvSpPr>
          <p:nvPr>
            <p:ph type="title"/>
          </p:nvPr>
        </p:nvSpPr>
        <p:spPr/>
        <p:txBody>
          <a:bodyPr/>
          <a:lstStyle/>
          <a:p>
            <a:r>
              <a:rPr lang="tr-TR" altLang="tr-TR" b="1" smtClean="0"/>
              <a:t>Metamorphosis (evolution)</a:t>
            </a:r>
          </a:p>
        </p:txBody>
      </p:sp>
      <p:sp>
        <p:nvSpPr>
          <p:cNvPr id="10243" name="2 İçerik Yer Tutucusu"/>
          <p:cNvSpPr>
            <a:spLocks noGrp="1" noChangeArrowheads="1"/>
          </p:cNvSpPr>
          <p:nvPr>
            <p:ph idx="1"/>
          </p:nvPr>
        </p:nvSpPr>
        <p:spPr>
          <a:xfrm>
            <a:off x="611188" y="2332038"/>
            <a:ext cx="5926137" cy="4525962"/>
          </a:xfrm>
        </p:spPr>
        <p:txBody>
          <a:bodyPr/>
          <a:lstStyle/>
          <a:p>
            <a:pPr algn="just"/>
            <a:r>
              <a:rPr lang="tr-TR" altLang="tr-TR" smtClean="0"/>
              <a:t>After a series of changes in the cytoplasm and nuclei of spermatides, they acquire their species specific shape and differentiate into </a:t>
            </a:r>
            <a:r>
              <a:rPr lang="tr-TR" altLang="tr-TR" b="1" smtClean="0"/>
              <a:t>spermatazoa </a:t>
            </a:r>
            <a:r>
              <a:rPr lang="tr-TR" altLang="tr-TR" smtClean="0"/>
              <a:t>(singular = spermatozoon).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noChangeArrowheads="1"/>
          </p:cNvSpPr>
          <p:nvPr>
            <p:ph type="title"/>
          </p:nvPr>
        </p:nvSpPr>
        <p:spPr>
          <a:xfrm>
            <a:off x="1042988" y="692150"/>
            <a:ext cx="7086600" cy="731838"/>
          </a:xfrm>
        </p:spPr>
        <p:txBody>
          <a:bodyPr/>
          <a:lstStyle/>
          <a:p>
            <a:r>
              <a:rPr lang="tr-TR" altLang="tr-TR" b="1" smtClean="0"/>
              <a:t>Hormonal Mechanism of Spermatogenesis</a:t>
            </a:r>
          </a:p>
        </p:txBody>
      </p:sp>
      <p:sp>
        <p:nvSpPr>
          <p:cNvPr id="12291" name="2 İçerik Yer Tutucusu"/>
          <p:cNvSpPr>
            <a:spLocks noGrp="1" noChangeArrowheads="1"/>
          </p:cNvSpPr>
          <p:nvPr>
            <p:ph idx="1"/>
          </p:nvPr>
        </p:nvSpPr>
        <p:spPr>
          <a:xfrm>
            <a:off x="684213" y="1557338"/>
            <a:ext cx="5976937" cy="4525962"/>
          </a:xfrm>
        </p:spPr>
        <p:txBody>
          <a:bodyPr/>
          <a:lstStyle/>
          <a:p>
            <a:endParaRPr lang="tr-TR" altLang="tr-TR" smtClean="0"/>
          </a:p>
          <a:p>
            <a:pPr algn="just"/>
            <a:r>
              <a:rPr lang="tr-TR" altLang="tr-TR" sz="2400" smtClean="0"/>
              <a:t>In this mechanism; </a:t>
            </a:r>
            <a:r>
              <a:rPr lang="tr-TR" altLang="tr-TR" sz="2400" b="1" smtClean="0"/>
              <a:t>Testosterone, FSH, LH </a:t>
            </a:r>
            <a:r>
              <a:rPr lang="tr-TR" altLang="tr-TR" sz="2400" smtClean="0"/>
              <a:t>and </a:t>
            </a:r>
            <a:r>
              <a:rPr lang="tr-TR" altLang="tr-TR" sz="2400" b="1" smtClean="0"/>
              <a:t>Androgen binding proteins (ABP)</a:t>
            </a:r>
            <a:r>
              <a:rPr lang="tr-TR" altLang="tr-TR" sz="2400" smtClean="0"/>
              <a:t> play a role.</a:t>
            </a:r>
          </a:p>
          <a:p>
            <a:pPr algn="just"/>
            <a:r>
              <a:rPr lang="tr-TR" altLang="tr-TR" sz="2400" b="1" smtClean="0"/>
              <a:t>FSH, </a:t>
            </a:r>
            <a:r>
              <a:rPr lang="tr-TR" altLang="tr-TR" sz="2400" smtClean="0"/>
              <a:t>secreted from the frontal lobe of hypophysis, affects the </a:t>
            </a:r>
            <a:r>
              <a:rPr lang="tr-TR" altLang="tr-TR" sz="2400" b="1" smtClean="0"/>
              <a:t>Sertoli cells </a:t>
            </a:r>
            <a:r>
              <a:rPr lang="tr-TR" altLang="tr-TR" sz="2400" smtClean="0"/>
              <a:t>in Tubuli Seminiferus Contortus and causes these cells to secrete </a:t>
            </a:r>
            <a:r>
              <a:rPr lang="tr-TR" altLang="tr-TR" sz="2400" b="1" smtClean="0"/>
              <a:t>ABP.</a:t>
            </a:r>
            <a:endParaRPr lang="tr-TR" altLang="tr-TR" sz="2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2 İçerik Yer Tutucusu"/>
          <p:cNvSpPr>
            <a:spLocks noGrp="1" noChangeArrowheads="1"/>
          </p:cNvSpPr>
          <p:nvPr>
            <p:ph idx="1"/>
          </p:nvPr>
        </p:nvSpPr>
        <p:spPr>
          <a:xfrm>
            <a:off x="684213" y="1989138"/>
            <a:ext cx="6119812" cy="4525962"/>
          </a:xfrm>
        </p:spPr>
        <p:txBody>
          <a:bodyPr/>
          <a:lstStyle/>
          <a:p>
            <a:pPr algn="just"/>
            <a:r>
              <a:rPr lang="tr-TR" altLang="tr-TR" smtClean="0"/>
              <a:t>When sexual maturation is reached; </a:t>
            </a:r>
            <a:r>
              <a:rPr lang="tr-TR" altLang="tr-TR" b="1" smtClean="0"/>
              <a:t>LH (ICSH),</a:t>
            </a:r>
            <a:r>
              <a:rPr lang="tr-TR" altLang="tr-TR" smtClean="0"/>
              <a:t> secreted by the frontal lobe of hypophysis, affects the </a:t>
            </a:r>
            <a:r>
              <a:rPr lang="tr-TR" altLang="tr-TR" b="1" smtClean="0"/>
              <a:t>Leydig</a:t>
            </a:r>
            <a:r>
              <a:rPr lang="tr-TR" altLang="tr-TR" smtClean="0"/>
              <a:t> cells in the interstitial tissue of testis and causes </a:t>
            </a:r>
            <a:r>
              <a:rPr lang="tr-TR" altLang="tr-TR" b="1" smtClean="0"/>
              <a:t>testosterone </a:t>
            </a:r>
            <a:r>
              <a:rPr lang="tr-TR" altLang="tr-TR" smtClean="0"/>
              <a:t>secretion.</a:t>
            </a:r>
          </a:p>
        </p:txBody>
      </p:sp>
      <p:sp>
        <p:nvSpPr>
          <p:cNvPr id="13315" name="1 Başlık"/>
          <p:cNvSpPr>
            <a:spLocks noGrp="1" noChangeArrowheads="1"/>
          </p:cNvSpPr>
          <p:nvPr>
            <p:ph type="title"/>
          </p:nvPr>
        </p:nvSpPr>
        <p:spPr>
          <a:xfrm>
            <a:off x="1042988" y="692150"/>
            <a:ext cx="7086600" cy="731838"/>
          </a:xfrm>
        </p:spPr>
        <p:txBody>
          <a:bodyPr>
            <a:normAutofit fontScale="90000"/>
          </a:bodyPr>
          <a:lstStyle/>
          <a:p>
            <a:r>
              <a:rPr lang="tr-TR" altLang="tr-TR" b="1" smtClean="0"/>
              <a:t>Hormonal Mechanism of Spermatogenesis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İçerik Yer Tutucusu"/>
          <p:cNvSpPr>
            <a:spLocks noGrp="1" noChangeArrowheads="1"/>
          </p:cNvSpPr>
          <p:nvPr>
            <p:ph idx="1"/>
          </p:nvPr>
        </p:nvSpPr>
        <p:spPr>
          <a:xfrm>
            <a:off x="611188" y="1600200"/>
            <a:ext cx="5926137" cy="4525963"/>
          </a:xfrm>
        </p:spPr>
        <p:txBody>
          <a:bodyPr/>
          <a:lstStyle/>
          <a:p>
            <a:endParaRPr lang="tr-TR" altLang="tr-TR" smtClean="0"/>
          </a:p>
          <a:p>
            <a:pPr algn="just"/>
            <a:r>
              <a:rPr lang="tr-TR" altLang="tr-TR" sz="2400" smtClean="0"/>
              <a:t>The </a:t>
            </a:r>
            <a:r>
              <a:rPr lang="tr-TR" altLang="tr-TR" sz="2400" b="1" smtClean="0"/>
              <a:t>testosterone </a:t>
            </a:r>
            <a:r>
              <a:rPr lang="tr-TR" altLang="tr-TR" sz="2400" smtClean="0"/>
              <a:t>released from the </a:t>
            </a:r>
            <a:r>
              <a:rPr lang="tr-TR" altLang="tr-TR" sz="2400" b="1" smtClean="0"/>
              <a:t>Leydig</a:t>
            </a:r>
            <a:r>
              <a:rPr lang="tr-TR" altLang="tr-TR" sz="2400" smtClean="0"/>
              <a:t> cells get into the blood circulation and arrive at tubuli seminiferus contortus. Here they form a </a:t>
            </a:r>
            <a:r>
              <a:rPr lang="tr-TR" altLang="tr-TR" sz="2400" b="1" smtClean="0"/>
              <a:t>complex structure with</a:t>
            </a:r>
            <a:r>
              <a:rPr lang="tr-TR" altLang="tr-TR" sz="2400" smtClean="0"/>
              <a:t> </a:t>
            </a:r>
            <a:r>
              <a:rPr lang="tr-TR" altLang="tr-TR" sz="2400" b="1" smtClean="0"/>
              <a:t>Androgen Binding Proteins</a:t>
            </a:r>
            <a:r>
              <a:rPr lang="tr-TR" altLang="tr-TR" sz="2400" smtClean="0"/>
              <a:t>. This complex structure affects </a:t>
            </a:r>
            <a:r>
              <a:rPr lang="tr-TR" altLang="tr-TR" sz="2400" b="1" smtClean="0"/>
              <a:t>spermatogonia</a:t>
            </a:r>
            <a:r>
              <a:rPr lang="tr-TR" altLang="tr-TR" sz="2400" smtClean="0"/>
              <a:t> and starts the augmentation phase. </a:t>
            </a:r>
          </a:p>
        </p:txBody>
      </p:sp>
      <p:sp>
        <p:nvSpPr>
          <p:cNvPr id="14339" name="1 Başlık"/>
          <p:cNvSpPr>
            <a:spLocks noGrp="1" noChangeArrowheads="1"/>
          </p:cNvSpPr>
          <p:nvPr>
            <p:ph type="title"/>
          </p:nvPr>
        </p:nvSpPr>
        <p:spPr>
          <a:xfrm>
            <a:off x="1042988" y="692150"/>
            <a:ext cx="7086600" cy="731838"/>
          </a:xfrm>
        </p:spPr>
        <p:txBody>
          <a:bodyPr>
            <a:normAutofit fontScale="90000"/>
          </a:bodyPr>
          <a:lstStyle/>
          <a:p>
            <a:r>
              <a:rPr lang="tr-TR" altLang="tr-TR" b="1" smtClean="0"/>
              <a:t>Hormonal Mechanism of Spermatogenesis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2 İçerik Yer Tutucusu"/>
          <p:cNvSpPr>
            <a:spLocks noGrp="1" noChangeArrowheads="1"/>
          </p:cNvSpPr>
          <p:nvPr>
            <p:ph idx="1"/>
          </p:nvPr>
        </p:nvSpPr>
        <p:spPr>
          <a:xfrm>
            <a:off x="611188" y="1600200"/>
            <a:ext cx="6121400" cy="4525963"/>
          </a:xfrm>
        </p:spPr>
        <p:txBody>
          <a:bodyPr/>
          <a:lstStyle/>
          <a:p>
            <a:pPr algn="just"/>
            <a:r>
              <a:rPr lang="tr-TR" altLang="tr-TR" sz="2400" smtClean="0"/>
              <a:t>The increase in </a:t>
            </a:r>
            <a:r>
              <a:rPr lang="tr-TR" altLang="tr-TR" sz="2400" b="1" smtClean="0"/>
              <a:t>testosterone</a:t>
            </a:r>
            <a:r>
              <a:rPr lang="tr-TR" altLang="tr-TR" sz="2400" smtClean="0"/>
              <a:t> levels </a:t>
            </a:r>
            <a:r>
              <a:rPr lang="tr-TR" altLang="tr-TR" sz="2400" b="1" smtClean="0"/>
              <a:t>inhibit</a:t>
            </a:r>
            <a:r>
              <a:rPr lang="tr-TR" altLang="tr-TR" sz="2400" smtClean="0"/>
              <a:t> </a:t>
            </a:r>
            <a:r>
              <a:rPr lang="tr-TR" altLang="tr-TR" sz="2400" b="1" smtClean="0"/>
              <a:t>LH</a:t>
            </a:r>
            <a:r>
              <a:rPr lang="tr-TR" altLang="tr-TR" sz="2400" smtClean="0"/>
              <a:t> secretion. Thus, testosterone is maintained at a specific level.</a:t>
            </a:r>
          </a:p>
          <a:p>
            <a:pPr algn="just"/>
            <a:r>
              <a:rPr lang="tr-TR" altLang="tr-TR" sz="2400" b="1" smtClean="0"/>
              <a:t>Testosterone</a:t>
            </a:r>
            <a:r>
              <a:rPr lang="tr-TR" altLang="tr-TR" sz="2400" smtClean="0"/>
              <a:t> hormone has </a:t>
            </a:r>
            <a:r>
              <a:rPr lang="tr-TR" altLang="tr-TR" sz="2400" b="1" smtClean="0"/>
              <a:t>androgenic </a:t>
            </a:r>
            <a:r>
              <a:rPr lang="tr-TR" altLang="tr-TR" sz="2400" smtClean="0"/>
              <a:t>effects as well as   </a:t>
            </a:r>
            <a:r>
              <a:rPr lang="tr-TR" altLang="tr-TR" sz="2400" b="1" smtClean="0"/>
              <a:t>anabolic</a:t>
            </a:r>
            <a:r>
              <a:rPr lang="tr-TR" altLang="tr-TR" sz="2400" smtClean="0"/>
              <a:t> effects.</a:t>
            </a:r>
          </a:p>
          <a:p>
            <a:pPr algn="just"/>
            <a:r>
              <a:rPr lang="tr-TR" altLang="tr-TR" sz="2400" smtClean="0"/>
              <a:t>With androgenic effect, male properties such as sex drive (libido) arise. </a:t>
            </a:r>
          </a:p>
          <a:p>
            <a:endParaRPr lang="tr-TR" altLang="tr-TR" smtClean="0"/>
          </a:p>
        </p:txBody>
      </p:sp>
      <p:sp>
        <p:nvSpPr>
          <p:cNvPr id="15363" name="1 Başlık"/>
          <p:cNvSpPr>
            <a:spLocks noGrp="1" noChangeArrowheads="1"/>
          </p:cNvSpPr>
          <p:nvPr>
            <p:ph type="title"/>
          </p:nvPr>
        </p:nvSpPr>
        <p:spPr>
          <a:xfrm>
            <a:off x="1042988" y="692150"/>
            <a:ext cx="7086600" cy="731838"/>
          </a:xfrm>
        </p:spPr>
        <p:txBody>
          <a:bodyPr>
            <a:normAutofit fontScale="90000"/>
          </a:bodyPr>
          <a:lstStyle/>
          <a:p>
            <a:r>
              <a:rPr lang="tr-TR" altLang="tr-TR" b="1" smtClean="0"/>
              <a:t>Hormonal Mechanism of Spermatogenesis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2 İçerik Yer Tutucusu"/>
          <p:cNvSpPr>
            <a:spLocks noGrp="1" noChangeArrowheads="1"/>
          </p:cNvSpPr>
          <p:nvPr>
            <p:ph idx="1"/>
          </p:nvPr>
        </p:nvSpPr>
        <p:spPr>
          <a:xfrm>
            <a:off x="0" y="1916113"/>
            <a:ext cx="6948488" cy="4525962"/>
          </a:xfrm>
        </p:spPr>
        <p:txBody>
          <a:bodyPr/>
          <a:lstStyle/>
          <a:p>
            <a:pPr algn="just"/>
            <a:r>
              <a:rPr lang="tr-TR" altLang="tr-TR" sz="2400" b="1" smtClean="0"/>
              <a:t>Sertoli cells:</a:t>
            </a:r>
            <a:r>
              <a:rPr lang="tr-TR" altLang="tr-TR" sz="2400" smtClean="0"/>
              <a:t> along with ABP secretion, also have capability of inhibin hormone and a small amount of estrogen hormone secretion.</a:t>
            </a:r>
          </a:p>
          <a:p>
            <a:pPr algn="just"/>
            <a:r>
              <a:rPr lang="tr-TR" altLang="tr-TR" sz="2400" b="1" smtClean="0"/>
              <a:t>İnhibin:</a:t>
            </a:r>
            <a:r>
              <a:rPr lang="tr-TR" altLang="tr-TR" sz="2400" smtClean="0"/>
              <a:t> prevents </a:t>
            </a:r>
            <a:r>
              <a:rPr lang="tr-TR" altLang="tr-TR" sz="2400" b="1" smtClean="0"/>
              <a:t>FSH</a:t>
            </a:r>
            <a:r>
              <a:rPr lang="tr-TR" altLang="tr-TR" sz="2400" smtClean="0"/>
              <a:t> secretion from hypophysis frontal lobe.</a:t>
            </a:r>
          </a:p>
          <a:p>
            <a:pPr algn="just"/>
            <a:r>
              <a:rPr lang="tr-TR" altLang="tr-TR" sz="2400" b="1" smtClean="0"/>
              <a:t>Östrogen hormone:</a:t>
            </a:r>
            <a:r>
              <a:rPr lang="tr-TR" altLang="tr-TR" sz="2400" smtClean="0"/>
              <a:t> is obtained by the transformation of testosterone secreted from Leydig cells in sertoli cells.</a:t>
            </a:r>
          </a:p>
        </p:txBody>
      </p:sp>
      <p:sp>
        <p:nvSpPr>
          <p:cNvPr id="16387" name="1 Başlık"/>
          <p:cNvSpPr>
            <a:spLocks noGrp="1" noChangeArrowheads="1"/>
          </p:cNvSpPr>
          <p:nvPr>
            <p:ph type="title"/>
          </p:nvPr>
        </p:nvSpPr>
        <p:spPr>
          <a:xfrm>
            <a:off x="1042988" y="692150"/>
            <a:ext cx="7086600" cy="731838"/>
          </a:xfrm>
        </p:spPr>
        <p:txBody>
          <a:bodyPr>
            <a:normAutofit fontScale="90000"/>
          </a:bodyPr>
          <a:lstStyle/>
          <a:p>
            <a:r>
              <a:rPr lang="tr-TR" altLang="tr-TR" b="1" smtClean="0"/>
              <a:t>Hormonal Mechanism of Spermatogenesis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a:extLst>
              <a:ext uri="{FF2B5EF4-FFF2-40B4-BE49-F238E27FC236}"/>
            </a:extLst>
          </p:cNvPr>
          <p:cNvSpPr txBox="1"/>
          <p:nvPr/>
        </p:nvSpPr>
        <p:spPr>
          <a:xfrm>
            <a:off x="4932363" y="1557338"/>
            <a:ext cx="3671887" cy="1938337"/>
          </a:xfrm>
          <a:prstGeom prst="rect">
            <a:avLst/>
          </a:prstGeom>
          <a:noFill/>
        </p:spPr>
        <p:txBody>
          <a:bodyPr>
            <a:spAutoFit/>
          </a:bodyPr>
          <a:lstStyle/>
          <a:p>
            <a:pPr eaLnBrk="1" hangingPunct="1">
              <a:defRPr/>
            </a:pPr>
            <a:r>
              <a:rPr lang="tr-TR" sz="2400" b="1" dirty="0">
                <a:latin typeface="+mn-lt"/>
              </a:rPr>
              <a:t>FSH</a:t>
            </a:r>
            <a:r>
              <a:rPr lang="tr-TR" sz="2400" dirty="0">
                <a:latin typeface="+mn-lt"/>
              </a:rPr>
              <a:t> is </a:t>
            </a:r>
            <a:r>
              <a:rPr lang="tr-TR" sz="2400" dirty="0" err="1">
                <a:latin typeface="+mn-lt"/>
              </a:rPr>
              <a:t>required</a:t>
            </a:r>
            <a:r>
              <a:rPr lang="tr-TR" sz="2400" dirty="0">
                <a:latin typeface="+mn-lt"/>
              </a:rPr>
              <a:t> </a:t>
            </a:r>
            <a:r>
              <a:rPr lang="tr-TR" sz="2400" dirty="0" err="1">
                <a:latin typeface="+mn-lt"/>
              </a:rPr>
              <a:t>to</a:t>
            </a:r>
            <a:r>
              <a:rPr lang="tr-TR" sz="2400" dirty="0">
                <a:latin typeface="+mn-lt"/>
              </a:rPr>
              <a:t> </a:t>
            </a:r>
            <a:r>
              <a:rPr lang="tr-TR" sz="2400" b="1" dirty="0">
                <a:latin typeface="+mn-lt"/>
              </a:rPr>
              <a:t>start</a:t>
            </a:r>
            <a:r>
              <a:rPr lang="tr-TR" sz="2400" dirty="0">
                <a:latin typeface="+mn-lt"/>
              </a:rPr>
              <a:t> </a:t>
            </a:r>
            <a:r>
              <a:rPr lang="tr-TR" sz="2400" dirty="0" err="1">
                <a:latin typeface="+mn-lt"/>
              </a:rPr>
              <a:t>spermatogenesis</a:t>
            </a:r>
            <a:r>
              <a:rPr lang="tr-TR" sz="2400" dirty="0">
                <a:latin typeface="+mn-lt"/>
              </a:rPr>
              <a:t>, </a:t>
            </a:r>
            <a:r>
              <a:rPr lang="tr-TR" sz="2400" dirty="0" err="1">
                <a:latin typeface="+mn-lt"/>
              </a:rPr>
              <a:t>while</a:t>
            </a:r>
            <a:endParaRPr lang="tr-TR" sz="2400" dirty="0">
              <a:latin typeface="+mn-lt"/>
            </a:endParaRPr>
          </a:p>
          <a:p>
            <a:pPr eaLnBrk="1" hangingPunct="1">
              <a:defRPr/>
            </a:pPr>
            <a:r>
              <a:rPr lang="tr-TR" sz="2400" b="1" dirty="0">
                <a:latin typeface="+mn-lt"/>
              </a:rPr>
              <a:t>LH</a:t>
            </a:r>
            <a:r>
              <a:rPr lang="tr-TR" sz="2400" dirty="0">
                <a:latin typeface="+mn-lt"/>
              </a:rPr>
              <a:t> </a:t>
            </a:r>
            <a:r>
              <a:rPr lang="tr-TR" sz="2400" dirty="0" err="1">
                <a:latin typeface="+mn-lt"/>
              </a:rPr>
              <a:t>and</a:t>
            </a:r>
            <a:r>
              <a:rPr lang="tr-TR" sz="2400" dirty="0">
                <a:latin typeface="+mn-lt"/>
              </a:rPr>
              <a:t> </a:t>
            </a:r>
            <a:r>
              <a:rPr lang="tr-TR" sz="2400" b="1" dirty="0" err="1">
                <a:latin typeface="+mn-lt"/>
              </a:rPr>
              <a:t>Testosterone</a:t>
            </a:r>
            <a:r>
              <a:rPr lang="tr-TR" sz="2400" dirty="0">
                <a:latin typeface="+mn-lt"/>
              </a:rPr>
              <a:t> </a:t>
            </a:r>
            <a:r>
              <a:rPr lang="tr-TR" sz="2400" dirty="0" err="1">
                <a:latin typeface="+mn-lt"/>
              </a:rPr>
              <a:t>are</a:t>
            </a:r>
            <a:r>
              <a:rPr lang="tr-TR" sz="2400" dirty="0">
                <a:latin typeface="+mn-lt"/>
              </a:rPr>
              <a:t> </a:t>
            </a:r>
            <a:r>
              <a:rPr lang="tr-TR" sz="2400" dirty="0" err="1">
                <a:latin typeface="+mn-lt"/>
              </a:rPr>
              <a:t>required</a:t>
            </a:r>
            <a:r>
              <a:rPr lang="tr-TR" sz="2400" dirty="0">
                <a:latin typeface="+mn-lt"/>
              </a:rPr>
              <a:t> </a:t>
            </a:r>
            <a:r>
              <a:rPr lang="tr-TR" sz="2400" dirty="0" err="1">
                <a:latin typeface="+mn-lt"/>
              </a:rPr>
              <a:t>for</a:t>
            </a:r>
            <a:r>
              <a:rPr lang="tr-TR" sz="2400" dirty="0">
                <a:latin typeface="+mn-lt"/>
              </a:rPr>
              <a:t> </a:t>
            </a:r>
            <a:r>
              <a:rPr lang="tr-TR" sz="2400" dirty="0" err="1">
                <a:latin typeface="+mn-lt"/>
              </a:rPr>
              <a:t>the</a:t>
            </a:r>
            <a:r>
              <a:rPr lang="tr-TR" sz="2400" dirty="0">
                <a:latin typeface="+mn-lt"/>
              </a:rPr>
              <a:t> </a:t>
            </a:r>
            <a:r>
              <a:rPr lang="tr-TR" sz="2400" b="1" dirty="0" err="1">
                <a:latin typeface="+mn-lt"/>
              </a:rPr>
              <a:t>continuity</a:t>
            </a:r>
            <a:r>
              <a:rPr lang="tr-TR" sz="2400" b="1" dirty="0">
                <a:latin typeface="+mn-lt"/>
              </a:rPr>
              <a:t>.</a:t>
            </a:r>
            <a:endParaRPr lang="tr-TR" sz="2400" dirty="0">
              <a:latin typeface="+mn-lt"/>
            </a:endParaRPr>
          </a:p>
        </p:txBody>
      </p:sp>
      <p:sp>
        <p:nvSpPr>
          <p:cNvPr id="17412" name="1 Başlık"/>
          <p:cNvSpPr>
            <a:spLocks noGrp="1" noChangeArrowheads="1"/>
          </p:cNvSpPr>
          <p:nvPr>
            <p:ph type="title"/>
          </p:nvPr>
        </p:nvSpPr>
        <p:spPr>
          <a:xfrm>
            <a:off x="1042988" y="692150"/>
            <a:ext cx="7086600" cy="731838"/>
          </a:xfrm>
        </p:spPr>
        <p:txBody>
          <a:bodyPr>
            <a:normAutofit fontScale="90000"/>
          </a:bodyPr>
          <a:lstStyle/>
          <a:p>
            <a:r>
              <a:rPr lang="tr-TR" altLang="tr-TR" b="1" smtClean="0"/>
              <a:t>Hormonal Mechanism of Spermatogenesis</a:t>
            </a:r>
          </a:p>
        </p:txBody>
      </p:sp>
      <p:sp>
        <p:nvSpPr>
          <p:cNvPr id="6" name="5 İçerik Yer Tutucusu"/>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Başlık"/>
          <p:cNvSpPr>
            <a:spLocks noGrp="1" noChangeArrowheads="1"/>
          </p:cNvSpPr>
          <p:nvPr>
            <p:ph type="title"/>
          </p:nvPr>
        </p:nvSpPr>
        <p:spPr/>
        <p:txBody>
          <a:bodyPr/>
          <a:lstStyle/>
          <a:p>
            <a:r>
              <a:rPr lang="tr-TR" altLang="tr-TR" b="1" smtClean="0"/>
              <a:t>Spermatazoon</a:t>
            </a:r>
          </a:p>
        </p:txBody>
      </p:sp>
      <p:sp>
        <p:nvSpPr>
          <p:cNvPr id="5" name="4 Metin kutusu">
            <a:extLst>
              <a:ext uri="{FF2B5EF4-FFF2-40B4-BE49-F238E27FC236}"/>
            </a:extLst>
          </p:cNvPr>
          <p:cNvSpPr txBox="1"/>
          <p:nvPr/>
        </p:nvSpPr>
        <p:spPr>
          <a:xfrm>
            <a:off x="3563938" y="1557338"/>
            <a:ext cx="4176712" cy="1938337"/>
          </a:xfrm>
          <a:prstGeom prst="rect">
            <a:avLst/>
          </a:prstGeom>
          <a:noFill/>
        </p:spPr>
        <p:txBody>
          <a:bodyPr>
            <a:spAutoFit/>
          </a:bodyPr>
          <a:lstStyle/>
          <a:p>
            <a:pPr eaLnBrk="1" hangingPunct="1">
              <a:defRPr/>
            </a:pPr>
            <a:r>
              <a:rPr lang="tr-TR" sz="2400" dirty="0">
                <a:latin typeface="+mj-lt"/>
              </a:rPr>
              <a:t>is </a:t>
            </a:r>
            <a:r>
              <a:rPr lang="tr-TR" sz="2400" dirty="0" err="1">
                <a:latin typeface="+mj-lt"/>
              </a:rPr>
              <a:t>the</a:t>
            </a:r>
            <a:r>
              <a:rPr lang="tr-TR" sz="2400" dirty="0">
                <a:latin typeface="+mj-lt"/>
              </a:rPr>
              <a:t> </a:t>
            </a:r>
            <a:r>
              <a:rPr lang="tr-TR" sz="2400" dirty="0" err="1">
                <a:latin typeface="+mj-lt"/>
              </a:rPr>
              <a:t>fully</a:t>
            </a:r>
            <a:r>
              <a:rPr lang="tr-TR" sz="2400" dirty="0">
                <a:latin typeface="+mj-lt"/>
              </a:rPr>
              <a:t> </a:t>
            </a:r>
            <a:r>
              <a:rPr lang="tr-TR" sz="2400" dirty="0" err="1">
                <a:latin typeface="+mj-lt"/>
              </a:rPr>
              <a:t>developed</a:t>
            </a:r>
            <a:r>
              <a:rPr lang="tr-TR" sz="2400" dirty="0">
                <a:latin typeface="+mj-lt"/>
              </a:rPr>
              <a:t> </a:t>
            </a:r>
            <a:r>
              <a:rPr lang="tr-TR" sz="2400" dirty="0" err="1">
                <a:latin typeface="+mj-lt"/>
              </a:rPr>
              <a:t>male</a:t>
            </a:r>
            <a:r>
              <a:rPr lang="tr-TR" sz="2400" dirty="0">
                <a:latin typeface="+mj-lt"/>
              </a:rPr>
              <a:t> </a:t>
            </a:r>
            <a:r>
              <a:rPr lang="tr-TR" sz="2400" dirty="0" err="1">
                <a:latin typeface="+mj-lt"/>
              </a:rPr>
              <a:t>gonad</a:t>
            </a:r>
            <a:r>
              <a:rPr lang="tr-TR" sz="2400" dirty="0">
                <a:latin typeface="+mj-lt"/>
              </a:rPr>
              <a:t>. </a:t>
            </a:r>
          </a:p>
          <a:p>
            <a:pPr eaLnBrk="1" hangingPunct="1">
              <a:defRPr/>
            </a:pPr>
            <a:endParaRPr lang="tr-TR" sz="2400" dirty="0">
              <a:latin typeface="+mj-lt"/>
            </a:endParaRPr>
          </a:p>
          <a:p>
            <a:pPr eaLnBrk="1" hangingPunct="1">
              <a:defRPr/>
            </a:pPr>
            <a:r>
              <a:rPr lang="tr-TR" sz="2400" dirty="0" err="1">
                <a:latin typeface="+mj-lt"/>
              </a:rPr>
              <a:t>It</a:t>
            </a:r>
            <a:r>
              <a:rPr lang="tr-TR" sz="2400" dirty="0">
                <a:latin typeface="+mj-lt"/>
              </a:rPr>
              <a:t> </a:t>
            </a:r>
            <a:r>
              <a:rPr lang="tr-TR" sz="2400" dirty="0" err="1">
                <a:latin typeface="+mj-lt"/>
              </a:rPr>
              <a:t>consists</a:t>
            </a:r>
            <a:r>
              <a:rPr lang="tr-TR" sz="2400" dirty="0">
                <a:latin typeface="+mj-lt"/>
              </a:rPr>
              <a:t> of </a:t>
            </a:r>
            <a:r>
              <a:rPr lang="tr-TR" sz="2400" b="1" dirty="0" err="1">
                <a:latin typeface="+mj-lt"/>
              </a:rPr>
              <a:t>Head</a:t>
            </a:r>
            <a:r>
              <a:rPr lang="tr-TR" sz="2400" b="1" dirty="0">
                <a:latin typeface="+mj-lt"/>
              </a:rPr>
              <a:t>, </a:t>
            </a:r>
            <a:r>
              <a:rPr lang="tr-TR" sz="2400" b="1" dirty="0" err="1">
                <a:latin typeface="+mj-lt"/>
              </a:rPr>
              <a:t>neck</a:t>
            </a:r>
            <a:r>
              <a:rPr lang="tr-TR" sz="2400" b="1" dirty="0">
                <a:latin typeface="+mj-lt"/>
              </a:rPr>
              <a:t> </a:t>
            </a:r>
            <a:r>
              <a:rPr lang="tr-TR" sz="2400" dirty="0" err="1">
                <a:latin typeface="+mj-lt"/>
              </a:rPr>
              <a:t>and</a:t>
            </a:r>
            <a:r>
              <a:rPr lang="tr-TR" sz="2400" b="1" dirty="0">
                <a:latin typeface="+mj-lt"/>
              </a:rPr>
              <a:t> </a:t>
            </a:r>
            <a:r>
              <a:rPr lang="tr-TR" sz="2400" b="1" dirty="0" err="1">
                <a:latin typeface="+mj-lt"/>
              </a:rPr>
              <a:t>tail</a:t>
            </a:r>
            <a:r>
              <a:rPr lang="tr-TR" sz="2400" dirty="0">
                <a:latin typeface="+mj-lt"/>
              </a:rPr>
              <a:t>.</a:t>
            </a:r>
          </a:p>
        </p:txBody>
      </p:sp>
      <p:sp>
        <p:nvSpPr>
          <p:cNvPr id="6" name="5 İçerik Yer Tutucusu"/>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1258888" y="1268413"/>
            <a:ext cx="7105650" cy="1398587"/>
          </a:xfrm>
        </p:spPr>
        <p:txBody>
          <a:bodyPr>
            <a:normAutofit fontScale="90000"/>
          </a:bodyPr>
          <a:lstStyle/>
          <a:p>
            <a:pPr eaLnBrk="1" hangingPunct="1"/>
            <a:r>
              <a:rPr lang="tr-TR" altLang="tr-TR" b="1" u="sng" smtClean="0"/>
              <a:t>Department: </a:t>
            </a:r>
            <a:r>
              <a:rPr lang="tr-TR" altLang="tr-TR" u="sng" smtClean="0"/>
              <a:t/>
            </a:r>
            <a:br>
              <a:rPr lang="tr-TR" altLang="tr-TR" u="sng" smtClean="0"/>
            </a:br>
            <a:r>
              <a:rPr lang="tr-TR" altLang="tr-TR" smtClean="0"/>
              <a:t>Reproduction and Artificial Insemination</a:t>
            </a:r>
          </a:p>
        </p:txBody>
      </p:sp>
      <p:sp>
        <p:nvSpPr>
          <p:cNvPr id="264195" name="Rectangle 3"/>
          <p:cNvSpPr>
            <a:spLocks noGrp="1" noChangeArrowheads="1"/>
          </p:cNvSpPr>
          <p:nvPr>
            <p:ph type="subTitle" idx="1"/>
          </p:nvPr>
        </p:nvSpPr>
        <p:spPr>
          <a:xfrm>
            <a:off x="1258888" y="3429000"/>
            <a:ext cx="5256212" cy="1143000"/>
          </a:xfrm>
        </p:spPr>
        <p:txBody>
          <a:bodyPr>
            <a:normAutofit fontScale="77500" lnSpcReduction="20000"/>
          </a:bodyPr>
          <a:lstStyle/>
          <a:p>
            <a:pPr eaLnBrk="1" hangingPunct="1"/>
            <a:r>
              <a:rPr lang="tr-TR" altLang="tr-TR" b="1" u="sng" smtClean="0"/>
              <a:t>Lecture: </a:t>
            </a:r>
          </a:p>
          <a:p>
            <a:pPr eaLnBrk="1" hangingPunct="1"/>
            <a:r>
              <a:rPr lang="tr-TR" altLang="tr-TR" smtClean="0"/>
              <a:t>Reproduction and Artificial Insemination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Başlık"/>
          <p:cNvSpPr>
            <a:spLocks noGrp="1" noChangeArrowheads="1"/>
          </p:cNvSpPr>
          <p:nvPr>
            <p:ph type="title"/>
          </p:nvPr>
        </p:nvSpPr>
        <p:spPr/>
        <p:txBody>
          <a:bodyPr/>
          <a:lstStyle/>
          <a:p>
            <a:r>
              <a:rPr lang="tr-TR" altLang="tr-TR" b="1" smtClean="0"/>
              <a:t>Capacitation of Spermatazoon</a:t>
            </a:r>
          </a:p>
        </p:txBody>
      </p:sp>
      <p:sp>
        <p:nvSpPr>
          <p:cNvPr id="19459" name="2 İçerik Yer Tutucusu"/>
          <p:cNvSpPr>
            <a:spLocks noGrp="1" noChangeArrowheads="1"/>
          </p:cNvSpPr>
          <p:nvPr>
            <p:ph idx="1"/>
          </p:nvPr>
        </p:nvSpPr>
        <p:spPr>
          <a:xfrm>
            <a:off x="0" y="1628775"/>
            <a:ext cx="6875463" cy="3887788"/>
          </a:xfrm>
        </p:spPr>
        <p:txBody>
          <a:bodyPr/>
          <a:lstStyle/>
          <a:p>
            <a:endParaRPr lang="tr-TR" altLang="tr-TR" sz="2000" smtClean="0"/>
          </a:p>
          <a:p>
            <a:pPr algn="just"/>
            <a:r>
              <a:rPr lang="tr-TR" altLang="tr-TR" sz="2000" smtClean="0"/>
              <a:t>The spermatozoa deposited into the female genital tract, </a:t>
            </a:r>
            <a:r>
              <a:rPr lang="tr-TR" altLang="tr-TR" sz="2000" b="1" smtClean="0"/>
              <a:t>do not </a:t>
            </a:r>
            <a:r>
              <a:rPr lang="tr-TR" altLang="tr-TR" sz="2000" smtClean="0"/>
              <a:t>have the </a:t>
            </a:r>
            <a:r>
              <a:rPr lang="tr-TR" altLang="tr-TR" sz="2000" b="1" smtClean="0"/>
              <a:t>ability to fertilise</a:t>
            </a:r>
            <a:r>
              <a:rPr lang="tr-TR" altLang="tr-TR" sz="2000" smtClean="0"/>
              <a:t>. They gain this ability while passing through the female genital tract. This process is called </a:t>
            </a:r>
            <a:r>
              <a:rPr lang="tr-TR" altLang="tr-TR" sz="2000" b="1" smtClean="0"/>
              <a:t>capacitation</a:t>
            </a:r>
            <a:r>
              <a:rPr lang="tr-TR" altLang="tr-TR" sz="2000" smtClean="0"/>
              <a:t>.   </a:t>
            </a:r>
          </a:p>
          <a:p>
            <a:pPr algn="just">
              <a:buFontTx/>
              <a:buNone/>
            </a:pPr>
            <a:endParaRPr lang="tr-TR" altLang="tr-TR" sz="2000" smtClean="0"/>
          </a:p>
          <a:p>
            <a:pPr algn="just"/>
            <a:r>
              <a:rPr lang="tr-TR" altLang="tr-TR" sz="2000" smtClean="0"/>
              <a:t>In short, capacitation is defined as; the removal of enzyme inhibitors on the plasma membrane along with biochemical changes in the spermatozoon’s metabolism and membrane in order to gain the ability to fertilise the ovum.</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noChangeArrowheads="1"/>
          </p:cNvSpPr>
          <p:nvPr>
            <p:ph type="title"/>
          </p:nvPr>
        </p:nvSpPr>
        <p:spPr/>
        <p:txBody>
          <a:bodyPr/>
          <a:lstStyle/>
          <a:p>
            <a:r>
              <a:rPr lang="tr-TR" altLang="tr-TR" b="1" smtClean="0"/>
              <a:t>Result of Capacitation</a:t>
            </a:r>
          </a:p>
        </p:txBody>
      </p:sp>
      <p:sp>
        <p:nvSpPr>
          <p:cNvPr id="20483" name="2 İçerik Yer Tutucusu"/>
          <p:cNvSpPr>
            <a:spLocks noGrp="1" noChangeArrowheads="1"/>
          </p:cNvSpPr>
          <p:nvPr>
            <p:ph idx="1"/>
          </p:nvPr>
        </p:nvSpPr>
        <p:spPr/>
        <p:txBody>
          <a:bodyPr/>
          <a:lstStyle/>
          <a:p>
            <a:endParaRPr lang="tr-TR" altLang="tr-TR" smtClean="0"/>
          </a:p>
          <a:p>
            <a:r>
              <a:rPr lang="tr-TR" altLang="tr-TR" smtClean="0"/>
              <a:t> Motility increases</a:t>
            </a:r>
          </a:p>
          <a:p>
            <a:r>
              <a:rPr lang="tr-TR" altLang="tr-TR" smtClean="0"/>
              <a:t> ATP decreareses</a:t>
            </a:r>
          </a:p>
          <a:p>
            <a:r>
              <a:rPr lang="tr-TR" altLang="tr-TR" smtClean="0"/>
              <a:t> O</a:t>
            </a:r>
            <a:r>
              <a:rPr lang="tr-TR" altLang="tr-TR" baseline="-25000" smtClean="0"/>
              <a:t>2</a:t>
            </a:r>
            <a:r>
              <a:rPr lang="tr-TR" altLang="tr-TR" smtClean="0"/>
              <a:t> consumption increases</a:t>
            </a:r>
          </a:p>
          <a:p>
            <a:r>
              <a:rPr lang="tr-TR" altLang="tr-TR" smtClean="0"/>
              <a:t> Seminal plasma components</a:t>
            </a:r>
          </a:p>
          <a:p>
            <a:r>
              <a:rPr lang="tr-TR" altLang="tr-TR" smtClean="0"/>
              <a:t> Acrosome stabilizing factors are formed.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Başlık"/>
          <p:cNvSpPr>
            <a:spLocks noGrp="1" noChangeArrowheads="1"/>
          </p:cNvSpPr>
          <p:nvPr>
            <p:ph type="title"/>
          </p:nvPr>
        </p:nvSpPr>
        <p:spPr/>
        <p:txBody>
          <a:bodyPr/>
          <a:lstStyle/>
          <a:p>
            <a:r>
              <a:rPr lang="tr-TR" altLang="tr-TR" b="1" smtClean="0"/>
              <a:t>Acrosome Reaction</a:t>
            </a:r>
          </a:p>
        </p:txBody>
      </p:sp>
      <p:sp>
        <p:nvSpPr>
          <p:cNvPr id="21507" name="2 İçerik Yer Tutucusu"/>
          <p:cNvSpPr>
            <a:spLocks noGrp="1" noChangeArrowheads="1"/>
          </p:cNvSpPr>
          <p:nvPr>
            <p:ph idx="1"/>
          </p:nvPr>
        </p:nvSpPr>
        <p:spPr>
          <a:xfrm>
            <a:off x="0" y="1557338"/>
            <a:ext cx="6732588" cy="4608512"/>
          </a:xfrm>
        </p:spPr>
        <p:txBody>
          <a:bodyPr/>
          <a:lstStyle/>
          <a:p>
            <a:pPr algn="just">
              <a:buFontTx/>
              <a:buNone/>
            </a:pPr>
            <a:r>
              <a:rPr lang="tr-TR" altLang="tr-TR" sz="2000" smtClean="0"/>
              <a:t>     The spermatozoa that have completed their capacitation in the female genital tract bind to the </a:t>
            </a:r>
            <a:r>
              <a:rPr lang="tr-TR" altLang="tr-TR" sz="2000" b="1" smtClean="0"/>
              <a:t>species specific binding sites </a:t>
            </a:r>
            <a:r>
              <a:rPr lang="tr-TR" altLang="tr-TR" sz="2000" smtClean="0"/>
              <a:t>formed by different glycoproteins on </a:t>
            </a:r>
            <a:r>
              <a:rPr lang="tr-TR" altLang="tr-TR" sz="2000" b="1" smtClean="0"/>
              <a:t>Zona Pellucida of Oocyte II </a:t>
            </a:r>
            <a:r>
              <a:rPr lang="tr-TR" altLang="tr-TR" sz="2000" smtClean="0"/>
              <a:t>with their </a:t>
            </a:r>
            <a:r>
              <a:rPr lang="tr-TR" altLang="tr-TR" sz="2000" b="1" smtClean="0"/>
              <a:t>surface receptors placed on the cell membrane</a:t>
            </a:r>
            <a:r>
              <a:rPr lang="tr-TR" altLang="tr-TR" sz="2000" smtClean="0"/>
              <a:t>. </a:t>
            </a:r>
          </a:p>
          <a:p>
            <a:pPr algn="just">
              <a:buFontTx/>
              <a:buNone/>
            </a:pPr>
            <a:r>
              <a:rPr lang="tr-TR" altLang="tr-TR" sz="2000" smtClean="0"/>
              <a:t>     </a:t>
            </a:r>
          </a:p>
          <a:p>
            <a:pPr algn="just">
              <a:buFontTx/>
              <a:buNone/>
            </a:pPr>
            <a:r>
              <a:rPr lang="tr-TR" altLang="tr-TR" sz="2000" smtClean="0"/>
              <a:t>     During this reaction, </a:t>
            </a:r>
            <a:r>
              <a:rPr lang="tr-TR" altLang="tr-TR" sz="2000" b="1" smtClean="0"/>
              <a:t>plasma membrane </a:t>
            </a:r>
            <a:r>
              <a:rPr lang="tr-TR" altLang="tr-TR" sz="2000" smtClean="0"/>
              <a:t>and </a:t>
            </a:r>
            <a:r>
              <a:rPr lang="tr-TR" altLang="tr-TR" sz="2000" b="1" smtClean="0"/>
              <a:t>outer acrosomal membrane </a:t>
            </a:r>
            <a:r>
              <a:rPr lang="tr-TR" altLang="tr-TR" sz="2000" smtClean="0"/>
              <a:t>combine in many spots except for the equiatorial segment of acrosome and  form </a:t>
            </a:r>
            <a:r>
              <a:rPr lang="tr-TR" altLang="tr-TR" sz="2000" b="1" smtClean="0"/>
              <a:t>small vesicles</a:t>
            </a:r>
            <a:r>
              <a:rPr lang="tr-TR" altLang="tr-TR" sz="2000" smtClean="0"/>
              <a:t>. </a:t>
            </a:r>
            <a:r>
              <a:rPr lang="tr-TR" altLang="tr-TR" sz="2000" b="1" smtClean="0"/>
              <a:t>Acrosomal enzymes </a:t>
            </a:r>
            <a:r>
              <a:rPr lang="tr-TR" altLang="tr-TR" sz="2000" smtClean="0"/>
              <a:t>are secreted outside through the gaps between these vesicles.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Başlık"/>
          <p:cNvSpPr>
            <a:spLocks noGrp="1" noChangeArrowheads="1"/>
          </p:cNvSpPr>
          <p:nvPr>
            <p:ph type="title"/>
          </p:nvPr>
        </p:nvSpPr>
        <p:spPr/>
        <p:txBody>
          <a:bodyPr/>
          <a:lstStyle/>
          <a:p>
            <a:r>
              <a:rPr lang="tr-TR" altLang="tr-TR" b="1" smtClean="0"/>
              <a:t>Acrosome Reaction</a:t>
            </a:r>
          </a:p>
        </p:txBody>
      </p:sp>
      <p:sp>
        <p:nvSpPr>
          <p:cNvPr id="22531" name="2 İçerik Yer Tutucusu"/>
          <p:cNvSpPr>
            <a:spLocks noGrp="1" noChangeArrowheads="1"/>
          </p:cNvSpPr>
          <p:nvPr>
            <p:ph idx="1"/>
          </p:nvPr>
        </p:nvSpPr>
        <p:spPr>
          <a:xfrm>
            <a:off x="0" y="1484313"/>
            <a:ext cx="7092950" cy="4525962"/>
          </a:xfrm>
        </p:spPr>
        <p:txBody>
          <a:bodyPr/>
          <a:lstStyle/>
          <a:p>
            <a:pPr algn="just">
              <a:buFontTx/>
              <a:buNone/>
            </a:pPr>
            <a:r>
              <a:rPr lang="tr-TR" altLang="tr-TR" sz="2400" smtClean="0"/>
              <a:t>    After the spermatozoa are connected to species specific areas, Ca ion intake is accelerated and acrosome reaction is initiated. The outer membrane of acrosome is merged with spermatozoon’s cell membrane. From the area which is melted and opened in a short period of time,, acrosome enzymes (</a:t>
            </a:r>
            <a:r>
              <a:rPr lang="tr-TR" altLang="tr-TR" sz="2400" b="1" smtClean="0"/>
              <a:t>hyaluronidase, acrosine, protease, gluconidase</a:t>
            </a:r>
            <a:r>
              <a:rPr lang="tr-TR" altLang="tr-TR" sz="2400" smtClean="0"/>
              <a:t>) exit.</a:t>
            </a:r>
          </a:p>
          <a:p>
            <a:pPr>
              <a:buFontTx/>
              <a:buNone/>
            </a:pPr>
            <a:endParaRPr lang="tr-TR" altLang="tr-TR"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Başlık"/>
          <p:cNvSpPr>
            <a:spLocks noGrp="1" noChangeArrowheads="1"/>
          </p:cNvSpPr>
          <p:nvPr>
            <p:ph type="title"/>
          </p:nvPr>
        </p:nvSpPr>
        <p:spPr/>
        <p:txBody>
          <a:bodyPr/>
          <a:lstStyle/>
          <a:p>
            <a:r>
              <a:rPr lang="tr-TR" altLang="tr-TR" b="1" smtClean="0"/>
              <a:t>Acrosomal Enzymes</a:t>
            </a:r>
          </a:p>
        </p:txBody>
      </p:sp>
      <p:sp>
        <p:nvSpPr>
          <p:cNvPr id="23555" name="2 İçerik Yer Tutucusu"/>
          <p:cNvSpPr>
            <a:spLocks noGrp="1" noChangeArrowheads="1"/>
          </p:cNvSpPr>
          <p:nvPr>
            <p:ph idx="1"/>
          </p:nvPr>
        </p:nvSpPr>
        <p:spPr>
          <a:xfrm>
            <a:off x="1279525" y="1341438"/>
            <a:ext cx="5257800" cy="4525962"/>
          </a:xfrm>
        </p:spPr>
        <p:txBody>
          <a:bodyPr>
            <a:normAutofit lnSpcReduction="10000"/>
          </a:bodyPr>
          <a:lstStyle/>
          <a:p>
            <a:r>
              <a:rPr lang="tr-TR" altLang="tr-TR" sz="2400" b="1" smtClean="0"/>
              <a:t>Acrosine</a:t>
            </a:r>
          </a:p>
          <a:p>
            <a:r>
              <a:rPr lang="tr-TR" altLang="tr-TR" sz="2400" b="1" smtClean="0"/>
              <a:t>Proacrosine </a:t>
            </a:r>
          </a:p>
          <a:p>
            <a:r>
              <a:rPr lang="tr-TR" altLang="tr-TR" sz="2400" b="1" smtClean="0"/>
              <a:t>Hyaluronidase </a:t>
            </a:r>
          </a:p>
          <a:p>
            <a:r>
              <a:rPr lang="tr-TR" altLang="tr-TR" sz="2400" b="1" smtClean="0"/>
              <a:t>Acid Phosphatase</a:t>
            </a:r>
          </a:p>
          <a:p>
            <a:r>
              <a:rPr lang="tr-TR" altLang="tr-TR" sz="2400" b="1" smtClean="0"/>
              <a:t>F-N-acetyl-glucosaminidase</a:t>
            </a:r>
          </a:p>
          <a:p>
            <a:r>
              <a:rPr lang="tr-TR" altLang="tr-TR" sz="2400" b="1" smtClean="0"/>
              <a:t>Arylamidase</a:t>
            </a:r>
          </a:p>
          <a:p>
            <a:r>
              <a:rPr lang="tr-TR" altLang="tr-TR" sz="2400" b="1" smtClean="0"/>
              <a:t>Collagenase </a:t>
            </a:r>
          </a:p>
          <a:p>
            <a:r>
              <a:rPr lang="tr-TR" altLang="tr-TR" sz="2400" b="1" smtClean="0"/>
              <a:t>Phospholipase A</a:t>
            </a:r>
          </a:p>
          <a:p>
            <a:r>
              <a:rPr lang="tr-TR" altLang="tr-TR" sz="2400" b="1" smtClean="0"/>
              <a:t>Esterase</a:t>
            </a:r>
          </a:p>
          <a:p>
            <a:r>
              <a:rPr lang="tr-TR" altLang="tr-TR" sz="2400" b="1" smtClean="0"/>
              <a:t>Neuroaminidase</a:t>
            </a:r>
          </a:p>
          <a:p>
            <a:r>
              <a:rPr lang="tr-TR" altLang="tr-TR" sz="2400" b="1" smtClean="0"/>
              <a:t>Aryl Sulfatase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Başlık"/>
          <p:cNvSpPr>
            <a:spLocks noGrp="1" noChangeArrowheads="1"/>
          </p:cNvSpPr>
          <p:nvPr>
            <p:ph type="title"/>
          </p:nvPr>
        </p:nvSpPr>
        <p:spPr>
          <a:xfrm>
            <a:off x="1258888" y="692150"/>
            <a:ext cx="7086600" cy="731838"/>
          </a:xfrm>
        </p:spPr>
        <p:txBody>
          <a:bodyPr>
            <a:normAutofit fontScale="90000"/>
          </a:bodyPr>
          <a:lstStyle/>
          <a:p>
            <a:r>
              <a:rPr lang="tr-TR" altLang="tr-TR" b="1" smtClean="0"/>
              <a:t>Ovogenesis</a:t>
            </a:r>
          </a:p>
        </p:txBody>
      </p:sp>
      <p:sp>
        <p:nvSpPr>
          <p:cNvPr id="24579" name="2 İçerik Yer Tutucusu"/>
          <p:cNvSpPr>
            <a:spLocks noGrp="1" noChangeArrowheads="1"/>
          </p:cNvSpPr>
          <p:nvPr>
            <p:ph idx="1"/>
          </p:nvPr>
        </p:nvSpPr>
        <p:spPr>
          <a:xfrm>
            <a:off x="0" y="1341438"/>
            <a:ext cx="6948488" cy="4525962"/>
          </a:xfrm>
        </p:spPr>
        <p:txBody>
          <a:bodyPr/>
          <a:lstStyle/>
          <a:p>
            <a:pPr algn="just"/>
            <a:endParaRPr lang="tr-TR" altLang="tr-TR" sz="2400" smtClean="0"/>
          </a:p>
          <a:p>
            <a:pPr algn="just"/>
            <a:r>
              <a:rPr lang="tr-TR" altLang="tr-TR" sz="2400" smtClean="0"/>
              <a:t>is the development and maturation of the female gonad cell.</a:t>
            </a:r>
          </a:p>
          <a:p>
            <a:pPr algn="just"/>
            <a:r>
              <a:rPr lang="tr-TR" altLang="tr-TR" sz="2400" smtClean="0"/>
              <a:t>In the pre-natal period, </a:t>
            </a:r>
            <a:r>
              <a:rPr lang="tr-TR" altLang="tr-TR" sz="2400" b="1" smtClean="0"/>
              <a:t>primitive gonad cells</a:t>
            </a:r>
            <a:r>
              <a:rPr lang="tr-TR" altLang="tr-TR" sz="2400" smtClean="0"/>
              <a:t> differentiate in gonads to </a:t>
            </a:r>
            <a:r>
              <a:rPr lang="tr-TR" altLang="tr-TR" sz="2400" b="1" smtClean="0"/>
              <a:t>oogonia </a:t>
            </a:r>
            <a:r>
              <a:rPr lang="tr-TR" altLang="tr-TR" sz="2400" smtClean="0"/>
              <a:t>(singular = oogonium)</a:t>
            </a:r>
            <a:r>
              <a:rPr lang="tr-TR" altLang="tr-TR" sz="2400" b="1" smtClean="0"/>
              <a:t>.</a:t>
            </a:r>
            <a:endParaRPr lang="tr-TR" altLang="tr-TR" sz="2400" smtClean="0"/>
          </a:p>
          <a:p>
            <a:pPr algn="just"/>
            <a:r>
              <a:rPr lang="tr-TR" altLang="tr-TR" sz="2400" smtClean="0"/>
              <a:t>Some of the oogonia grow and form </a:t>
            </a:r>
            <a:r>
              <a:rPr lang="tr-TR" altLang="tr-TR" sz="2400" b="1" smtClean="0"/>
              <a:t>primary oocytes (oocyte-I).</a:t>
            </a:r>
            <a:endParaRPr lang="tr-TR" altLang="tr-TR" sz="2400" smtClean="0"/>
          </a:p>
          <a:p>
            <a:pPr algn="just"/>
            <a:r>
              <a:rPr lang="tr-TR" altLang="tr-TR" sz="2400" smtClean="0"/>
              <a:t>Their DNA’s replicate; they get surrounded by single layer squamous epithelium and they form </a:t>
            </a:r>
            <a:r>
              <a:rPr lang="tr-TR" altLang="tr-TR" sz="2400" b="1" smtClean="0"/>
              <a:t>primordial follicles.</a:t>
            </a:r>
            <a:endParaRPr lang="tr-TR" altLang="tr-TR" sz="24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Başlık"/>
          <p:cNvSpPr>
            <a:spLocks noGrp="1" noChangeArrowheads="1"/>
          </p:cNvSpPr>
          <p:nvPr>
            <p:ph type="title"/>
          </p:nvPr>
        </p:nvSpPr>
        <p:spPr/>
        <p:txBody>
          <a:bodyPr/>
          <a:lstStyle/>
          <a:p>
            <a:r>
              <a:rPr lang="tr-TR" altLang="tr-TR" b="1" smtClean="0"/>
              <a:t>Ovogenesis</a:t>
            </a:r>
          </a:p>
        </p:txBody>
      </p:sp>
      <p:sp>
        <p:nvSpPr>
          <p:cNvPr id="25603" name="2 İçerik Yer Tutucusu"/>
          <p:cNvSpPr>
            <a:spLocks noGrp="1" noChangeArrowheads="1"/>
          </p:cNvSpPr>
          <p:nvPr>
            <p:ph idx="1"/>
          </p:nvPr>
        </p:nvSpPr>
        <p:spPr>
          <a:xfrm>
            <a:off x="0" y="1628775"/>
            <a:ext cx="6875463" cy="4525963"/>
          </a:xfrm>
        </p:spPr>
        <p:txBody>
          <a:bodyPr/>
          <a:lstStyle/>
          <a:p>
            <a:pPr algn="just"/>
            <a:r>
              <a:rPr lang="tr-TR" altLang="tr-TR" sz="2000" b="1" smtClean="0"/>
              <a:t>Primary oocytes </a:t>
            </a:r>
            <a:r>
              <a:rPr lang="tr-TR" altLang="tr-TR" sz="2000" smtClean="0"/>
              <a:t>in the </a:t>
            </a:r>
            <a:r>
              <a:rPr lang="tr-TR" altLang="tr-TR" sz="2000" b="1" smtClean="0"/>
              <a:t>Primordial follicles </a:t>
            </a:r>
            <a:r>
              <a:rPr lang="tr-TR" altLang="tr-TR" sz="2000" smtClean="0"/>
              <a:t>wait untill </a:t>
            </a:r>
            <a:r>
              <a:rPr lang="tr-TR" altLang="tr-TR" sz="2000" b="1" smtClean="0"/>
              <a:t>puberty.</a:t>
            </a:r>
            <a:endParaRPr lang="tr-TR" altLang="tr-TR" sz="2000" smtClean="0"/>
          </a:p>
          <a:p>
            <a:pPr algn="just"/>
            <a:r>
              <a:rPr lang="tr-TR" altLang="tr-TR" sz="2000" smtClean="0"/>
              <a:t>During puberty, with the influence of </a:t>
            </a:r>
            <a:r>
              <a:rPr lang="tr-TR" altLang="tr-TR" sz="2000" b="1" smtClean="0"/>
              <a:t>FSH</a:t>
            </a:r>
            <a:r>
              <a:rPr lang="tr-TR" altLang="tr-TR" sz="2000" smtClean="0"/>
              <a:t> and </a:t>
            </a:r>
            <a:r>
              <a:rPr lang="tr-TR" altLang="tr-TR" sz="2000" b="1" smtClean="0"/>
              <a:t>LH; primordial follicles </a:t>
            </a:r>
            <a:r>
              <a:rPr lang="tr-TR" altLang="tr-TR" sz="2000" smtClean="0"/>
              <a:t>differentiate into </a:t>
            </a:r>
            <a:r>
              <a:rPr lang="tr-TR" altLang="tr-TR" sz="2000" b="1" smtClean="0"/>
              <a:t>primary, secondary, tertiary </a:t>
            </a:r>
            <a:r>
              <a:rPr lang="tr-TR" altLang="tr-TR" sz="2000" smtClean="0"/>
              <a:t>and </a:t>
            </a:r>
            <a:r>
              <a:rPr lang="tr-TR" altLang="tr-TR" sz="2000" b="1" smtClean="0"/>
              <a:t>Graaf follicles</a:t>
            </a:r>
            <a:r>
              <a:rPr lang="tr-TR" altLang="tr-TR" sz="2000" smtClean="0"/>
              <a:t> respectively.</a:t>
            </a:r>
          </a:p>
          <a:p>
            <a:pPr algn="just"/>
            <a:r>
              <a:rPr lang="tr-TR" altLang="tr-TR" sz="2000" smtClean="0"/>
              <a:t>The first maturation division occurs during or shortly before ovulation and results in </a:t>
            </a:r>
            <a:r>
              <a:rPr lang="tr-TR" altLang="tr-TR" sz="2000" b="1" smtClean="0"/>
              <a:t>oocyte-II</a:t>
            </a:r>
            <a:r>
              <a:rPr lang="tr-TR" altLang="tr-TR" sz="2000" smtClean="0"/>
              <a:t> and </a:t>
            </a:r>
            <a:r>
              <a:rPr lang="tr-TR" altLang="tr-TR" sz="2000" b="1" smtClean="0"/>
              <a:t>first polar body </a:t>
            </a:r>
            <a:r>
              <a:rPr lang="tr-TR" altLang="tr-TR" sz="2000" smtClean="0"/>
              <a:t>formation.</a:t>
            </a:r>
          </a:p>
          <a:p>
            <a:pPr algn="just"/>
            <a:r>
              <a:rPr lang="tr-TR" altLang="tr-TR" sz="2000" smtClean="0"/>
              <a:t>The second maturation division is completed as a spermatozoon enters the oocyte-II after ovulation and results in a </a:t>
            </a:r>
            <a:r>
              <a:rPr lang="tr-TR" altLang="tr-TR" sz="2000" b="1" smtClean="0"/>
              <a:t>mature egg cell (ovum) including haploid chromosomes</a:t>
            </a:r>
            <a:r>
              <a:rPr lang="tr-TR" altLang="tr-TR" sz="2000" smtClean="0"/>
              <a:t> and </a:t>
            </a:r>
            <a:r>
              <a:rPr lang="tr-TR" altLang="tr-TR" sz="2000" b="1" smtClean="0"/>
              <a:t>second polar body</a:t>
            </a:r>
            <a:r>
              <a:rPr lang="tr-TR" altLang="tr-TR" sz="2000" smtClean="0"/>
              <a:t>.</a:t>
            </a:r>
          </a:p>
          <a:p>
            <a:pPr algn="just"/>
            <a:endParaRPr lang="tr-TR" altLang="tr-TR" sz="2000" smtClean="0"/>
          </a:p>
          <a:p>
            <a:pPr algn="just"/>
            <a:endParaRPr lang="tr-TR" altLang="tr-TR" sz="2400" smtClean="0"/>
          </a:p>
          <a:p>
            <a:pPr algn="just"/>
            <a:endParaRPr lang="tr-TR" altLang="tr-TR" sz="2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1 Başlık"/>
          <p:cNvSpPr>
            <a:spLocks noGrp="1" noChangeArrowheads="1"/>
          </p:cNvSpPr>
          <p:nvPr>
            <p:ph type="title"/>
          </p:nvPr>
        </p:nvSpPr>
        <p:spPr>
          <a:xfrm>
            <a:off x="1187450" y="765175"/>
            <a:ext cx="7086600" cy="731838"/>
          </a:xfrm>
        </p:spPr>
        <p:txBody>
          <a:bodyPr>
            <a:normAutofit fontScale="90000"/>
          </a:bodyPr>
          <a:lstStyle/>
          <a:p>
            <a:pPr eaLnBrk="1" hangingPunct="1"/>
            <a:r>
              <a:rPr lang="tr-TR" altLang="tr-TR" b="1" smtClean="0"/>
              <a:t>Department Aim:</a:t>
            </a:r>
          </a:p>
        </p:txBody>
      </p:sp>
      <p:sp>
        <p:nvSpPr>
          <p:cNvPr id="265219" name="2 İçerik Yer Tutucusu"/>
          <p:cNvSpPr>
            <a:spLocks noGrp="1" noChangeArrowheads="1"/>
          </p:cNvSpPr>
          <p:nvPr>
            <p:ph idx="1"/>
          </p:nvPr>
        </p:nvSpPr>
        <p:spPr/>
        <p:txBody>
          <a:bodyPr/>
          <a:lstStyle/>
          <a:p>
            <a:pPr eaLnBrk="1" hangingPunct="1"/>
            <a:r>
              <a:rPr lang="tr-TR" altLang="tr-TR" smtClean="0"/>
              <a:t>Education </a:t>
            </a:r>
          </a:p>
          <a:p>
            <a:pPr eaLnBrk="1" hangingPunct="1"/>
            <a:r>
              <a:rPr lang="tr-TR" altLang="tr-TR" smtClean="0"/>
              <a:t>Protection of Animal Health</a:t>
            </a:r>
          </a:p>
          <a:p>
            <a:pPr eaLnBrk="1" hangingPunct="1"/>
            <a:r>
              <a:rPr lang="tr-TR" altLang="tr-TR" smtClean="0"/>
              <a:t>Animal Improvement, Increase of Production and Continuation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1 Başlık"/>
          <p:cNvSpPr>
            <a:spLocks noGrp="1" noChangeArrowheads="1"/>
          </p:cNvSpPr>
          <p:nvPr>
            <p:ph type="title"/>
          </p:nvPr>
        </p:nvSpPr>
        <p:spPr/>
        <p:txBody>
          <a:bodyPr>
            <a:normAutofit fontScale="90000"/>
          </a:bodyPr>
          <a:lstStyle/>
          <a:p>
            <a:pPr eaLnBrk="1" hangingPunct="1"/>
            <a:r>
              <a:rPr lang="tr-TR" altLang="tr-TR" b="1" smtClean="0"/>
              <a:t>Turkish resources that may be helpful;</a:t>
            </a:r>
          </a:p>
        </p:txBody>
      </p:sp>
      <p:pic>
        <p:nvPicPr>
          <p:cNvPr id="266243" name="3 İçerik Yer Tutucusu" descr="türkçe başvuru kaynakları.jpg"/>
          <p:cNvPicPr>
            <a:picLocks noGrp="1" noChangeAspect="1" noChangeArrowheads="1"/>
          </p:cNvPicPr>
          <p:nvPr>
            <p:ph idx="1"/>
          </p:nvPr>
        </p:nvPicPr>
        <p:blipFill>
          <a:blip r:embed="rId2" cstate="print"/>
          <a:srcRect/>
          <a:stretch>
            <a:fillRect/>
          </a:stretch>
        </p:blipFill>
        <p:spPr>
          <a:xfrm>
            <a:off x="1258888" y="1600200"/>
            <a:ext cx="3097212" cy="4708525"/>
          </a:xfrm>
        </p:spPr>
      </p:pic>
      <p:sp>
        <p:nvSpPr>
          <p:cNvPr id="266244" name="3 Metin kutusu"/>
          <p:cNvSpPr txBox="1">
            <a:spLocks noChangeArrowheads="1"/>
          </p:cNvSpPr>
          <p:nvPr/>
        </p:nvSpPr>
        <p:spPr bwMode="auto">
          <a:xfrm>
            <a:off x="4140200" y="1628775"/>
            <a:ext cx="4248150" cy="2032000"/>
          </a:xfrm>
          <a:prstGeom prst="rect">
            <a:avLst/>
          </a:prstGeom>
          <a:noFill/>
          <a:ln w="9525">
            <a:noFill/>
            <a:miter lim="800000"/>
            <a:headEnd/>
            <a:tailEnd/>
          </a:ln>
        </p:spPr>
        <p:txBody>
          <a:bodyPr>
            <a:spAutoFit/>
          </a:bodyPr>
          <a:lstStyle/>
          <a:p>
            <a:pPr eaLnBrk="1" hangingPunct="1"/>
            <a:r>
              <a:rPr lang="tr-TR" altLang="tr-TR"/>
              <a:t>Reprodüksiyon, Suni tohumlama ve Androloji</a:t>
            </a:r>
          </a:p>
          <a:p>
            <a:pPr eaLnBrk="1" hangingPunct="1"/>
            <a:r>
              <a:rPr lang="tr-TR" altLang="tr-TR"/>
              <a:t>Fırat Üniversitesi</a:t>
            </a:r>
          </a:p>
          <a:p>
            <a:pPr eaLnBrk="1" hangingPunct="1"/>
            <a:endParaRPr lang="tr-TR" altLang="tr-TR"/>
          </a:p>
          <a:p>
            <a:pPr eaLnBrk="1" hangingPunct="1"/>
            <a:r>
              <a:rPr lang="tr-TR" altLang="tr-TR"/>
              <a:t>Evcil Hayvanlarda Reprodüksiyon ve Suni tohumlama. </a:t>
            </a:r>
          </a:p>
          <a:p>
            <a:pPr eaLnBrk="1" hangingPunct="1"/>
            <a:r>
              <a:rPr lang="tr-TR" altLang="tr-TR"/>
              <a:t>İstanbul Üniversitesi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1 Başlık"/>
          <p:cNvSpPr>
            <a:spLocks noGrp="1" noChangeArrowheads="1"/>
          </p:cNvSpPr>
          <p:nvPr>
            <p:ph type="title"/>
          </p:nvPr>
        </p:nvSpPr>
        <p:spPr/>
        <p:txBody>
          <a:bodyPr/>
          <a:lstStyle/>
          <a:p>
            <a:pPr eaLnBrk="1" hangingPunct="1"/>
            <a:r>
              <a:rPr lang="tr-TR" altLang="tr-TR" b="1" smtClean="0"/>
              <a:t>Foreign resources;</a:t>
            </a:r>
          </a:p>
        </p:txBody>
      </p:sp>
      <p:sp>
        <p:nvSpPr>
          <p:cNvPr id="267267" name="3 İçerik Yer Tutucusu"/>
          <p:cNvSpPr>
            <a:spLocks noGrp="1" noChangeArrowheads="1"/>
          </p:cNvSpPr>
          <p:nvPr>
            <p:ph sz="half" idx="2"/>
          </p:nvPr>
        </p:nvSpPr>
        <p:spPr>
          <a:xfrm>
            <a:off x="900113" y="1484313"/>
            <a:ext cx="7488237" cy="4525962"/>
          </a:xfrm>
        </p:spPr>
        <p:txBody>
          <a:bodyPr>
            <a:normAutofit lnSpcReduction="10000"/>
          </a:bodyPr>
          <a:lstStyle/>
          <a:p>
            <a:r>
              <a:rPr lang="tr-TR" altLang="tr-TR" sz="1800" smtClean="0"/>
              <a:t>Künstliche Besamung bei Nutztieren-1993 Ed:Walter Busch</a:t>
            </a:r>
          </a:p>
          <a:p>
            <a:r>
              <a:rPr lang="tr-TR" altLang="tr-TR" sz="1800" smtClean="0"/>
              <a:t>Fertilitwatsstörungen beim weiblichen Rind. Ed:Eberhand Grunert</a:t>
            </a:r>
          </a:p>
          <a:p>
            <a:r>
              <a:rPr lang="tr-TR" altLang="tr-TR" sz="1800" smtClean="0"/>
              <a:t>Reproduction in Farm Animals </a:t>
            </a:r>
          </a:p>
          <a:p>
            <a:r>
              <a:rPr lang="tr-TR" altLang="tr-TR" sz="1800" smtClean="0"/>
              <a:t>Ed:E.S.E.Hafez</a:t>
            </a:r>
          </a:p>
          <a:p>
            <a:r>
              <a:rPr lang="tr-TR" altLang="tr-TR" sz="1800" smtClean="0"/>
              <a:t>Reproduction in Domestic Animals </a:t>
            </a:r>
          </a:p>
          <a:p>
            <a:r>
              <a:rPr lang="tr-TR" altLang="tr-TR" sz="1800" smtClean="0"/>
              <a:t>Ed:Perry T.Cupps</a:t>
            </a:r>
          </a:p>
          <a:p>
            <a:r>
              <a:rPr lang="tr-TR" altLang="tr-TR" sz="1800" smtClean="0"/>
              <a:t>Equine Artificial Insemination-1999 Ed:M.C.G.Davies Morel</a:t>
            </a:r>
          </a:p>
          <a:p>
            <a:r>
              <a:rPr lang="tr-TR" altLang="tr-TR" sz="1800" smtClean="0"/>
              <a:t>Reproduction, Fertility and Development  CSIRO Publishing Special Issue Volume 23 - 2009</a:t>
            </a:r>
          </a:p>
          <a:p>
            <a:r>
              <a:rPr lang="tr-TR" altLang="tr-TR" sz="1800" smtClean="0"/>
              <a:t>Fundamentals of Cryobiology  </a:t>
            </a:r>
          </a:p>
          <a:p>
            <a:pPr>
              <a:buFontTx/>
              <a:buNone/>
            </a:pPr>
            <a:r>
              <a:rPr lang="tr-TR" altLang="tr-TR" sz="1800" smtClean="0"/>
              <a:t>	Ed: Alexander I.Zhmakin 2010</a:t>
            </a:r>
          </a:p>
          <a:p>
            <a:r>
              <a:rPr lang="en-US" altLang="tr-TR" sz="1800" smtClean="0"/>
              <a:t>Animal Reproduction: New Research Developments</a:t>
            </a:r>
            <a:r>
              <a:rPr lang="tr-TR" altLang="tr-TR" sz="1800" smtClean="0"/>
              <a:t> </a:t>
            </a:r>
          </a:p>
          <a:p>
            <a:pPr>
              <a:buFontTx/>
              <a:buNone/>
            </a:pPr>
            <a:r>
              <a:rPr lang="tr-TR" altLang="tr-TR" sz="1800" smtClean="0"/>
              <a:t>      Ed: Lucas T. Dahnof 2010</a:t>
            </a:r>
          </a:p>
          <a:p>
            <a:r>
              <a:rPr lang="tr-TR" altLang="tr-TR" sz="1800" smtClean="0"/>
              <a:t>Veterinarmedizinische Andrologie</a:t>
            </a:r>
          </a:p>
          <a:p>
            <a:pPr>
              <a:buFontTx/>
              <a:buNone/>
            </a:pPr>
            <a:r>
              <a:rPr lang="tr-TR" altLang="tr-TR" sz="1800" smtClean="0"/>
              <a:t>	Ed: Busch-Holzmann 2001</a:t>
            </a:r>
          </a:p>
          <a:p>
            <a:endParaRPr lang="en-US" altLang="tr-TR" sz="1800" smtClean="0"/>
          </a:p>
          <a:p>
            <a:endParaRPr lang="tr-TR" altLang="tr-TR" sz="1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noChangeArrowheads="1"/>
          </p:cNvSpPr>
          <p:nvPr>
            <p:ph type="title"/>
          </p:nvPr>
        </p:nvSpPr>
        <p:spPr>
          <a:xfrm>
            <a:off x="1042988" y="404813"/>
            <a:ext cx="7086600" cy="731837"/>
          </a:xfrm>
        </p:spPr>
        <p:txBody>
          <a:bodyPr>
            <a:normAutofit fontScale="90000"/>
          </a:bodyPr>
          <a:lstStyle/>
          <a:p>
            <a:pPr eaLnBrk="1" hangingPunct="1"/>
            <a:r>
              <a:rPr lang="tr-TR" altLang="tr-TR" b="1" smtClean="0"/>
              <a:t>Reproduction</a:t>
            </a:r>
          </a:p>
        </p:txBody>
      </p:sp>
      <p:pic>
        <p:nvPicPr>
          <p:cNvPr id="4099" name="Picture 4" descr="C:\Users\Borga\Desktop\hoca ders\cinsiyetin oluşumu ve gelişim safhaları EN YENİ.jpg"/>
          <p:cNvPicPr>
            <a:picLocks noGrp="1" noChangeAspect="1" noChangeArrowheads="1"/>
          </p:cNvPicPr>
          <p:nvPr>
            <p:ph idx="1"/>
          </p:nvPr>
        </p:nvPicPr>
        <p:blipFill>
          <a:blip r:embed="rId2" cstate="print"/>
          <a:srcRect/>
          <a:stretch>
            <a:fillRect/>
          </a:stretch>
        </p:blipFill>
        <p:spPr>
          <a:xfrm>
            <a:off x="1763713" y="1196975"/>
            <a:ext cx="4537075" cy="5184775"/>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Başlık"/>
          <p:cNvSpPr>
            <a:spLocks noGrp="1" noChangeArrowheads="1"/>
          </p:cNvSpPr>
          <p:nvPr>
            <p:ph type="title"/>
          </p:nvPr>
        </p:nvSpPr>
        <p:spPr/>
        <p:txBody>
          <a:bodyPr>
            <a:normAutofit fontScale="90000"/>
          </a:bodyPr>
          <a:lstStyle/>
          <a:p>
            <a:r>
              <a:rPr lang="tr-TR" altLang="tr-TR" b="1" smtClean="0"/>
              <a:t>Development and Maturation of Male and Female Cells</a:t>
            </a:r>
          </a:p>
        </p:txBody>
      </p:sp>
      <p:sp>
        <p:nvSpPr>
          <p:cNvPr id="5123" name="2 İçerik Yer Tutucusu"/>
          <p:cNvSpPr>
            <a:spLocks noGrp="1" noChangeArrowheads="1"/>
          </p:cNvSpPr>
          <p:nvPr>
            <p:ph idx="1"/>
          </p:nvPr>
        </p:nvSpPr>
        <p:spPr>
          <a:xfrm>
            <a:off x="611188" y="1628775"/>
            <a:ext cx="6408737" cy="4525963"/>
          </a:xfrm>
        </p:spPr>
        <p:txBody>
          <a:bodyPr/>
          <a:lstStyle/>
          <a:p>
            <a:endParaRPr lang="tr-TR" altLang="tr-TR" smtClean="0"/>
          </a:p>
          <a:p>
            <a:pPr algn="just"/>
            <a:r>
              <a:rPr lang="tr-TR" altLang="tr-TR" smtClean="0"/>
              <a:t>Male gonads: </a:t>
            </a:r>
            <a:r>
              <a:rPr lang="tr-TR" altLang="tr-TR" b="1" smtClean="0"/>
              <a:t>testes </a:t>
            </a:r>
            <a:r>
              <a:rPr lang="tr-TR" altLang="tr-TR" smtClean="0"/>
              <a:t>(singular = testis)</a:t>
            </a:r>
            <a:r>
              <a:rPr lang="tr-TR" altLang="tr-TR" b="1" smtClean="0"/>
              <a:t> </a:t>
            </a:r>
            <a:r>
              <a:rPr lang="tr-TR" altLang="tr-TR" smtClean="0"/>
              <a:t> </a:t>
            </a:r>
          </a:p>
          <a:p>
            <a:pPr algn="just"/>
            <a:r>
              <a:rPr lang="tr-TR" altLang="tr-TR" smtClean="0"/>
              <a:t>Female gonads: </a:t>
            </a:r>
            <a:r>
              <a:rPr lang="tr-TR" altLang="tr-TR" b="1" smtClean="0"/>
              <a:t>ovaries </a:t>
            </a:r>
            <a:r>
              <a:rPr lang="tr-TR" altLang="tr-TR" smtClean="0"/>
              <a:t>(singular = ovary)</a:t>
            </a:r>
            <a:endParaRPr lang="tr-TR" altLang="tr-TR" b="1" smtClean="0"/>
          </a:p>
          <a:p>
            <a:pPr algn="just"/>
            <a:r>
              <a:rPr lang="tr-TR" altLang="tr-TR" smtClean="0"/>
              <a:t>In males; the formation of mature gonads; </a:t>
            </a:r>
            <a:r>
              <a:rPr lang="tr-TR" altLang="tr-TR" b="1" smtClean="0"/>
              <a:t>spermatogonesis</a:t>
            </a:r>
            <a:r>
              <a:rPr lang="tr-TR" altLang="tr-TR" smtClean="0"/>
              <a:t> </a:t>
            </a:r>
          </a:p>
          <a:p>
            <a:pPr algn="just"/>
            <a:r>
              <a:rPr lang="tr-TR" altLang="tr-TR" smtClean="0"/>
              <a:t>In females; </a:t>
            </a:r>
            <a:r>
              <a:rPr lang="tr-TR" altLang="tr-TR" b="1" smtClean="0"/>
              <a:t>ovogenesis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p:cNvSpPr>
            <a:spLocks noGrp="1" noChangeArrowheads="1"/>
          </p:cNvSpPr>
          <p:nvPr>
            <p:ph type="title"/>
          </p:nvPr>
        </p:nvSpPr>
        <p:spPr/>
        <p:txBody>
          <a:bodyPr/>
          <a:lstStyle/>
          <a:p>
            <a:r>
              <a:rPr lang="tr-TR" altLang="tr-TR" b="1" smtClean="0"/>
              <a:t>Spermatogenesis</a:t>
            </a:r>
          </a:p>
        </p:txBody>
      </p:sp>
      <p:sp>
        <p:nvSpPr>
          <p:cNvPr id="6147" name="2 İçerik Yer Tutucusu">
            <a:extLst>
              <a:ext uri="{FF2B5EF4-FFF2-40B4-BE49-F238E27FC236}"/>
            </a:extLst>
          </p:cNvPr>
          <p:cNvSpPr>
            <a:spLocks noGrp="1"/>
          </p:cNvSpPr>
          <p:nvPr>
            <p:ph idx="1"/>
          </p:nvPr>
        </p:nvSpPr>
        <p:spPr>
          <a:xfrm>
            <a:off x="611188" y="1600200"/>
            <a:ext cx="5926137" cy="4525963"/>
          </a:xfrm>
        </p:spPr>
        <p:txBody>
          <a:bodyPr/>
          <a:lstStyle/>
          <a:p>
            <a:pPr marL="0" indent="0">
              <a:buFontTx/>
              <a:buNone/>
              <a:defRPr/>
            </a:pPr>
            <a:r>
              <a:rPr lang="tr-TR" altLang="tr-TR" dirty="0" err="1"/>
              <a:t>Consists</a:t>
            </a:r>
            <a:r>
              <a:rPr lang="tr-TR" altLang="tr-TR" dirty="0"/>
              <a:t> of;</a:t>
            </a:r>
            <a:r>
              <a:rPr lang="tr-TR" altLang="tr-TR" b="1" dirty="0"/>
              <a:t> </a:t>
            </a:r>
          </a:p>
          <a:p>
            <a:pPr>
              <a:defRPr/>
            </a:pPr>
            <a:r>
              <a:rPr lang="tr-TR" altLang="tr-TR" b="1" dirty="0" err="1"/>
              <a:t>Goniogenesis</a:t>
            </a:r>
            <a:r>
              <a:rPr lang="tr-TR" altLang="tr-TR" b="1" dirty="0"/>
              <a:t>,</a:t>
            </a:r>
          </a:p>
          <a:p>
            <a:pPr>
              <a:defRPr/>
            </a:pPr>
            <a:r>
              <a:rPr lang="tr-TR" altLang="tr-TR" b="1" dirty="0" err="1"/>
              <a:t>Spermatositogenesis</a:t>
            </a:r>
            <a:r>
              <a:rPr lang="tr-TR" altLang="tr-TR" b="1" dirty="0"/>
              <a:t>,</a:t>
            </a:r>
          </a:p>
          <a:p>
            <a:pPr>
              <a:defRPr/>
            </a:pPr>
            <a:r>
              <a:rPr lang="tr-TR" altLang="tr-TR" b="1" dirty="0" err="1"/>
              <a:t>Spermiogenesis</a:t>
            </a:r>
            <a:r>
              <a:rPr lang="tr-TR" altLang="tr-TR" b="1" dirty="0"/>
              <a:t>,</a:t>
            </a:r>
          </a:p>
          <a:p>
            <a:pPr>
              <a:defRPr/>
            </a:pPr>
            <a:r>
              <a:rPr lang="tr-TR" altLang="tr-TR" b="1" dirty="0" err="1"/>
              <a:t>Metamorphosis</a:t>
            </a:r>
            <a:endParaRPr lang="tr-TR" alt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noChangeArrowheads="1"/>
          </p:cNvSpPr>
          <p:nvPr>
            <p:ph type="title"/>
          </p:nvPr>
        </p:nvSpPr>
        <p:spPr/>
        <p:txBody>
          <a:bodyPr/>
          <a:lstStyle/>
          <a:p>
            <a:r>
              <a:rPr lang="tr-TR" altLang="tr-TR" b="1" smtClean="0"/>
              <a:t>Goniogenesis (augmentation)</a:t>
            </a:r>
          </a:p>
        </p:txBody>
      </p:sp>
      <p:sp>
        <p:nvSpPr>
          <p:cNvPr id="7171" name="2 İçerik Yer Tutucusu"/>
          <p:cNvSpPr>
            <a:spLocks noGrp="1" noChangeArrowheads="1"/>
          </p:cNvSpPr>
          <p:nvPr>
            <p:ph idx="1"/>
          </p:nvPr>
        </p:nvSpPr>
        <p:spPr>
          <a:xfrm>
            <a:off x="684213" y="1628775"/>
            <a:ext cx="5975350" cy="4454525"/>
          </a:xfrm>
        </p:spPr>
        <p:txBody>
          <a:bodyPr/>
          <a:lstStyle/>
          <a:p>
            <a:pPr algn="just"/>
            <a:r>
              <a:rPr lang="tr-TR" altLang="tr-TR" smtClean="0"/>
              <a:t>In this stage spermatogonia (singular = spermatogonium) are proliferated by mitosis. </a:t>
            </a:r>
            <a:endParaRPr lang="tr-TR" altLang="tr-TR" b="1"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956</Words>
  <Application>Microsoft Office PowerPoint</Application>
  <PresentationFormat>Ekran Gösterisi (4:3)</PresentationFormat>
  <Paragraphs>122</Paragraphs>
  <Slides>26</Slides>
  <Notes>1</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Ofis Teması</vt:lpstr>
      <vt:lpstr>Assoc.Prof. Dr.Borga Tırpan  </vt:lpstr>
      <vt:lpstr>Department:  Reproduction and Artificial Insemination</vt:lpstr>
      <vt:lpstr>Department Aim:</vt:lpstr>
      <vt:lpstr>Turkish resources that may be helpful;</vt:lpstr>
      <vt:lpstr>Foreign resources;</vt:lpstr>
      <vt:lpstr>Reproduction</vt:lpstr>
      <vt:lpstr>Development and Maturation of Male and Female Cells</vt:lpstr>
      <vt:lpstr>Spermatogenesis</vt:lpstr>
      <vt:lpstr>Goniogenesis (augmentation)</vt:lpstr>
      <vt:lpstr>Spermatositogenesis (growth)</vt:lpstr>
      <vt:lpstr>Spermiogenesis (maturation)</vt:lpstr>
      <vt:lpstr>Metamorphosis (evolution)</vt:lpstr>
      <vt:lpstr>Hormonal Mechanism of Spermatogenesis</vt:lpstr>
      <vt:lpstr>Hormonal Mechanism of Spermatogenesis</vt:lpstr>
      <vt:lpstr>Hormonal Mechanism of Spermatogenesis</vt:lpstr>
      <vt:lpstr>Hormonal Mechanism of Spermatogenesis</vt:lpstr>
      <vt:lpstr>Hormonal Mechanism of Spermatogenesis</vt:lpstr>
      <vt:lpstr>Hormonal Mechanism of Spermatogenesis</vt:lpstr>
      <vt:lpstr>Spermatazoon</vt:lpstr>
      <vt:lpstr>Capacitation of Spermatazoon</vt:lpstr>
      <vt:lpstr>Result of Capacitation</vt:lpstr>
      <vt:lpstr>Acrosome Reaction</vt:lpstr>
      <vt:lpstr>Acrosome Reaction</vt:lpstr>
      <vt:lpstr>Acrosomal Enzymes</vt:lpstr>
      <vt:lpstr>Ovogenesis</vt:lpstr>
      <vt:lpstr>Ovogenesis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Assoc.Prof. Dr.Borga Tırpan  </dc:title>
  <dc:creator>Borga TIRPAN</dc:creator>
  <cp:lastModifiedBy>masa üstü</cp:lastModifiedBy>
  <cp:revision>1</cp:revision>
  <dcterms:created xsi:type="dcterms:W3CDTF">2019-10-01T12:26:02Z</dcterms:created>
  <dcterms:modified xsi:type="dcterms:W3CDTF">2019-10-01T12:28:05Z</dcterms:modified>
</cp:coreProperties>
</file>