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1" r:id="rId5"/>
    <p:sldId id="272" r:id="rId6"/>
    <p:sldId id="259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60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744" autoAdjust="0"/>
    <p:restoredTop sz="94660"/>
  </p:normalViewPr>
  <p:slideViewPr>
    <p:cSldViewPr snapToGrid="0">
      <p:cViewPr varScale="1">
        <p:scale>
          <a:sx n="55" d="100"/>
          <a:sy n="55" d="100"/>
        </p:scale>
        <p:origin x="108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84099-4C94-419A-A5FE-65CAFDDE5228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763B5-1EAB-49B8-96FF-419046C9ED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4686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84099-4C94-419A-A5FE-65CAFDDE5228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763B5-1EAB-49B8-96FF-419046C9ED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2742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84099-4C94-419A-A5FE-65CAFDDE5228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763B5-1EAB-49B8-96FF-419046C9ED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2470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84099-4C94-419A-A5FE-65CAFDDE5228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763B5-1EAB-49B8-96FF-419046C9ED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0525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84099-4C94-419A-A5FE-65CAFDDE5228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763B5-1EAB-49B8-96FF-419046C9ED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1759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84099-4C94-419A-A5FE-65CAFDDE5228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763B5-1EAB-49B8-96FF-419046C9ED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3674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84099-4C94-419A-A5FE-65CAFDDE5228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763B5-1EAB-49B8-96FF-419046C9ED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6824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84099-4C94-419A-A5FE-65CAFDDE5228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763B5-1EAB-49B8-96FF-419046C9ED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0414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84099-4C94-419A-A5FE-65CAFDDE5228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763B5-1EAB-49B8-96FF-419046C9ED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6473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84099-4C94-419A-A5FE-65CAFDDE5228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763B5-1EAB-49B8-96FF-419046C9ED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7706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84099-4C94-419A-A5FE-65CAFDDE5228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763B5-1EAB-49B8-96FF-419046C9ED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1955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B84099-4C94-419A-A5FE-65CAFDDE5228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9763B5-1EAB-49B8-96FF-419046C9ED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2492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Week</a:t>
            </a:r>
            <a:r>
              <a:rPr lang="tr-TR" dirty="0" smtClean="0"/>
              <a:t> 11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3200" dirty="0" err="1" smtClean="0"/>
              <a:t>Antifungals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6555993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Fluconazole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fungistatic</a:t>
            </a:r>
            <a:r>
              <a:rPr lang="tr-TR" dirty="0" smtClean="0"/>
              <a:t> </a:t>
            </a:r>
            <a:r>
              <a:rPr lang="tr-TR" dirty="0" err="1" smtClean="0"/>
              <a:t>triazole</a:t>
            </a:r>
            <a:endParaRPr lang="tr-TR" dirty="0" smtClean="0"/>
          </a:p>
          <a:p>
            <a:r>
              <a:rPr lang="tr-TR" dirty="0" err="1" smtClean="0"/>
              <a:t>least</a:t>
            </a:r>
            <a:r>
              <a:rPr lang="tr-TR" dirty="0" smtClean="0"/>
              <a:t> </a:t>
            </a:r>
            <a:r>
              <a:rPr lang="tr-TR" dirty="0" err="1" smtClean="0"/>
              <a:t>active</a:t>
            </a:r>
            <a:r>
              <a:rPr lang="tr-TR" dirty="0" smtClean="0"/>
              <a:t> azole </a:t>
            </a:r>
            <a:r>
              <a:rPr lang="tr-TR" dirty="0" err="1" smtClean="0"/>
              <a:t>antifungal</a:t>
            </a:r>
            <a:r>
              <a:rPr lang="tr-TR" dirty="0" smtClean="0"/>
              <a:t> </a:t>
            </a:r>
            <a:r>
              <a:rPr lang="tr-TR" dirty="0" err="1" smtClean="0"/>
              <a:t>drug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narrowest</a:t>
            </a:r>
            <a:r>
              <a:rPr lang="tr-TR" dirty="0" smtClean="0"/>
              <a:t> </a:t>
            </a:r>
            <a:r>
              <a:rPr lang="tr-TR" dirty="0" err="1" smtClean="0"/>
              <a:t>spectrum</a:t>
            </a:r>
            <a:r>
              <a:rPr lang="tr-TR" dirty="0" smtClean="0"/>
              <a:t>- </a:t>
            </a:r>
            <a:r>
              <a:rPr lang="tr-TR" i="1" dirty="0" err="1" smtClean="0"/>
              <a:t>Candida</a:t>
            </a:r>
            <a:r>
              <a:rPr lang="tr-TR" dirty="0" smtClean="0"/>
              <a:t> </a:t>
            </a:r>
            <a:r>
              <a:rPr lang="tr-TR" dirty="0" err="1" smtClean="0"/>
              <a:t>spp</a:t>
            </a:r>
            <a:r>
              <a:rPr lang="tr-TR" dirty="0" smtClean="0"/>
              <a:t>., </a:t>
            </a:r>
            <a:r>
              <a:rPr lang="tr-TR" i="1" dirty="0" err="1" smtClean="0"/>
              <a:t>Cryptococcus</a:t>
            </a:r>
            <a:r>
              <a:rPr lang="tr-TR" dirty="0" smtClean="0"/>
              <a:t> </a:t>
            </a:r>
            <a:r>
              <a:rPr lang="tr-TR" dirty="0" err="1" smtClean="0"/>
              <a:t>spp</a:t>
            </a:r>
            <a:r>
              <a:rPr lang="tr-TR" dirty="0" smtClean="0"/>
              <a:t>., </a:t>
            </a:r>
            <a:r>
              <a:rPr lang="tr-TR" i="1" dirty="0" err="1" smtClean="0"/>
              <a:t>Malassezia</a:t>
            </a:r>
            <a:r>
              <a:rPr lang="tr-TR" dirty="0" smtClean="0"/>
              <a:t> </a:t>
            </a:r>
            <a:r>
              <a:rPr lang="tr-TR" dirty="0" err="1" smtClean="0"/>
              <a:t>spp</a:t>
            </a:r>
            <a:r>
              <a:rPr lang="tr-TR" dirty="0" smtClean="0"/>
              <a:t>.,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dimorphic</a:t>
            </a:r>
            <a:r>
              <a:rPr lang="tr-TR" dirty="0" smtClean="0"/>
              <a:t> </a:t>
            </a:r>
            <a:r>
              <a:rPr lang="tr-TR" dirty="0" err="1" smtClean="0"/>
              <a:t>fungi</a:t>
            </a:r>
            <a:r>
              <a:rPr lang="tr-TR" dirty="0" smtClean="0"/>
              <a:t>.</a:t>
            </a:r>
          </a:p>
          <a:p>
            <a:r>
              <a:rPr lang="en-US" dirty="0" smtClean="0"/>
              <a:t>available as tablets, an oral suspension, and as an IV solution.</a:t>
            </a:r>
            <a:endParaRPr lang="tr-TR" dirty="0" smtClean="0"/>
          </a:p>
          <a:p>
            <a:r>
              <a:rPr lang="en-US" dirty="0" smtClean="0"/>
              <a:t>does not affect mammalian hormone synthesis. </a:t>
            </a:r>
            <a:endParaRPr lang="tr-TR" dirty="0" smtClean="0"/>
          </a:p>
          <a:p>
            <a:r>
              <a:rPr lang="en-US" dirty="0" smtClean="0"/>
              <a:t>small molecular size and low lipophilicity</a:t>
            </a:r>
            <a:r>
              <a:rPr lang="tr-TR" dirty="0" smtClean="0"/>
              <a:t>-</a:t>
            </a:r>
            <a:r>
              <a:rPr lang="en-US" dirty="0" smtClean="0"/>
              <a:t>useful in treating CNS mycoses.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170190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Polyene</a:t>
            </a:r>
            <a:r>
              <a:rPr lang="tr-TR" dirty="0" smtClean="0"/>
              <a:t> </a:t>
            </a:r>
            <a:r>
              <a:rPr lang="tr-TR" dirty="0" err="1" smtClean="0"/>
              <a:t>Macrolide</a:t>
            </a:r>
            <a:r>
              <a:rPr lang="tr-TR" dirty="0" smtClean="0"/>
              <a:t> </a:t>
            </a:r>
            <a:r>
              <a:rPr lang="tr-TR" dirty="0" err="1" smtClean="0"/>
              <a:t>Antibiotics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 smtClean="0"/>
              <a:t>Amphotericin</a:t>
            </a:r>
            <a:r>
              <a:rPr lang="tr-TR" dirty="0" smtClean="0"/>
              <a:t> B, </a:t>
            </a:r>
            <a:r>
              <a:rPr lang="tr-TR" dirty="0" err="1" smtClean="0"/>
              <a:t>Nystatin</a:t>
            </a:r>
            <a:r>
              <a:rPr lang="tr-TR" dirty="0" smtClean="0"/>
              <a:t>, </a:t>
            </a:r>
            <a:r>
              <a:rPr lang="tr-TR" dirty="0" err="1" smtClean="0"/>
              <a:t>Pimaricin</a:t>
            </a:r>
            <a:r>
              <a:rPr lang="tr-TR" dirty="0" smtClean="0"/>
              <a:t> (</a:t>
            </a:r>
            <a:r>
              <a:rPr lang="tr-TR" dirty="0" err="1" smtClean="0"/>
              <a:t>ophthalmic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product</a:t>
            </a:r>
            <a:r>
              <a:rPr lang="tr-TR" dirty="0" smtClean="0"/>
              <a:t> of </a:t>
            </a:r>
            <a:r>
              <a:rPr lang="tr-TR" i="1" dirty="0" err="1" smtClean="0"/>
              <a:t>Streptomyces</a:t>
            </a:r>
            <a:r>
              <a:rPr lang="tr-TR" i="1" dirty="0" smtClean="0"/>
              <a:t> </a:t>
            </a:r>
            <a:r>
              <a:rPr lang="tr-TR" i="1" dirty="0" err="1" smtClean="0"/>
              <a:t>nodosus</a:t>
            </a:r>
            <a:endParaRPr lang="tr-TR" i="1" dirty="0" smtClean="0"/>
          </a:p>
          <a:p>
            <a:r>
              <a:rPr lang="tr-TR" dirty="0" err="1" smtClean="0"/>
              <a:t>poorly</a:t>
            </a:r>
            <a:r>
              <a:rPr lang="tr-TR" dirty="0" smtClean="0"/>
              <a:t> </a:t>
            </a:r>
            <a:r>
              <a:rPr lang="tr-TR" dirty="0" err="1" smtClean="0"/>
              <a:t>soluble</a:t>
            </a:r>
            <a:r>
              <a:rPr lang="tr-TR" dirty="0" smtClean="0"/>
              <a:t> in </a:t>
            </a:r>
            <a:r>
              <a:rPr lang="tr-TR" dirty="0" err="1" smtClean="0"/>
              <a:t>water</a:t>
            </a:r>
            <a:r>
              <a:rPr lang="tr-TR" dirty="0" smtClean="0"/>
              <a:t> </a:t>
            </a:r>
          </a:p>
          <a:p>
            <a:r>
              <a:rPr lang="tr-TR" dirty="0" smtClean="0"/>
              <a:t>B</a:t>
            </a:r>
            <a:r>
              <a:rPr lang="en-US" dirty="0" err="1" smtClean="0"/>
              <a:t>ind</a:t>
            </a:r>
            <a:r>
              <a:rPr lang="en-US" dirty="0" smtClean="0"/>
              <a:t> </a:t>
            </a:r>
            <a:r>
              <a:rPr lang="tr-TR" dirty="0" smtClean="0"/>
              <a:t>-</a:t>
            </a:r>
            <a:r>
              <a:rPr lang="en-US" dirty="0" smtClean="0"/>
              <a:t> sterol components</a:t>
            </a:r>
            <a:r>
              <a:rPr lang="tr-TR" dirty="0" smtClean="0"/>
              <a:t> (</a:t>
            </a:r>
            <a:r>
              <a:rPr lang="tr-TR" dirty="0" err="1" smtClean="0"/>
              <a:t>ergosterol</a:t>
            </a:r>
            <a:r>
              <a:rPr lang="tr-TR" dirty="0" smtClean="0"/>
              <a:t>)</a:t>
            </a:r>
            <a:r>
              <a:rPr lang="en-US" dirty="0" smtClean="0"/>
              <a:t> in the phospholipid-sterol membranes of fungal cells </a:t>
            </a:r>
            <a:r>
              <a:rPr lang="tr-TR" dirty="0" smtClean="0"/>
              <a:t>-</a:t>
            </a:r>
            <a:r>
              <a:rPr lang="en-US" dirty="0" smtClean="0"/>
              <a:t>form complexes that induce physical changes in the membrane</a:t>
            </a:r>
            <a:r>
              <a:rPr lang="tr-TR" dirty="0" smtClean="0"/>
              <a:t>- </a:t>
            </a:r>
            <a:r>
              <a:rPr lang="tr-TR" dirty="0" err="1" smtClean="0"/>
              <a:t>permeability</a:t>
            </a:r>
            <a:r>
              <a:rPr lang="tr-TR" dirty="0" smtClean="0"/>
              <a:t> </a:t>
            </a:r>
            <a:r>
              <a:rPr lang="tr-TR" dirty="0" err="1" smtClean="0"/>
              <a:t>change</a:t>
            </a:r>
            <a:endParaRPr lang="tr-TR" dirty="0" smtClean="0"/>
          </a:p>
          <a:p>
            <a:r>
              <a:rPr lang="tr-TR" dirty="0" err="1" smtClean="0"/>
              <a:t>yeasts</a:t>
            </a:r>
            <a:r>
              <a:rPr lang="tr-TR" dirty="0" smtClean="0"/>
              <a:t> (</a:t>
            </a:r>
            <a:r>
              <a:rPr lang="tr-TR" dirty="0" err="1" smtClean="0"/>
              <a:t>eg</a:t>
            </a:r>
            <a:r>
              <a:rPr lang="tr-TR" dirty="0" smtClean="0"/>
              <a:t>, </a:t>
            </a:r>
            <a:r>
              <a:rPr lang="tr-TR" i="1" dirty="0" err="1" smtClean="0"/>
              <a:t>Candida</a:t>
            </a:r>
            <a:r>
              <a:rPr lang="tr-TR" dirty="0" smtClean="0"/>
              <a:t> </a:t>
            </a:r>
            <a:r>
              <a:rPr lang="tr-TR" dirty="0" err="1" smtClean="0"/>
              <a:t>spp</a:t>
            </a:r>
            <a:r>
              <a:rPr lang="tr-TR" dirty="0" smtClean="0"/>
              <a:t>, </a:t>
            </a:r>
            <a:r>
              <a:rPr lang="tr-TR" i="1" dirty="0" err="1" smtClean="0"/>
              <a:t>Rhodotorula</a:t>
            </a:r>
            <a:r>
              <a:rPr lang="tr-TR" dirty="0" smtClean="0"/>
              <a:t> </a:t>
            </a:r>
            <a:r>
              <a:rPr lang="tr-TR" dirty="0" err="1" smtClean="0"/>
              <a:t>spp</a:t>
            </a:r>
            <a:r>
              <a:rPr lang="tr-TR" dirty="0" smtClean="0"/>
              <a:t>, </a:t>
            </a:r>
            <a:r>
              <a:rPr lang="tr-TR" i="1" dirty="0" err="1" smtClean="0"/>
              <a:t>Cryptococcus</a:t>
            </a:r>
            <a:r>
              <a:rPr lang="tr-TR" i="1" dirty="0" smtClean="0"/>
              <a:t> </a:t>
            </a:r>
            <a:r>
              <a:rPr lang="tr-TR" i="1" dirty="0" err="1" smtClean="0"/>
              <a:t>neoformans</a:t>
            </a:r>
            <a:r>
              <a:rPr lang="tr-TR" dirty="0" smtClean="0"/>
              <a:t>), </a:t>
            </a:r>
            <a:r>
              <a:rPr lang="tr-TR" dirty="0" err="1" smtClean="0"/>
              <a:t>dimorphic</a:t>
            </a:r>
            <a:r>
              <a:rPr lang="tr-TR" dirty="0" smtClean="0"/>
              <a:t> </a:t>
            </a:r>
            <a:r>
              <a:rPr lang="tr-TR" dirty="0" err="1" smtClean="0"/>
              <a:t>fungi</a:t>
            </a:r>
            <a:r>
              <a:rPr lang="tr-TR" dirty="0" smtClean="0"/>
              <a:t> (</a:t>
            </a:r>
            <a:r>
              <a:rPr lang="tr-TR" dirty="0" err="1" smtClean="0"/>
              <a:t>eg</a:t>
            </a:r>
            <a:r>
              <a:rPr lang="tr-TR" dirty="0" smtClean="0"/>
              <a:t>, </a:t>
            </a:r>
            <a:r>
              <a:rPr lang="tr-TR" i="1" dirty="0" err="1" smtClean="0"/>
              <a:t>Histoplasma</a:t>
            </a:r>
            <a:r>
              <a:rPr lang="tr-TR" i="1" dirty="0" smtClean="0"/>
              <a:t> </a:t>
            </a:r>
            <a:r>
              <a:rPr lang="tr-TR" i="1" dirty="0" err="1" smtClean="0"/>
              <a:t>capsulatum</a:t>
            </a:r>
            <a:r>
              <a:rPr lang="tr-TR" dirty="0" smtClean="0"/>
              <a:t>, </a:t>
            </a:r>
            <a:r>
              <a:rPr lang="tr-TR" i="1" dirty="0" err="1" smtClean="0"/>
              <a:t>Blastomyces</a:t>
            </a:r>
            <a:r>
              <a:rPr lang="tr-TR" i="1" dirty="0" smtClean="0"/>
              <a:t> </a:t>
            </a:r>
            <a:r>
              <a:rPr lang="tr-TR" i="1" dirty="0" err="1" smtClean="0"/>
              <a:t>dermatitidis</a:t>
            </a:r>
            <a:r>
              <a:rPr lang="tr-TR" dirty="0" smtClean="0"/>
              <a:t>, </a:t>
            </a:r>
            <a:r>
              <a:rPr lang="tr-TR" i="1" dirty="0" err="1" smtClean="0"/>
              <a:t>Coccidioides</a:t>
            </a:r>
            <a:r>
              <a:rPr lang="tr-TR" i="1" dirty="0" smtClean="0"/>
              <a:t> </a:t>
            </a:r>
            <a:r>
              <a:rPr lang="tr-TR" i="1" dirty="0" err="1" smtClean="0"/>
              <a:t>immitis</a:t>
            </a:r>
            <a:r>
              <a:rPr lang="tr-TR" dirty="0" smtClean="0"/>
              <a:t>), </a:t>
            </a:r>
            <a:r>
              <a:rPr lang="tr-TR" dirty="0" err="1" smtClean="0"/>
              <a:t>dermatophytes</a:t>
            </a:r>
            <a:r>
              <a:rPr lang="tr-TR" dirty="0" smtClean="0"/>
              <a:t> (</a:t>
            </a:r>
            <a:r>
              <a:rPr lang="tr-TR" dirty="0" err="1" smtClean="0"/>
              <a:t>eg</a:t>
            </a:r>
            <a:r>
              <a:rPr lang="tr-TR" dirty="0" smtClean="0"/>
              <a:t>, </a:t>
            </a:r>
            <a:r>
              <a:rPr lang="tr-TR" i="1" dirty="0" err="1" smtClean="0"/>
              <a:t>Trichophyton</a:t>
            </a:r>
            <a:r>
              <a:rPr lang="tr-TR" dirty="0" smtClean="0"/>
              <a:t>, </a:t>
            </a:r>
            <a:r>
              <a:rPr lang="tr-TR" i="1" dirty="0" err="1" smtClean="0"/>
              <a:t>Microsporum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i="1" dirty="0" err="1" smtClean="0"/>
              <a:t>Epidermophyton</a:t>
            </a:r>
            <a:r>
              <a:rPr lang="tr-TR" dirty="0" smtClean="0"/>
              <a:t> </a:t>
            </a:r>
            <a:r>
              <a:rPr lang="tr-TR" dirty="0" err="1" smtClean="0"/>
              <a:t>spp</a:t>
            </a:r>
            <a:r>
              <a:rPr lang="tr-TR" dirty="0" smtClean="0"/>
              <a:t>),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protozoa</a:t>
            </a:r>
            <a:r>
              <a:rPr lang="tr-TR" dirty="0" smtClean="0"/>
              <a:t> (</a:t>
            </a:r>
            <a:r>
              <a:rPr lang="tr-TR" i="1" dirty="0" err="1" smtClean="0"/>
              <a:t>Leishmania</a:t>
            </a:r>
            <a:r>
              <a:rPr lang="tr-TR" dirty="0" smtClean="0"/>
              <a:t>, </a:t>
            </a:r>
            <a:r>
              <a:rPr lang="tr-TR" i="1" dirty="0" err="1" smtClean="0"/>
              <a:t>Trypanosoma</a:t>
            </a:r>
            <a:r>
              <a:rPr lang="tr-TR" dirty="0" smtClean="0"/>
              <a:t>, </a:t>
            </a:r>
            <a:r>
              <a:rPr lang="tr-TR" i="1" dirty="0" err="1" smtClean="0"/>
              <a:t>Trichomonas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i="1" dirty="0" err="1" smtClean="0"/>
              <a:t>Entamoeba</a:t>
            </a:r>
            <a:r>
              <a:rPr lang="tr-TR" dirty="0" smtClean="0"/>
              <a:t> </a:t>
            </a:r>
            <a:r>
              <a:rPr lang="tr-TR" dirty="0" err="1" smtClean="0"/>
              <a:t>spp</a:t>
            </a:r>
            <a:r>
              <a:rPr lang="tr-TR" dirty="0" smtClean="0"/>
              <a:t>)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molds</a:t>
            </a:r>
            <a:r>
              <a:rPr lang="tr-TR" dirty="0" smtClean="0"/>
              <a:t>.</a:t>
            </a:r>
          </a:p>
          <a:p>
            <a:r>
              <a:rPr lang="en-US" dirty="0" smtClean="0"/>
              <a:t>combined with other antimicrobial agents with synergistic results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2845785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Flucytosine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Flucytosine</a:t>
            </a:r>
            <a:r>
              <a:rPr lang="tr-TR" dirty="0" smtClean="0"/>
              <a:t>- ~</a:t>
            </a:r>
            <a:r>
              <a:rPr lang="tr-TR" dirty="0" err="1" smtClean="0"/>
              <a:t>cytosine</a:t>
            </a:r>
            <a:r>
              <a:rPr lang="tr-TR" dirty="0" smtClean="0"/>
              <a:t> </a:t>
            </a:r>
            <a:r>
              <a:rPr lang="tr-TR" dirty="0" err="1" smtClean="0"/>
              <a:t>deaminase</a:t>
            </a:r>
            <a:r>
              <a:rPr lang="tr-TR" dirty="0" smtClean="0"/>
              <a:t> ~</a:t>
            </a:r>
            <a:r>
              <a:rPr lang="tr-TR" dirty="0" smtClean="0"/>
              <a:t> </a:t>
            </a:r>
            <a:r>
              <a:rPr lang="tr-TR" dirty="0" err="1" smtClean="0"/>
              <a:t>fluorouracil-interfere</a:t>
            </a:r>
            <a:r>
              <a:rPr lang="tr-TR" dirty="0" smtClean="0"/>
              <a:t> RNA </a:t>
            </a:r>
            <a:r>
              <a:rPr lang="tr-TR" dirty="0" err="1" smtClean="0"/>
              <a:t>and</a:t>
            </a:r>
            <a:r>
              <a:rPr lang="tr-TR" dirty="0" smtClean="0"/>
              <a:t> protein </a:t>
            </a:r>
            <a:r>
              <a:rPr lang="tr-TR" dirty="0" err="1" smtClean="0"/>
              <a:t>synthesis</a:t>
            </a:r>
            <a:r>
              <a:rPr lang="tr-TR" dirty="0" smtClean="0"/>
              <a:t>. </a:t>
            </a:r>
          </a:p>
          <a:p>
            <a:r>
              <a:rPr lang="tr-TR" dirty="0" err="1" smtClean="0"/>
              <a:t>Fluorouracil</a:t>
            </a:r>
            <a:r>
              <a:rPr lang="tr-TR" dirty="0" smtClean="0"/>
              <a:t> </a:t>
            </a:r>
            <a:r>
              <a:rPr lang="tr-TR" dirty="0" smtClean="0"/>
              <a:t>~</a:t>
            </a:r>
            <a:r>
              <a:rPr lang="tr-TR" dirty="0" smtClean="0"/>
              <a:t> </a:t>
            </a:r>
            <a:r>
              <a:rPr lang="tr-TR" dirty="0" err="1" smtClean="0"/>
              <a:t>metabolized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5-fluorodeoxyuridylic </a:t>
            </a:r>
            <a:r>
              <a:rPr lang="tr-TR" dirty="0" err="1" smtClean="0"/>
              <a:t>acid</a:t>
            </a:r>
            <a:r>
              <a:rPr lang="tr-TR" dirty="0" smtClean="0"/>
              <a:t> (</a:t>
            </a:r>
            <a:r>
              <a:rPr lang="tr-TR" dirty="0" err="1" smtClean="0"/>
              <a:t>inhibitor</a:t>
            </a:r>
            <a:r>
              <a:rPr lang="tr-TR" dirty="0" smtClean="0"/>
              <a:t> of </a:t>
            </a:r>
            <a:r>
              <a:rPr lang="tr-TR" dirty="0" err="1" smtClean="0"/>
              <a:t>thymidylate</a:t>
            </a:r>
            <a:r>
              <a:rPr lang="tr-TR" dirty="0" smtClean="0"/>
              <a:t> </a:t>
            </a:r>
            <a:r>
              <a:rPr lang="tr-TR" dirty="0" err="1" smtClean="0"/>
              <a:t>synthetase</a:t>
            </a:r>
            <a:r>
              <a:rPr lang="tr-TR" dirty="0" smtClean="0"/>
              <a:t>). </a:t>
            </a:r>
          </a:p>
          <a:p>
            <a:r>
              <a:rPr lang="tr-TR" dirty="0" err="1" smtClean="0"/>
              <a:t>Inhibition</a:t>
            </a:r>
            <a:r>
              <a:rPr lang="tr-TR" dirty="0" smtClean="0"/>
              <a:t> of DNA </a:t>
            </a:r>
            <a:r>
              <a:rPr lang="tr-TR" dirty="0" err="1" smtClean="0"/>
              <a:t>synthesis</a:t>
            </a:r>
            <a:r>
              <a:rPr lang="tr-TR" dirty="0" smtClean="0"/>
              <a:t> </a:t>
            </a:r>
          </a:p>
          <a:p>
            <a:r>
              <a:rPr lang="en-US" dirty="0" smtClean="0"/>
              <a:t>synergistic antifungal activity between amphotericin B and ketoconazole</a:t>
            </a:r>
            <a:r>
              <a:rPr lang="tr-TR" dirty="0" smtClean="0"/>
              <a:t>- </a:t>
            </a:r>
            <a:r>
              <a:rPr lang="tr-TR" dirty="0" err="1" smtClean="0"/>
              <a:t>candidiasis</a:t>
            </a:r>
            <a:r>
              <a:rPr lang="tr-TR" dirty="0" smtClean="0"/>
              <a:t>, </a:t>
            </a:r>
            <a:r>
              <a:rPr lang="tr-TR" dirty="0" err="1" smtClean="0"/>
              <a:t>chloromycosis</a:t>
            </a:r>
            <a:r>
              <a:rPr lang="tr-TR" dirty="0" smtClean="0"/>
              <a:t>, </a:t>
            </a:r>
            <a:r>
              <a:rPr lang="tr-TR" dirty="0" err="1" smtClean="0"/>
              <a:t>aspergillosis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5935054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Griseofulvin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systemic antifungal agent </a:t>
            </a:r>
            <a:endParaRPr lang="tr-TR" dirty="0" smtClean="0"/>
          </a:p>
          <a:p>
            <a:r>
              <a:rPr lang="en-US" dirty="0" smtClean="0"/>
              <a:t>Effective</a:t>
            </a:r>
            <a:r>
              <a:rPr lang="tr-TR" dirty="0" smtClean="0"/>
              <a:t> on</a:t>
            </a:r>
            <a:r>
              <a:rPr lang="en-US" dirty="0" smtClean="0"/>
              <a:t> dermatophytes</a:t>
            </a:r>
            <a:endParaRPr lang="tr-TR" dirty="0" smtClean="0"/>
          </a:p>
          <a:p>
            <a:r>
              <a:rPr lang="tr-TR" dirty="0" err="1" smtClean="0"/>
              <a:t>Fungistatic</a:t>
            </a:r>
            <a:endParaRPr lang="tr-TR" dirty="0" smtClean="0"/>
          </a:p>
          <a:p>
            <a:r>
              <a:rPr lang="tr-TR" dirty="0" smtClean="0"/>
              <a:t>C</a:t>
            </a:r>
            <a:r>
              <a:rPr lang="en-US" dirty="0" err="1" smtClean="0"/>
              <a:t>oncentrated</a:t>
            </a:r>
            <a:r>
              <a:rPr lang="en-US" dirty="0" smtClean="0"/>
              <a:t> in skin (the highest concentration is in the stratum </a:t>
            </a:r>
            <a:r>
              <a:rPr lang="en-US" dirty="0" err="1" smtClean="0"/>
              <a:t>corneum</a:t>
            </a:r>
            <a:r>
              <a:rPr lang="en-US" dirty="0" smtClean="0"/>
              <a:t>), hair, nails, fat, skeletal muscle, and live</a:t>
            </a:r>
            <a:r>
              <a:rPr lang="tr-TR" dirty="0" smtClean="0"/>
              <a:t>r</a:t>
            </a:r>
          </a:p>
          <a:p>
            <a:r>
              <a:rPr lang="tr-TR" dirty="0" smtClean="0"/>
              <a:t>D</a:t>
            </a:r>
            <a:r>
              <a:rPr lang="en-US" dirty="0" err="1" smtClean="0"/>
              <a:t>isrupt</a:t>
            </a:r>
            <a:r>
              <a:rPr lang="tr-TR" dirty="0" err="1" smtClean="0"/>
              <a:t>ion</a:t>
            </a:r>
            <a:r>
              <a:rPr lang="tr-TR" dirty="0" smtClean="0"/>
              <a:t>-</a:t>
            </a:r>
            <a:r>
              <a:rPr lang="en-US" dirty="0" smtClean="0"/>
              <a:t> mitotic spindle </a:t>
            </a:r>
            <a:r>
              <a:rPr lang="tr-TR" dirty="0" smtClean="0"/>
              <a:t>-</a:t>
            </a:r>
            <a:r>
              <a:rPr lang="en-US" dirty="0" smtClean="0"/>
              <a:t> interacting with the polymerized microtubules in susceptible dermatophytes</a:t>
            </a:r>
            <a:r>
              <a:rPr lang="tr-TR" dirty="0" smtClean="0"/>
              <a:t>-</a:t>
            </a:r>
            <a:r>
              <a:rPr lang="en-US" dirty="0" smtClean="0"/>
              <a:t> production of multinucleate fungal cells</a:t>
            </a:r>
            <a:endParaRPr lang="tr-TR" dirty="0" smtClean="0"/>
          </a:p>
          <a:p>
            <a:pPr lvl="1"/>
            <a:r>
              <a:rPr lang="en-US" dirty="0" smtClean="0"/>
              <a:t>inhibition of nucleic acid synthesis </a:t>
            </a:r>
            <a:endParaRPr lang="tr-TR" dirty="0" smtClean="0"/>
          </a:p>
          <a:p>
            <a:pPr lvl="1"/>
            <a:r>
              <a:rPr lang="en-US" dirty="0" smtClean="0"/>
              <a:t>formation of hyphal cell wall </a:t>
            </a:r>
            <a:r>
              <a:rPr lang="tr-TR" dirty="0" smtClean="0"/>
              <a:t>(</a:t>
            </a:r>
            <a:r>
              <a:rPr lang="en-US" dirty="0" smtClean="0"/>
              <a:t>distortion, irregular swelling, and spiral curling of the hyphae</a:t>
            </a:r>
            <a:r>
              <a:rPr lang="tr-T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251938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</a:t>
            </a:r>
            <a:r>
              <a:rPr lang="en-US" dirty="0" err="1" smtClean="0"/>
              <a:t>llylamines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terbinafine, </a:t>
            </a:r>
            <a:r>
              <a:rPr lang="en-US" dirty="0" err="1" smtClean="0"/>
              <a:t>naftifine</a:t>
            </a:r>
            <a:r>
              <a:rPr lang="en-US" dirty="0" smtClean="0"/>
              <a:t>, </a:t>
            </a:r>
            <a:r>
              <a:rPr lang="en-US" dirty="0" err="1" smtClean="0"/>
              <a:t>thiocarbamate</a:t>
            </a:r>
            <a:r>
              <a:rPr lang="en-US" dirty="0" smtClean="0"/>
              <a:t> </a:t>
            </a:r>
            <a:r>
              <a:rPr lang="en-US" dirty="0" err="1" smtClean="0"/>
              <a:t>tolnaftate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tr-TR" dirty="0" smtClean="0"/>
              <a:t>i</a:t>
            </a:r>
            <a:r>
              <a:rPr lang="en-US" dirty="0" err="1" smtClean="0"/>
              <a:t>nhibition</a:t>
            </a:r>
            <a:r>
              <a:rPr lang="en-US" dirty="0" smtClean="0"/>
              <a:t> </a:t>
            </a:r>
            <a:r>
              <a:rPr lang="tr-TR" dirty="0" smtClean="0"/>
              <a:t>-</a:t>
            </a:r>
            <a:r>
              <a:rPr lang="en-US" dirty="0" smtClean="0"/>
              <a:t> squalene epoxidase</a:t>
            </a:r>
            <a:endParaRPr lang="tr-TR" dirty="0" smtClean="0"/>
          </a:p>
          <a:p>
            <a:r>
              <a:rPr lang="en-US" dirty="0" smtClean="0"/>
              <a:t>Block</a:t>
            </a:r>
            <a:r>
              <a:rPr lang="tr-TR" dirty="0" smtClean="0"/>
              <a:t>-</a:t>
            </a:r>
            <a:r>
              <a:rPr lang="en-US" dirty="0" smtClean="0"/>
              <a:t> conversion of squalene to </a:t>
            </a:r>
            <a:r>
              <a:rPr lang="en-US" dirty="0" err="1" smtClean="0"/>
              <a:t>lanosterol</a:t>
            </a:r>
            <a:endParaRPr lang="tr-TR" dirty="0" smtClean="0"/>
          </a:p>
          <a:p>
            <a:r>
              <a:rPr lang="tr-TR" dirty="0" smtClean="0"/>
              <a:t>S</a:t>
            </a:r>
            <a:r>
              <a:rPr lang="en-US" dirty="0" err="1" smtClean="0"/>
              <a:t>qualine</a:t>
            </a:r>
            <a:r>
              <a:rPr lang="en-US" dirty="0" smtClean="0"/>
              <a:t> accumulation </a:t>
            </a:r>
            <a:r>
              <a:rPr lang="tr-TR" dirty="0" smtClean="0"/>
              <a:t>- </a:t>
            </a:r>
            <a:r>
              <a:rPr lang="en-US" dirty="0" err="1" smtClean="0"/>
              <a:t>ergosterol</a:t>
            </a:r>
            <a:r>
              <a:rPr lang="en-US" dirty="0" smtClean="0"/>
              <a:t> depletion in the cell membrane.  </a:t>
            </a:r>
            <a:endParaRPr lang="tr-TR" dirty="0" smtClean="0"/>
          </a:p>
          <a:p>
            <a:r>
              <a:rPr lang="tr-TR" dirty="0" err="1" smtClean="0"/>
              <a:t>Dermatophytes+some</a:t>
            </a:r>
            <a:r>
              <a:rPr lang="tr-TR" dirty="0" smtClean="0"/>
              <a:t> </a:t>
            </a:r>
            <a:r>
              <a:rPr lang="tr-TR" dirty="0" err="1" smtClean="0"/>
              <a:t>systemic</a:t>
            </a:r>
            <a:r>
              <a:rPr lang="tr-TR" dirty="0" smtClean="0"/>
              <a:t> </a:t>
            </a:r>
            <a:r>
              <a:rPr lang="tr-TR" dirty="0" err="1" smtClean="0"/>
              <a:t>fungal</a:t>
            </a:r>
            <a:r>
              <a:rPr lang="tr-TR" dirty="0" smtClean="0"/>
              <a:t> </a:t>
            </a:r>
            <a:r>
              <a:rPr lang="tr-TR" dirty="0" err="1" smtClean="0"/>
              <a:t>infections</a:t>
            </a:r>
            <a:endParaRPr lang="tr-TR" dirty="0" smtClean="0"/>
          </a:p>
          <a:p>
            <a:r>
              <a:rPr lang="tr-TR" dirty="0" smtClean="0"/>
              <a:t>+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yeasts</a:t>
            </a:r>
            <a:r>
              <a:rPr lang="tr-TR" dirty="0" smtClean="0"/>
              <a:t> (</a:t>
            </a:r>
            <a:r>
              <a:rPr lang="tr-TR" dirty="0" err="1" smtClean="0"/>
              <a:t>eg</a:t>
            </a:r>
            <a:r>
              <a:rPr lang="tr-TR" dirty="0" smtClean="0"/>
              <a:t>, </a:t>
            </a:r>
            <a:r>
              <a:rPr lang="tr-TR" i="1" dirty="0" err="1" smtClean="0"/>
              <a:t>Blastomyces</a:t>
            </a:r>
            <a:r>
              <a:rPr lang="tr-TR" i="1" dirty="0" smtClean="0"/>
              <a:t> </a:t>
            </a:r>
            <a:r>
              <a:rPr lang="tr-TR" i="1" dirty="0" err="1" smtClean="0"/>
              <a:t>dermatitidis</a:t>
            </a:r>
            <a:r>
              <a:rPr lang="tr-TR" dirty="0" smtClean="0"/>
              <a:t>, </a:t>
            </a:r>
            <a:r>
              <a:rPr lang="tr-TR" i="1" dirty="0" err="1" smtClean="0"/>
              <a:t>Cryptococcus</a:t>
            </a:r>
            <a:r>
              <a:rPr lang="tr-TR" i="1" dirty="0" smtClean="0"/>
              <a:t> </a:t>
            </a:r>
            <a:r>
              <a:rPr lang="tr-TR" i="1" dirty="0" err="1" smtClean="0"/>
              <a:t>neoformans</a:t>
            </a:r>
            <a:r>
              <a:rPr lang="tr-TR" dirty="0" smtClean="0"/>
              <a:t>, </a:t>
            </a:r>
            <a:r>
              <a:rPr lang="tr-TR" i="1" dirty="0" err="1" smtClean="0"/>
              <a:t>Sporothrix</a:t>
            </a:r>
            <a:r>
              <a:rPr lang="tr-TR" i="1" dirty="0" smtClean="0"/>
              <a:t> </a:t>
            </a:r>
            <a:r>
              <a:rPr lang="tr-TR" i="1" dirty="0" err="1" smtClean="0"/>
              <a:t>schenckii</a:t>
            </a:r>
            <a:r>
              <a:rPr lang="tr-TR" dirty="0" smtClean="0"/>
              <a:t>, </a:t>
            </a:r>
            <a:r>
              <a:rPr lang="tr-TR" i="1" dirty="0" err="1" smtClean="0"/>
              <a:t>Histoplasma</a:t>
            </a:r>
            <a:r>
              <a:rPr lang="tr-TR" i="1" dirty="0" smtClean="0"/>
              <a:t> </a:t>
            </a:r>
            <a:r>
              <a:rPr lang="tr-TR" i="1" dirty="0" err="1" smtClean="0"/>
              <a:t>capsulatum</a:t>
            </a:r>
            <a:r>
              <a:rPr lang="tr-TR" dirty="0" smtClean="0"/>
              <a:t>, </a:t>
            </a:r>
            <a:r>
              <a:rPr lang="tr-TR" i="1" dirty="0" err="1" smtClean="0"/>
              <a:t>Candida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i="1" dirty="0" err="1" smtClean="0"/>
              <a:t>Pityrosporum</a:t>
            </a:r>
            <a:r>
              <a:rPr lang="tr-TR" dirty="0" smtClean="0"/>
              <a:t> </a:t>
            </a:r>
            <a:r>
              <a:rPr lang="tr-TR" dirty="0" err="1" smtClean="0"/>
              <a:t>spp</a:t>
            </a:r>
            <a:r>
              <a:rPr lang="tr-TR" dirty="0" smtClean="0"/>
              <a:t>).</a:t>
            </a:r>
          </a:p>
          <a:p>
            <a:r>
              <a:rPr lang="tr-TR" dirty="0" smtClean="0"/>
              <a:t>Do not </a:t>
            </a:r>
            <a:r>
              <a:rPr lang="tr-TR" dirty="0" err="1" smtClean="0"/>
              <a:t>effect</a:t>
            </a:r>
            <a:r>
              <a:rPr lang="tr-TR" dirty="0" smtClean="0"/>
              <a:t> </a:t>
            </a:r>
            <a:r>
              <a:rPr lang="tr-TR" dirty="0" err="1" smtClean="0"/>
              <a:t>steroid</a:t>
            </a:r>
            <a:r>
              <a:rPr lang="tr-TR" dirty="0" smtClean="0"/>
              <a:t> </a:t>
            </a:r>
            <a:r>
              <a:rPr lang="tr-TR" dirty="0" err="1" smtClean="0"/>
              <a:t>synthesis</a:t>
            </a:r>
            <a:r>
              <a:rPr lang="tr-TR" dirty="0" smtClean="0"/>
              <a:t> (</a:t>
            </a:r>
            <a:r>
              <a:rPr lang="en-US" dirty="0" err="1" smtClean="0"/>
              <a:t>ergosterol</a:t>
            </a:r>
            <a:r>
              <a:rPr lang="en-US" dirty="0" smtClean="0"/>
              <a:t> synthesis occurs at a step before cytochrome P450 involvement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15546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Iodide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bacterial, </a:t>
            </a:r>
            <a:r>
              <a:rPr lang="en-US" dirty="0" err="1" smtClean="0"/>
              <a:t>actinomycete</a:t>
            </a:r>
            <a:r>
              <a:rPr lang="en-US" dirty="0" smtClean="0"/>
              <a:t>, and fungal infections</a:t>
            </a:r>
            <a:endParaRPr lang="tr-TR" dirty="0" smtClean="0"/>
          </a:p>
          <a:p>
            <a:r>
              <a:rPr lang="en-US" dirty="0" smtClean="0"/>
              <a:t>Sodium iodide </a:t>
            </a:r>
            <a:r>
              <a:rPr lang="tr-TR" dirty="0" smtClean="0"/>
              <a:t>- </a:t>
            </a:r>
            <a:r>
              <a:rPr lang="en-US" dirty="0" smtClean="0"/>
              <a:t>cutaneous and cutaneous/lymphadenitis forms of </a:t>
            </a:r>
            <a:r>
              <a:rPr lang="en-US" dirty="0" err="1" smtClean="0"/>
              <a:t>sporotrichosis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07480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Amorolfine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</a:t>
            </a:r>
            <a:r>
              <a:rPr lang="en-US" dirty="0" err="1" smtClean="0"/>
              <a:t>opical</a:t>
            </a:r>
            <a:r>
              <a:rPr lang="en-US" dirty="0" smtClean="0"/>
              <a:t> antifungal </a:t>
            </a:r>
            <a:endParaRPr lang="tr-TR" dirty="0" smtClean="0"/>
          </a:p>
          <a:p>
            <a:r>
              <a:rPr lang="tr-TR" dirty="0"/>
              <a:t>O</a:t>
            </a:r>
            <a:r>
              <a:rPr lang="en-US" dirty="0" err="1" smtClean="0"/>
              <a:t>nychomycosis</a:t>
            </a:r>
            <a:r>
              <a:rPr lang="en-US" dirty="0" smtClean="0"/>
              <a:t> </a:t>
            </a:r>
            <a:r>
              <a:rPr lang="tr-TR" dirty="0" smtClean="0"/>
              <a:t>+</a:t>
            </a:r>
            <a:r>
              <a:rPr lang="en-US" dirty="0" smtClean="0"/>
              <a:t> </a:t>
            </a:r>
            <a:r>
              <a:rPr lang="en-US" dirty="0" err="1" smtClean="0"/>
              <a:t>dermatophytosis</a:t>
            </a:r>
            <a:r>
              <a:rPr lang="en-US" dirty="0" smtClean="0"/>
              <a:t>. </a:t>
            </a:r>
            <a:endParaRPr lang="tr-TR" dirty="0" smtClean="0"/>
          </a:p>
          <a:p>
            <a:r>
              <a:rPr lang="tr-TR" dirty="0"/>
              <a:t>M</a:t>
            </a:r>
            <a:r>
              <a:rPr lang="en-US" dirty="0" err="1" smtClean="0"/>
              <a:t>orpholine</a:t>
            </a:r>
            <a:r>
              <a:rPr lang="en-US" dirty="0" smtClean="0"/>
              <a:t> derivative </a:t>
            </a:r>
            <a:r>
              <a:rPr lang="tr-TR" dirty="0" smtClean="0"/>
              <a:t>-</a:t>
            </a:r>
            <a:r>
              <a:rPr lang="en-US" dirty="0" smtClean="0"/>
              <a:t> interfere with the synthesis of sterols essential for the functioning of fungal cell membranes.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69631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bg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38200" y="1690688"/>
            <a:ext cx="9478792" cy="4475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658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Immunosuppression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secondary</a:t>
            </a:r>
            <a:r>
              <a:rPr lang="tr-TR" dirty="0" smtClean="0"/>
              <a:t> </a:t>
            </a:r>
            <a:r>
              <a:rPr lang="tr-TR" dirty="0" err="1" smtClean="0"/>
              <a:t>infections</a:t>
            </a:r>
            <a:r>
              <a:rPr lang="tr-TR" dirty="0" smtClean="0"/>
              <a:t>/</a:t>
            </a:r>
            <a:r>
              <a:rPr lang="tr-TR" dirty="0" err="1" smtClean="0"/>
              <a:t>use</a:t>
            </a:r>
            <a:r>
              <a:rPr lang="tr-TR" dirty="0" smtClean="0"/>
              <a:t> of </a:t>
            </a:r>
            <a:r>
              <a:rPr lang="tr-TR" dirty="0" err="1" smtClean="0"/>
              <a:t>immunosuppresive</a:t>
            </a:r>
            <a:r>
              <a:rPr lang="tr-TR" dirty="0" smtClean="0"/>
              <a:t> </a:t>
            </a:r>
            <a:r>
              <a:rPr lang="tr-TR" dirty="0" err="1" smtClean="0"/>
              <a:t>drugs</a:t>
            </a:r>
            <a:r>
              <a:rPr lang="tr-TR" dirty="0" smtClean="0"/>
              <a:t>- </a:t>
            </a:r>
            <a:r>
              <a:rPr lang="tr-TR" dirty="0" err="1" smtClean="0"/>
              <a:t>opportunistic</a:t>
            </a:r>
            <a:r>
              <a:rPr lang="tr-TR" dirty="0" smtClean="0"/>
              <a:t> </a:t>
            </a:r>
            <a:r>
              <a:rPr lang="tr-TR" dirty="0" err="1" smtClean="0"/>
              <a:t>fungal</a:t>
            </a:r>
            <a:r>
              <a:rPr lang="tr-TR" dirty="0" smtClean="0"/>
              <a:t> </a:t>
            </a:r>
            <a:r>
              <a:rPr lang="tr-TR" dirty="0" err="1" smtClean="0"/>
              <a:t>infections</a:t>
            </a:r>
            <a:r>
              <a:rPr lang="tr-TR" dirty="0" smtClean="0"/>
              <a:t> </a:t>
            </a:r>
            <a:r>
              <a:rPr lang="tr-TR" dirty="0" err="1" smtClean="0"/>
              <a:t>increase</a:t>
            </a:r>
            <a:endParaRPr lang="tr-TR" dirty="0" smtClean="0"/>
          </a:p>
          <a:p>
            <a:r>
              <a:rPr lang="tr-TR" dirty="0" err="1" smtClean="0"/>
              <a:t>Treatment</a:t>
            </a:r>
            <a:r>
              <a:rPr lang="tr-TR" dirty="0" smtClean="0"/>
              <a:t> </a:t>
            </a:r>
            <a:r>
              <a:rPr lang="tr-TR" dirty="0" err="1" smtClean="0"/>
              <a:t>prolonged</a:t>
            </a:r>
            <a:r>
              <a:rPr lang="tr-TR" dirty="0" smtClean="0"/>
              <a:t> </a:t>
            </a:r>
            <a:r>
              <a:rPr lang="tr-TR" dirty="0" err="1" smtClean="0"/>
              <a:t>compared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antibacterial</a:t>
            </a:r>
            <a:r>
              <a:rPr lang="tr-TR" dirty="0" smtClean="0"/>
              <a:t> </a:t>
            </a:r>
            <a:r>
              <a:rPr lang="tr-TR" dirty="0" err="1" smtClean="0"/>
              <a:t>therapy</a:t>
            </a:r>
            <a:r>
              <a:rPr lang="tr-TR" dirty="0" smtClean="0"/>
              <a:t>- </a:t>
            </a:r>
            <a:r>
              <a:rPr lang="tr-TR" dirty="0" err="1" smtClean="0"/>
              <a:t>fungal</a:t>
            </a:r>
            <a:r>
              <a:rPr lang="tr-TR" dirty="0" smtClean="0"/>
              <a:t> </a:t>
            </a:r>
            <a:r>
              <a:rPr lang="tr-TR" dirty="0" err="1" smtClean="0"/>
              <a:t>organism</a:t>
            </a:r>
            <a:r>
              <a:rPr lang="tr-TR" dirty="0" smtClean="0"/>
              <a:t> </a:t>
            </a:r>
            <a:r>
              <a:rPr lang="tr-TR" dirty="0" err="1" smtClean="0"/>
              <a:t>grow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slowly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drugs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mainly</a:t>
            </a:r>
            <a:r>
              <a:rPr lang="tr-TR" dirty="0" smtClean="0"/>
              <a:t> </a:t>
            </a:r>
            <a:r>
              <a:rPr lang="tr-TR" dirty="0" err="1" smtClean="0"/>
              <a:t>fungustatic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not </a:t>
            </a:r>
            <a:r>
              <a:rPr lang="tr-TR" dirty="0" err="1" smtClean="0"/>
              <a:t>fungucidal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187768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Classification-1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err="1" smtClean="0"/>
              <a:t>Chemical</a:t>
            </a:r>
            <a:r>
              <a:rPr lang="tr-TR" dirty="0" smtClean="0"/>
              <a:t> </a:t>
            </a:r>
            <a:r>
              <a:rPr lang="tr-TR" dirty="0" err="1" smtClean="0"/>
              <a:t>structure</a:t>
            </a:r>
            <a:endParaRPr lang="tr-TR" dirty="0" smtClean="0"/>
          </a:p>
          <a:p>
            <a:r>
              <a:rPr lang="tr-TR" dirty="0" smtClean="0"/>
              <a:t>Azole </a:t>
            </a:r>
            <a:r>
              <a:rPr lang="tr-TR" dirty="0" err="1" smtClean="0"/>
              <a:t>antifungals</a:t>
            </a:r>
            <a:endParaRPr lang="tr-TR" dirty="0" smtClean="0"/>
          </a:p>
          <a:p>
            <a:pPr lvl="1"/>
            <a:r>
              <a:rPr lang="tr-TR" dirty="0" err="1" smtClean="0"/>
              <a:t>Imidazole</a:t>
            </a:r>
            <a:endParaRPr lang="tr-TR" dirty="0" smtClean="0"/>
          </a:p>
          <a:p>
            <a:pPr lvl="2"/>
            <a:r>
              <a:rPr lang="tr-TR" dirty="0" err="1" smtClean="0"/>
              <a:t>Ketoconazole</a:t>
            </a:r>
            <a:endParaRPr lang="tr-TR" dirty="0" smtClean="0"/>
          </a:p>
          <a:p>
            <a:pPr lvl="2"/>
            <a:r>
              <a:rPr lang="tr-TR" dirty="0" err="1" smtClean="0"/>
              <a:t>Enilconazole</a:t>
            </a:r>
            <a:endParaRPr lang="tr-TR" dirty="0" smtClean="0"/>
          </a:p>
          <a:p>
            <a:pPr lvl="2"/>
            <a:r>
              <a:rPr lang="tr-TR" dirty="0" err="1" smtClean="0"/>
              <a:t>Clotrimazole</a:t>
            </a:r>
            <a:endParaRPr lang="tr-TR" dirty="0" smtClean="0"/>
          </a:p>
          <a:p>
            <a:pPr lvl="1"/>
            <a:r>
              <a:rPr lang="tr-TR" dirty="0" err="1" smtClean="0"/>
              <a:t>Triazole</a:t>
            </a:r>
            <a:r>
              <a:rPr lang="tr-TR" dirty="0" smtClean="0"/>
              <a:t> (</a:t>
            </a:r>
            <a:r>
              <a:rPr lang="en-US" dirty="0" smtClean="0"/>
              <a:t>less impact on mammalian sterol synthesis than do </a:t>
            </a:r>
            <a:r>
              <a:rPr lang="en-US" dirty="0" err="1" smtClean="0"/>
              <a:t>imidazoles</a:t>
            </a:r>
            <a:r>
              <a:rPr lang="tr-TR" dirty="0"/>
              <a:t>)</a:t>
            </a:r>
            <a:endParaRPr lang="tr-TR" dirty="0" smtClean="0"/>
          </a:p>
          <a:p>
            <a:pPr lvl="2"/>
            <a:r>
              <a:rPr lang="tr-TR" dirty="0" err="1" smtClean="0"/>
              <a:t>Itraconazole</a:t>
            </a:r>
            <a:endParaRPr lang="tr-TR" dirty="0" smtClean="0"/>
          </a:p>
          <a:p>
            <a:pPr lvl="2"/>
            <a:r>
              <a:rPr lang="tr-TR" dirty="0" err="1" smtClean="0"/>
              <a:t>Fluconazole</a:t>
            </a:r>
            <a:endParaRPr lang="tr-TR" dirty="0" smtClean="0"/>
          </a:p>
          <a:p>
            <a:r>
              <a:rPr lang="tr-TR" dirty="0" err="1" smtClean="0"/>
              <a:t>Polyene</a:t>
            </a:r>
            <a:r>
              <a:rPr lang="tr-TR" dirty="0" smtClean="0"/>
              <a:t> </a:t>
            </a:r>
            <a:r>
              <a:rPr lang="tr-TR" dirty="0" err="1" smtClean="0"/>
              <a:t>Macrolide</a:t>
            </a:r>
            <a:r>
              <a:rPr lang="tr-TR" dirty="0" smtClean="0"/>
              <a:t> </a:t>
            </a:r>
            <a:r>
              <a:rPr lang="tr-TR" dirty="0" err="1" smtClean="0"/>
              <a:t>Antibiotics</a:t>
            </a:r>
            <a:endParaRPr lang="tr-TR" dirty="0" smtClean="0"/>
          </a:p>
          <a:p>
            <a:pPr lvl="1"/>
            <a:r>
              <a:rPr lang="tr-TR" dirty="0" err="1" smtClean="0"/>
              <a:t>Amphotericin</a:t>
            </a:r>
            <a:r>
              <a:rPr lang="tr-TR" dirty="0" smtClean="0"/>
              <a:t> B</a:t>
            </a:r>
          </a:p>
          <a:p>
            <a:pPr lvl="1"/>
            <a:r>
              <a:rPr lang="tr-TR" dirty="0" err="1" smtClean="0"/>
              <a:t>Nystatin</a:t>
            </a:r>
            <a:endParaRPr lang="tr-TR" dirty="0"/>
          </a:p>
          <a:p>
            <a:pPr lvl="1"/>
            <a:r>
              <a:rPr lang="tr-TR" dirty="0" err="1" smtClean="0"/>
              <a:t>Pimaricin</a:t>
            </a:r>
            <a:endParaRPr lang="tr-TR" dirty="0" smtClean="0"/>
          </a:p>
          <a:p>
            <a:r>
              <a:rPr lang="tr-TR" dirty="0" err="1" smtClean="0"/>
              <a:t>Flucytosine</a:t>
            </a:r>
            <a:endParaRPr lang="tr-TR" dirty="0" smtClean="0"/>
          </a:p>
          <a:p>
            <a:r>
              <a:rPr lang="tr-TR" dirty="0" err="1" smtClean="0"/>
              <a:t>Griseofulvin</a:t>
            </a:r>
            <a:endParaRPr lang="tr-TR" dirty="0" smtClean="0"/>
          </a:p>
          <a:p>
            <a:r>
              <a:rPr lang="tr-TR" dirty="0" smtClean="0"/>
              <a:t>A</a:t>
            </a:r>
            <a:r>
              <a:rPr lang="en-US" dirty="0" err="1" smtClean="0"/>
              <a:t>llylamines</a:t>
            </a:r>
            <a:r>
              <a:rPr lang="en-US" dirty="0" smtClean="0"/>
              <a:t> </a:t>
            </a:r>
            <a:endParaRPr lang="tr-TR" dirty="0" smtClean="0"/>
          </a:p>
          <a:p>
            <a:pPr lvl="1"/>
            <a:r>
              <a:rPr lang="en-US" dirty="0" smtClean="0"/>
              <a:t>Terbinafine</a:t>
            </a:r>
            <a:endParaRPr lang="tr-TR" dirty="0" smtClean="0"/>
          </a:p>
          <a:p>
            <a:pPr lvl="1"/>
            <a:r>
              <a:rPr lang="en-US" dirty="0" err="1" smtClean="0"/>
              <a:t>Naftifine</a:t>
            </a:r>
            <a:endParaRPr lang="tr-TR" dirty="0" smtClean="0"/>
          </a:p>
          <a:p>
            <a:pPr lvl="1"/>
            <a:r>
              <a:rPr lang="en-US" dirty="0" err="1" smtClean="0"/>
              <a:t>thiocarbamate</a:t>
            </a:r>
            <a:r>
              <a:rPr lang="en-US" dirty="0" smtClean="0"/>
              <a:t> </a:t>
            </a:r>
            <a:r>
              <a:rPr lang="en-US" dirty="0" err="1" smtClean="0"/>
              <a:t>tolnaftate</a:t>
            </a:r>
            <a:r>
              <a:rPr lang="en-US" dirty="0" smtClean="0"/>
              <a:t>. </a:t>
            </a:r>
            <a:endParaRPr lang="tr-TR" dirty="0" smtClean="0"/>
          </a:p>
          <a:p>
            <a:r>
              <a:rPr lang="tr-TR" dirty="0" err="1" smtClean="0"/>
              <a:t>Iodide</a:t>
            </a:r>
            <a:endParaRPr lang="tr-TR" dirty="0" smtClean="0"/>
          </a:p>
          <a:p>
            <a:pPr lvl="1"/>
            <a:r>
              <a:rPr lang="tr-TR" dirty="0" err="1" smtClean="0"/>
              <a:t>Sodium</a:t>
            </a:r>
            <a:r>
              <a:rPr lang="tr-TR" dirty="0" smtClean="0"/>
              <a:t> </a:t>
            </a:r>
            <a:r>
              <a:rPr lang="tr-TR" dirty="0" err="1" smtClean="0"/>
              <a:t>iodide</a:t>
            </a:r>
            <a:endParaRPr lang="tr-TR" dirty="0" smtClean="0"/>
          </a:p>
          <a:p>
            <a:pPr lvl="1"/>
            <a:r>
              <a:rPr lang="tr-TR" dirty="0" err="1" smtClean="0"/>
              <a:t>Potassium</a:t>
            </a:r>
            <a:r>
              <a:rPr lang="tr-TR" dirty="0" smtClean="0"/>
              <a:t> </a:t>
            </a:r>
            <a:r>
              <a:rPr lang="tr-TR" dirty="0" err="1" smtClean="0"/>
              <a:t>iodide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012777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Classification-2-</a:t>
            </a:r>
            <a:r>
              <a:rPr lang="tr-TR" dirty="0" smtClean="0"/>
              <a:t>Local</a:t>
            </a:r>
            <a:r>
              <a:rPr lang="tr-TR" b="1" dirty="0" smtClean="0">
                <a:solidFill>
                  <a:srgbClr val="00B0F0"/>
                </a:solidFill>
              </a:rPr>
              <a:t/>
            </a:r>
            <a:br>
              <a:rPr lang="tr-TR" b="1" dirty="0" smtClean="0">
                <a:solidFill>
                  <a:srgbClr val="00B0F0"/>
                </a:solidFill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3" y="1303867"/>
            <a:ext cx="10676467" cy="4873096"/>
          </a:xfrm>
        </p:spPr>
        <p:txBody>
          <a:bodyPr numCol="2">
            <a:normAutofit/>
          </a:bodyPr>
          <a:lstStyle/>
          <a:p>
            <a:pPr lvl="1"/>
            <a:r>
              <a:rPr lang="tr-TR" dirty="0" smtClean="0"/>
              <a:t>Azole </a:t>
            </a:r>
            <a:r>
              <a:rPr lang="tr-TR" dirty="0" err="1" smtClean="0"/>
              <a:t>antifungals</a:t>
            </a:r>
            <a:endParaRPr lang="tr-TR" dirty="0" smtClean="0"/>
          </a:p>
          <a:p>
            <a:pPr lvl="2"/>
            <a:r>
              <a:rPr lang="tr-TR" dirty="0" err="1" smtClean="0"/>
              <a:t>Econasole</a:t>
            </a:r>
            <a:endParaRPr lang="tr-TR" dirty="0" smtClean="0"/>
          </a:p>
          <a:p>
            <a:pPr lvl="2"/>
            <a:r>
              <a:rPr lang="tr-TR" dirty="0" err="1" smtClean="0"/>
              <a:t>Clotrimasole</a:t>
            </a:r>
            <a:endParaRPr lang="tr-TR" dirty="0" smtClean="0"/>
          </a:p>
          <a:p>
            <a:pPr lvl="2"/>
            <a:r>
              <a:rPr lang="tr-TR" dirty="0" err="1" smtClean="0"/>
              <a:t>Sulconasole</a:t>
            </a:r>
            <a:endParaRPr lang="tr-TR" dirty="0" smtClean="0"/>
          </a:p>
          <a:p>
            <a:pPr lvl="2"/>
            <a:r>
              <a:rPr lang="tr-TR" dirty="0" err="1" smtClean="0"/>
              <a:t>Thioconasole</a:t>
            </a:r>
            <a:endParaRPr lang="tr-TR" dirty="0" smtClean="0"/>
          </a:p>
          <a:p>
            <a:pPr lvl="1"/>
            <a:r>
              <a:rPr lang="tr-TR" dirty="0" err="1" smtClean="0"/>
              <a:t>Dyes</a:t>
            </a:r>
            <a:endParaRPr lang="tr-TR" dirty="0" smtClean="0"/>
          </a:p>
          <a:p>
            <a:pPr lvl="2"/>
            <a:r>
              <a:rPr lang="tr-TR" dirty="0" err="1" smtClean="0"/>
              <a:t>Crystal</a:t>
            </a:r>
            <a:r>
              <a:rPr lang="tr-TR" dirty="0" smtClean="0"/>
              <a:t> </a:t>
            </a:r>
            <a:r>
              <a:rPr lang="tr-TR" dirty="0" err="1" smtClean="0"/>
              <a:t>violet</a:t>
            </a:r>
            <a:endParaRPr lang="tr-TR" dirty="0" smtClean="0"/>
          </a:p>
          <a:p>
            <a:pPr lvl="2"/>
            <a:r>
              <a:rPr lang="tr-TR" dirty="0" err="1" smtClean="0"/>
              <a:t>Jensian</a:t>
            </a:r>
            <a:r>
              <a:rPr lang="tr-TR" dirty="0" smtClean="0"/>
              <a:t> </a:t>
            </a:r>
            <a:r>
              <a:rPr lang="tr-TR" dirty="0" err="1" smtClean="0"/>
              <a:t>violet</a:t>
            </a:r>
            <a:endParaRPr lang="tr-TR" dirty="0" smtClean="0"/>
          </a:p>
          <a:p>
            <a:pPr lvl="1"/>
            <a:r>
              <a:rPr lang="tr-TR" dirty="0" err="1" smtClean="0"/>
              <a:t>Phenols</a:t>
            </a:r>
            <a:endParaRPr lang="tr-TR" dirty="0" smtClean="0"/>
          </a:p>
          <a:p>
            <a:pPr lvl="2"/>
            <a:r>
              <a:rPr lang="tr-TR" dirty="0" err="1" smtClean="0"/>
              <a:t>Phenol</a:t>
            </a:r>
            <a:endParaRPr lang="tr-TR" dirty="0" smtClean="0"/>
          </a:p>
          <a:p>
            <a:pPr lvl="2"/>
            <a:r>
              <a:rPr lang="tr-TR" dirty="0" err="1" smtClean="0"/>
              <a:t>Resocinol</a:t>
            </a:r>
            <a:endParaRPr lang="tr-TR" dirty="0" smtClean="0"/>
          </a:p>
          <a:p>
            <a:pPr lvl="1"/>
            <a:r>
              <a:rPr lang="tr-TR" dirty="0" err="1" smtClean="0"/>
              <a:t>Polyene</a:t>
            </a:r>
            <a:r>
              <a:rPr lang="tr-TR" dirty="0" smtClean="0"/>
              <a:t> </a:t>
            </a:r>
            <a:r>
              <a:rPr lang="tr-TR" dirty="0" err="1" smtClean="0"/>
              <a:t>antibiotics</a:t>
            </a:r>
            <a:endParaRPr lang="tr-TR" dirty="0" smtClean="0"/>
          </a:p>
          <a:p>
            <a:pPr lvl="2"/>
            <a:r>
              <a:rPr lang="tr-TR" dirty="0" err="1" smtClean="0"/>
              <a:t>Nystatine</a:t>
            </a:r>
            <a:endParaRPr lang="tr-TR" dirty="0" smtClean="0"/>
          </a:p>
          <a:p>
            <a:pPr lvl="1"/>
            <a:r>
              <a:rPr lang="tr-TR" dirty="0" err="1" smtClean="0"/>
              <a:t>Organic</a:t>
            </a:r>
            <a:r>
              <a:rPr lang="tr-TR" dirty="0" smtClean="0"/>
              <a:t> </a:t>
            </a:r>
            <a:r>
              <a:rPr lang="tr-TR" dirty="0" err="1" smtClean="0"/>
              <a:t>acids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salts</a:t>
            </a:r>
            <a:endParaRPr lang="tr-TR" dirty="0" smtClean="0"/>
          </a:p>
          <a:p>
            <a:pPr lvl="2"/>
            <a:r>
              <a:rPr lang="tr-TR" dirty="0" err="1" smtClean="0"/>
              <a:t>Benzoic</a:t>
            </a:r>
            <a:r>
              <a:rPr lang="tr-TR" dirty="0" smtClean="0"/>
              <a:t> </a:t>
            </a:r>
            <a:r>
              <a:rPr lang="tr-TR" dirty="0" err="1" smtClean="0"/>
              <a:t>acid</a:t>
            </a:r>
            <a:endParaRPr lang="tr-TR" dirty="0" smtClean="0"/>
          </a:p>
          <a:p>
            <a:pPr lvl="2"/>
            <a:r>
              <a:rPr lang="tr-TR" dirty="0" err="1" smtClean="0"/>
              <a:t>Undecillenic</a:t>
            </a:r>
            <a:r>
              <a:rPr lang="tr-TR" dirty="0" smtClean="0"/>
              <a:t> </a:t>
            </a:r>
            <a:r>
              <a:rPr lang="tr-TR" dirty="0" err="1" smtClean="0"/>
              <a:t>acid</a:t>
            </a:r>
            <a:endParaRPr lang="tr-TR" dirty="0" smtClean="0"/>
          </a:p>
          <a:p>
            <a:pPr lvl="1"/>
            <a:r>
              <a:rPr lang="tr-TR" dirty="0" err="1" smtClean="0"/>
              <a:t>Others</a:t>
            </a:r>
            <a:endParaRPr lang="tr-TR" dirty="0" smtClean="0"/>
          </a:p>
          <a:p>
            <a:pPr lvl="2"/>
            <a:r>
              <a:rPr lang="tr-TR" dirty="0" err="1" smtClean="0"/>
              <a:t>Buclosamide</a:t>
            </a:r>
            <a:endParaRPr lang="tr-TR" dirty="0" smtClean="0"/>
          </a:p>
          <a:p>
            <a:pPr lvl="2"/>
            <a:r>
              <a:rPr lang="tr-TR" dirty="0" err="1" smtClean="0"/>
              <a:t>Mercury</a:t>
            </a:r>
            <a:r>
              <a:rPr lang="tr-TR" dirty="0" smtClean="0"/>
              <a:t> </a:t>
            </a:r>
            <a:r>
              <a:rPr lang="tr-TR" dirty="0" err="1" smtClean="0"/>
              <a:t>compounds</a:t>
            </a:r>
            <a:endParaRPr lang="tr-TR" dirty="0" smtClean="0"/>
          </a:p>
          <a:p>
            <a:pPr lvl="2"/>
            <a:r>
              <a:rPr lang="tr-TR" dirty="0" err="1" smtClean="0"/>
              <a:t>Haloprogine</a:t>
            </a:r>
            <a:endParaRPr lang="tr-TR" dirty="0" smtClean="0"/>
          </a:p>
          <a:p>
            <a:pPr lvl="2"/>
            <a:r>
              <a:rPr lang="tr-TR" dirty="0" err="1" smtClean="0"/>
              <a:t>Iodine</a:t>
            </a:r>
            <a:endParaRPr lang="tr-TR" dirty="0" smtClean="0"/>
          </a:p>
          <a:p>
            <a:pPr lvl="2"/>
            <a:r>
              <a:rPr lang="tr-TR" dirty="0" err="1" smtClean="0"/>
              <a:t>Sodium</a:t>
            </a:r>
            <a:r>
              <a:rPr lang="tr-TR" dirty="0" smtClean="0"/>
              <a:t> </a:t>
            </a:r>
            <a:r>
              <a:rPr lang="tr-TR" dirty="0" err="1" smtClean="0"/>
              <a:t>thiosulphate</a:t>
            </a:r>
            <a:endParaRPr lang="tr-TR" dirty="0" smtClean="0"/>
          </a:p>
          <a:p>
            <a:pPr lvl="2"/>
            <a:r>
              <a:rPr lang="tr-TR" dirty="0" err="1" smtClean="0"/>
              <a:t>Tolnaftate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0769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Classification-2-Systemic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tr-TR" dirty="0" err="1" smtClean="0"/>
              <a:t>Antibiotics</a:t>
            </a:r>
            <a:endParaRPr lang="tr-TR" dirty="0" smtClean="0"/>
          </a:p>
          <a:p>
            <a:pPr lvl="1"/>
            <a:r>
              <a:rPr lang="tr-TR" dirty="0" err="1" smtClean="0"/>
              <a:t>Amphotericin</a:t>
            </a:r>
            <a:r>
              <a:rPr lang="tr-TR" dirty="0" smtClean="0"/>
              <a:t> B</a:t>
            </a:r>
          </a:p>
          <a:p>
            <a:pPr lvl="1"/>
            <a:r>
              <a:rPr lang="tr-TR" dirty="0" err="1" smtClean="0"/>
              <a:t>Griseofulvin</a:t>
            </a:r>
            <a:endParaRPr lang="tr-TR" dirty="0" smtClean="0"/>
          </a:p>
          <a:p>
            <a:r>
              <a:rPr lang="tr-TR" dirty="0" err="1" smtClean="0"/>
              <a:t>Asole</a:t>
            </a:r>
            <a:r>
              <a:rPr lang="tr-TR" dirty="0" smtClean="0"/>
              <a:t> </a:t>
            </a:r>
            <a:r>
              <a:rPr lang="tr-TR" dirty="0" err="1" smtClean="0"/>
              <a:t>derivate</a:t>
            </a:r>
            <a:endParaRPr lang="tr-TR" dirty="0" smtClean="0"/>
          </a:p>
          <a:p>
            <a:pPr lvl="1"/>
            <a:r>
              <a:rPr lang="tr-TR" dirty="0" err="1" smtClean="0"/>
              <a:t>Econasole</a:t>
            </a:r>
            <a:endParaRPr lang="tr-TR" dirty="0" smtClean="0"/>
          </a:p>
          <a:p>
            <a:pPr lvl="1"/>
            <a:r>
              <a:rPr lang="tr-TR" dirty="0" err="1" smtClean="0"/>
              <a:t>Fluconasole</a:t>
            </a:r>
            <a:endParaRPr lang="tr-TR" dirty="0" smtClean="0"/>
          </a:p>
          <a:p>
            <a:pPr lvl="1"/>
            <a:r>
              <a:rPr lang="tr-TR" dirty="0" err="1" smtClean="0"/>
              <a:t>Itraconasole</a:t>
            </a:r>
            <a:endParaRPr lang="tr-TR" dirty="0" smtClean="0"/>
          </a:p>
          <a:p>
            <a:pPr lvl="1"/>
            <a:r>
              <a:rPr lang="tr-TR" dirty="0" err="1" smtClean="0"/>
              <a:t>Ketoconasole</a:t>
            </a:r>
            <a:endParaRPr lang="tr-TR" dirty="0" smtClean="0"/>
          </a:p>
          <a:p>
            <a:pPr lvl="1"/>
            <a:r>
              <a:rPr lang="tr-TR" dirty="0" err="1" smtClean="0"/>
              <a:t>Clotrimasole</a:t>
            </a:r>
            <a:endParaRPr lang="tr-TR" dirty="0" smtClean="0"/>
          </a:p>
          <a:p>
            <a:pPr lvl="1"/>
            <a:r>
              <a:rPr lang="tr-TR" dirty="0" err="1" smtClean="0"/>
              <a:t>Myconasole</a:t>
            </a:r>
            <a:endParaRPr lang="tr-TR" dirty="0" smtClean="0"/>
          </a:p>
          <a:p>
            <a:pPr lvl="1"/>
            <a:r>
              <a:rPr lang="tr-TR" dirty="0" err="1" smtClean="0"/>
              <a:t>Variconasole</a:t>
            </a:r>
            <a:endParaRPr lang="tr-TR" dirty="0" smtClean="0"/>
          </a:p>
          <a:p>
            <a:r>
              <a:rPr lang="tr-TR" dirty="0" err="1" smtClean="0"/>
              <a:t>Antimetabolytes</a:t>
            </a:r>
            <a:endParaRPr lang="tr-TR" dirty="0" smtClean="0"/>
          </a:p>
          <a:p>
            <a:pPr lvl="1"/>
            <a:r>
              <a:rPr lang="tr-TR" dirty="0" err="1" smtClean="0"/>
              <a:t>Flucytosine</a:t>
            </a:r>
            <a:endParaRPr lang="tr-TR" dirty="0" smtClean="0"/>
          </a:p>
          <a:p>
            <a:r>
              <a:rPr lang="tr-TR" dirty="0" smtClean="0"/>
              <a:t>A</a:t>
            </a:r>
            <a:r>
              <a:rPr lang="en-US" dirty="0" err="1" smtClean="0"/>
              <a:t>llylamines</a:t>
            </a:r>
            <a:endParaRPr lang="tr-TR" dirty="0" smtClean="0"/>
          </a:p>
          <a:p>
            <a:pPr lvl="1"/>
            <a:r>
              <a:rPr lang="tr-TR" dirty="0" err="1" smtClean="0"/>
              <a:t>Terbinaphine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0871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Azole </a:t>
            </a:r>
            <a:r>
              <a:rPr lang="tr-TR" dirty="0" err="1" smtClean="0"/>
              <a:t>antifungals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MAO</a:t>
            </a:r>
          </a:p>
          <a:p>
            <a:r>
              <a:rPr lang="tr-TR" dirty="0" err="1" smtClean="0"/>
              <a:t>inhibit</a:t>
            </a:r>
            <a:r>
              <a:rPr lang="tr-TR" dirty="0" smtClean="0"/>
              <a:t> sterol 14</a:t>
            </a:r>
            <a:r>
              <a:rPr lang="el-GR" dirty="0" smtClean="0"/>
              <a:t>α-</a:t>
            </a:r>
            <a:r>
              <a:rPr lang="tr-TR" dirty="0" err="1" smtClean="0"/>
              <a:t>demethylase</a:t>
            </a:r>
            <a:r>
              <a:rPr lang="tr-TR" dirty="0" smtClean="0"/>
              <a:t> </a:t>
            </a:r>
          </a:p>
          <a:p>
            <a:pPr lvl="1"/>
            <a:r>
              <a:rPr lang="tr-TR" dirty="0" smtClean="0"/>
              <a:t>(</a:t>
            </a:r>
            <a:r>
              <a:rPr lang="tr-TR" dirty="0" err="1" smtClean="0"/>
              <a:t>cytochrome</a:t>
            </a:r>
            <a:r>
              <a:rPr lang="tr-TR" dirty="0" smtClean="0"/>
              <a:t> P450–</a:t>
            </a:r>
            <a:r>
              <a:rPr lang="tr-TR" dirty="0" err="1" smtClean="0"/>
              <a:t>dependent</a:t>
            </a:r>
            <a:r>
              <a:rPr lang="tr-TR" dirty="0" smtClean="0"/>
              <a:t> </a:t>
            </a:r>
            <a:r>
              <a:rPr lang="tr-TR" dirty="0" err="1" smtClean="0"/>
              <a:t>fungal</a:t>
            </a:r>
            <a:r>
              <a:rPr lang="tr-TR" dirty="0" smtClean="0"/>
              <a:t> </a:t>
            </a:r>
            <a:r>
              <a:rPr lang="tr-TR" dirty="0" err="1" smtClean="0"/>
              <a:t>enzyme</a:t>
            </a:r>
            <a:r>
              <a:rPr lang="tr-TR" dirty="0" smtClean="0"/>
              <a:t>) </a:t>
            </a:r>
          </a:p>
          <a:p>
            <a:pPr lvl="1"/>
            <a:r>
              <a:rPr lang="tr-TR" dirty="0" err="1" smtClean="0"/>
              <a:t>involved</a:t>
            </a:r>
            <a:r>
              <a:rPr lang="tr-TR" dirty="0" smtClean="0"/>
              <a:t> in </a:t>
            </a:r>
            <a:r>
              <a:rPr lang="tr-TR" dirty="0" err="1" smtClean="0"/>
              <a:t>synthesis</a:t>
            </a:r>
            <a:r>
              <a:rPr lang="tr-TR" dirty="0" smtClean="0"/>
              <a:t> of </a:t>
            </a:r>
            <a:r>
              <a:rPr lang="tr-TR" dirty="0" err="1" smtClean="0"/>
              <a:t>ergosterol</a:t>
            </a:r>
            <a:r>
              <a:rPr lang="tr-TR" dirty="0" smtClean="0"/>
              <a:t> (</a:t>
            </a:r>
            <a:r>
              <a:rPr lang="tr-TR" dirty="0" err="1" smtClean="0"/>
              <a:t>key</a:t>
            </a:r>
            <a:r>
              <a:rPr lang="tr-TR" dirty="0" smtClean="0"/>
              <a:t> </a:t>
            </a:r>
            <a:r>
              <a:rPr lang="tr-TR" dirty="0" err="1" smtClean="0"/>
              <a:t>component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fungal</a:t>
            </a:r>
            <a:r>
              <a:rPr lang="tr-TR" dirty="0" smtClean="0"/>
              <a:t> </a:t>
            </a:r>
            <a:r>
              <a:rPr lang="tr-TR" dirty="0" err="1" smtClean="0"/>
              <a:t>cell</a:t>
            </a:r>
            <a:r>
              <a:rPr lang="tr-TR" dirty="0" smtClean="0"/>
              <a:t> Wall)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lanosterol</a:t>
            </a:r>
            <a:r>
              <a:rPr lang="tr-TR" dirty="0" smtClean="0"/>
              <a:t>. </a:t>
            </a:r>
          </a:p>
          <a:p>
            <a:r>
              <a:rPr lang="tr-TR" dirty="0" err="1" smtClean="0"/>
              <a:t>Leading</a:t>
            </a:r>
            <a:r>
              <a:rPr lang="tr-TR" dirty="0" smtClean="0"/>
              <a:t> </a:t>
            </a:r>
            <a:r>
              <a:rPr lang="tr-TR" dirty="0" err="1" smtClean="0"/>
              <a:t>accumulation</a:t>
            </a:r>
            <a:r>
              <a:rPr lang="tr-TR" dirty="0" smtClean="0"/>
              <a:t> of 14</a:t>
            </a:r>
            <a:r>
              <a:rPr lang="el-GR" dirty="0" smtClean="0"/>
              <a:t>α-</a:t>
            </a:r>
            <a:r>
              <a:rPr lang="tr-TR" dirty="0" err="1" smtClean="0"/>
              <a:t>methylsterols</a:t>
            </a:r>
            <a:endParaRPr lang="tr-TR" dirty="0" smtClean="0"/>
          </a:p>
          <a:p>
            <a:r>
              <a:rPr lang="tr-TR" dirty="0" err="1" smtClean="0"/>
              <a:t>Disruption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fungal</a:t>
            </a:r>
            <a:r>
              <a:rPr lang="tr-TR" dirty="0" smtClean="0"/>
              <a:t> </a:t>
            </a:r>
            <a:r>
              <a:rPr lang="tr-TR" dirty="0" err="1" smtClean="0"/>
              <a:t>cell</a:t>
            </a:r>
            <a:r>
              <a:rPr lang="tr-TR" dirty="0" smtClean="0"/>
              <a:t> </a:t>
            </a:r>
            <a:r>
              <a:rPr lang="tr-TR" dirty="0" err="1" smtClean="0"/>
              <a:t>membrane</a:t>
            </a:r>
            <a:endParaRPr lang="tr-TR" dirty="0" smtClean="0"/>
          </a:p>
          <a:p>
            <a:endParaRPr lang="tr-TR" dirty="0"/>
          </a:p>
          <a:p>
            <a:r>
              <a:rPr lang="en-US" dirty="0" smtClean="0"/>
              <a:t>Teratogenic</a:t>
            </a:r>
            <a:r>
              <a:rPr lang="tr-TR" dirty="0" smtClean="0"/>
              <a:t>-</a:t>
            </a:r>
            <a:r>
              <a:rPr lang="en-US" dirty="0" smtClean="0"/>
              <a:t> their use should be avoided in pregnancy.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4" name="Köşeleri Yuvarlanmış Dikdörtgen Belirtme Çizgisi 3"/>
          <p:cNvSpPr/>
          <p:nvPr/>
        </p:nvSpPr>
        <p:spPr>
          <a:xfrm>
            <a:off x="6891867" y="980546"/>
            <a:ext cx="3572933" cy="1555221"/>
          </a:xfrm>
          <a:prstGeom prst="wedgeRoundRectCallout">
            <a:avLst>
              <a:gd name="adj1" fmla="val -52107"/>
              <a:gd name="adj2" fmla="val 70667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adverse effects and drug interactions </a:t>
            </a:r>
            <a:r>
              <a:rPr lang="tr-TR" dirty="0" smtClean="0"/>
              <a:t>-</a:t>
            </a:r>
            <a:r>
              <a:rPr lang="en-US" dirty="0" smtClean="0"/>
              <a:t>cross-inhibition of mammalian P450 enzymes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45380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Ketoconazole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replaced by </a:t>
            </a:r>
            <a:r>
              <a:rPr lang="en-US" dirty="0" err="1" smtClean="0"/>
              <a:t>itraconazole</a:t>
            </a:r>
            <a:r>
              <a:rPr lang="en-US" dirty="0" smtClean="0"/>
              <a:t> </a:t>
            </a:r>
            <a:r>
              <a:rPr lang="tr-TR" dirty="0" smtClean="0"/>
              <a:t>-</a:t>
            </a:r>
            <a:r>
              <a:rPr lang="en-US" dirty="0" smtClean="0"/>
              <a:t>mycoses, </a:t>
            </a:r>
            <a:endParaRPr lang="tr-TR" dirty="0" smtClean="0"/>
          </a:p>
          <a:p>
            <a:r>
              <a:rPr lang="en-US" dirty="0" smtClean="0"/>
              <a:t>low cost</a:t>
            </a:r>
            <a:endParaRPr lang="tr-TR" dirty="0" smtClean="0"/>
          </a:p>
          <a:p>
            <a:r>
              <a:rPr lang="en-US" dirty="0" smtClean="0"/>
              <a:t>treatment of </a:t>
            </a:r>
            <a:r>
              <a:rPr lang="en-US" i="1" dirty="0" err="1" smtClean="0"/>
              <a:t>Malassezia</a:t>
            </a:r>
            <a:r>
              <a:rPr lang="en-US" dirty="0" smtClean="0"/>
              <a:t> dermatitis and feline nasal and cutaneous </a:t>
            </a:r>
            <a:r>
              <a:rPr lang="en-US" dirty="0" err="1" smtClean="0"/>
              <a:t>cryptococcosis</a:t>
            </a:r>
            <a:r>
              <a:rPr lang="en-US" dirty="0" smtClean="0"/>
              <a:t>. </a:t>
            </a:r>
            <a:endParaRPr lang="tr-TR" dirty="0" smtClean="0"/>
          </a:p>
          <a:p>
            <a:r>
              <a:rPr lang="tr-TR" dirty="0" err="1" smtClean="0"/>
              <a:t>Coadministered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food</a:t>
            </a:r>
            <a:r>
              <a:rPr lang="en-US" dirty="0" smtClean="0"/>
              <a:t>. </a:t>
            </a:r>
            <a:endParaRPr lang="tr-TR" dirty="0" smtClean="0"/>
          </a:p>
          <a:p>
            <a:r>
              <a:rPr lang="en-US" dirty="0" smtClean="0"/>
              <a:t>poor CNS penetration</a:t>
            </a:r>
            <a:r>
              <a:rPr lang="tr-TR" dirty="0" smtClean="0"/>
              <a:t>-</a:t>
            </a:r>
            <a:r>
              <a:rPr lang="en-US" dirty="0" smtClean="0"/>
              <a:t>ineffective </a:t>
            </a:r>
            <a:r>
              <a:rPr lang="tr-TR" dirty="0" smtClean="0"/>
              <a:t>-</a:t>
            </a:r>
            <a:r>
              <a:rPr lang="en-US" dirty="0" smtClean="0"/>
              <a:t> meningeal </a:t>
            </a:r>
            <a:r>
              <a:rPr lang="en-US" dirty="0" err="1" smtClean="0"/>
              <a:t>cryptococcosis</a:t>
            </a:r>
            <a:r>
              <a:rPr lang="en-US" dirty="0" smtClean="0"/>
              <a:t> and aspergillosis.</a:t>
            </a:r>
            <a:endParaRPr lang="tr-TR" dirty="0" smtClean="0"/>
          </a:p>
          <a:p>
            <a:r>
              <a:rPr lang="tr-TR" dirty="0" err="1" smtClean="0"/>
              <a:t>Adverse</a:t>
            </a:r>
            <a:r>
              <a:rPr lang="tr-TR" dirty="0" smtClean="0"/>
              <a:t>: </a:t>
            </a:r>
            <a:r>
              <a:rPr lang="en-US" dirty="0" smtClean="0"/>
              <a:t>vomiting, anorexia, lethargy, and diarrhea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7123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Ketoconazole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266" y="1690688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P</a:t>
            </a:r>
            <a:r>
              <a:rPr lang="en-US" dirty="0" err="1" smtClean="0"/>
              <a:t>otent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INHIBITOR OF MAMMALIAN CYTOCHROME P450</a:t>
            </a:r>
            <a:r>
              <a:rPr lang="en-US" dirty="0" smtClean="0"/>
              <a:t> enzymes and </a:t>
            </a:r>
            <a:r>
              <a:rPr lang="en-US" b="1" dirty="0" smtClean="0">
                <a:solidFill>
                  <a:srgbClr val="00B0F0"/>
                </a:solidFill>
              </a:rPr>
              <a:t>efflux transporter proteins such as P-glycoprotein</a:t>
            </a:r>
            <a:r>
              <a:rPr lang="en-US" dirty="0" smtClean="0"/>
              <a:t>. </a:t>
            </a:r>
            <a:endParaRPr lang="tr-TR" dirty="0" smtClean="0"/>
          </a:p>
          <a:p>
            <a:endParaRPr lang="tr-TR" dirty="0"/>
          </a:p>
          <a:p>
            <a:r>
              <a:rPr lang="en-US" dirty="0" smtClean="0"/>
              <a:t>It also inhibits testosterone and cortisol synthesis</a:t>
            </a:r>
            <a:r>
              <a:rPr lang="tr-TR" dirty="0" smtClean="0"/>
              <a:t> (</a:t>
            </a:r>
            <a:r>
              <a:rPr lang="tr-TR" dirty="0" err="1" smtClean="0"/>
              <a:t>treatment</a:t>
            </a:r>
            <a:r>
              <a:rPr lang="tr-TR" dirty="0" smtClean="0"/>
              <a:t> of</a:t>
            </a:r>
            <a:r>
              <a:rPr lang="en-US" dirty="0" smtClean="0"/>
              <a:t> pituitary-dependent </a:t>
            </a:r>
            <a:r>
              <a:rPr lang="en-US" dirty="0" err="1" smtClean="0"/>
              <a:t>hyperadrenocorticism</a:t>
            </a:r>
            <a:r>
              <a:rPr lang="en-US" dirty="0" smtClean="0"/>
              <a:t> in dogs</a:t>
            </a:r>
            <a:r>
              <a:rPr lang="tr-TR" dirty="0" smtClean="0"/>
              <a:t>) </a:t>
            </a:r>
          </a:p>
          <a:p>
            <a:r>
              <a:rPr lang="en-US" dirty="0" smtClean="0"/>
              <a:t>inhibit the metabolism of </a:t>
            </a:r>
            <a:r>
              <a:rPr lang="en-US" dirty="0" err="1" smtClean="0"/>
              <a:t>cyclosporin</a:t>
            </a:r>
            <a:r>
              <a:rPr lang="tr-TR" dirty="0" smtClean="0"/>
              <a:t> (</a:t>
            </a:r>
            <a:r>
              <a:rPr lang="tr-TR" dirty="0" err="1" smtClean="0"/>
              <a:t>dose</a:t>
            </a:r>
            <a:r>
              <a:rPr lang="tr-TR" dirty="0" smtClean="0"/>
              <a:t> </a:t>
            </a:r>
            <a:r>
              <a:rPr lang="tr-TR" dirty="0" err="1" smtClean="0"/>
              <a:t>decreased</a:t>
            </a:r>
            <a:r>
              <a:rPr lang="tr-TR" dirty="0" smtClean="0"/>
              <a:t>, </a:t>
            </a:r>
            <a:r>
              <a:rPr lang="tr-TR" dirty="0" err="1" smtClean="0"/>
              <a:t>cost</a:t>
            </a:r>
            <a:r>
              <a:rPr lang="tr-TR" dirty="0" smtClean="0"/>
              <a:t> </a:t>
            </a:r>
            <a:r>
              <a:rPr lang="tr-TR" dirty="0" err="1" smtClean="0"/>
              <a:t>decreased</a:t>
            </a:r>
            <a:r>
              <a:rPr lang="tr-TR" dirty="0" smtClean="0"/>
              <a:t>)</a:t>
            </a:r>
            <a:r>
              <a:rPr lang="en-US" dirty="0" smtClean="0"/>
              <a:t> </a:t>
            </a:r>
            <a:endParaRPr lang="tr-TR" dirty="0" smtClean="0"/>
          </a:p>
          <a:p>
            <a:r>
              <a:rPr lang="en-US" dirty="0" smtClean="0"/>
              <a:t>Transient infertility </a:t>
            </a:r>
            <a:r>
              <a:rPr lang="tr-TR" dirty="0" smtClean="0"/>
              <a:t>-</a:t>
            </a:r>
            <a:r>
              <a:rPr lang="en-US" dirty="0" smtClean="0"/>
              <a:t>male animals</a:t>
            </a:r>
            <a:endParaRPr lang="tr-TR" dirty="0" smtClean="0"/>
          </a:p>
          <a:p>
            <a:r>
              <a:rPr lang="tr-TR" dirty="0" smtClean="0"/>
              <a:t>R</a:t>
            </a:r>
            <a:r>
              <a:rPr lang="en-US" dirty="0" err="1" smtClean="0"/>
              <a:t>equires</a:t>
            </a:r>
            <a:r>
              <a:rPr lang="en-US" dirty="0" smtClean="0"/>
              <a:t> an acidic environment for optimal absorption, so H</a:t>
            </a:r>
            <a:r>
              <a:rPr lang="en-US" baseline="-25000" dirty="0" smtClean="0"/>
              <a:t>2</a:t>
            </a:r>
            <a:r>
              <a:rPr lang="en-US" dirty="0" smtClean="0"/>
              <a:t>-blockers or antacids should not be administered concurrently.</a:t>
            </a:r>
            <a:endParaRPr lang="tr-TR" dirty="0"/>
          </a:p>
        </p:txBody>
      </p:sp>
      <p:sp>
        <p:nvSpPr>
          <p:cNvPr id="4" name="Satır Belirtme Çizgisi 1 3"/>
          <p:cNvSpPr/>
          <p:nvPr/>
        </p:nvSpPr>
        <p:spPr>
          <a:xfrm>
            <a:off x="7010402" y="314325"/>
            <a:ext cx="4343398" cy="1209675"/>
          </a:xfrm>
          <a:prstGeom prst="borderCallout1">
            <a:avLst>
              <a:gd name="adj1" fmla="val 99877"/>
              <a:gd name="adj2" fmla="val 39910"/>
              <a:gd name="adj3" fmla="val 151320"/>
              <a:gd name="adj4" fmla="val 33833"/>
            </a:avLst>
          </a:prstGeom>
          <a:ln w="28575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P-glycoprotein transport of ivermectin, which predisposes dogs to ivermectin toxicity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06246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Itraconazole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Similar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ketoconazole</a:t>
            </a:r>
            <a:r>
              <a:rPr lang="tr-TR" dirty="0" smtClean="0"/>
              <a:t> BUT </a:t>
            </a:r>
            <a:r>
              <a:rPr lang="en-US" dirty="0" smtClean="0"/>
              <a:t>it has a greater potency, decreased toxicity, and a wider spectrum of activity.</a:t>
            </a:r>
            <a:endParaRPr lang="tr-TR" dirty="0" smtClean="0"/>
          </a:p>
          <a:p>
            <a:r>
              <a:rPr lang="tr-TR" dirty="0" err="1" smtClean="0"/>
              <a:t>blastomycosis</a:t>
            </a:r>
            <a:r>
              <a:rPr lang="tr-TR" dirty="0" smtClean="0"/>
              <a:t>, </a:t>
            </a:r>
            <a:r>
              <a:rPr lang="tr-TR" dirty="0" err="1" smtClean="0"/>
              <a:t>sporotrichosis</a:t>
            </a:r>
            <a:r>
              <a:rPr lang="tr-TR" dirty="0" smtClean="0"/>
              <a:t>, </a:t>
            </a:r>
            <a:r>
              <a:rPr lang="tr-TR" dirty="0" err="1" smtClean="0"/>
              <a:t>aspergillosis</a:t>
            </a:r>
            <a:r>
              <a:rPr lang="tr-TR" dirty="0" smtClean="0"/>
              <a:t>, </a:t>
            </a:r>
            <a:r>
              <a:rPr lang="tr-TR" dirty="0" err="1" smtClean="0"/>
              <a:t>coccidioidomycosis</a:t>
            </a:r>
            <a:r>
              <a:rPr lang="tr-TR" dirty="0" smtClean="0"/>
              <a:t>, </a:t>
            </a:r>
            <a:r>
              <a:rPr lang="tr-TR" dirty="0" err="1" smtClean="0"/>
              <a:t>dermatophytosis</a:t>
            </a:r>
            <a:r>
              <a:rPr lang="tr-TR" dirty="0" smtClean="0"/>
              <a:t>, </a:t>
            </a:r>
            <a:r>
              <a:rPr lang="tr-TR" dirty="0" err="1" smtClean="0"/>
              <a:t>histoplasmosis</a:t>
            </a:r>
            <a:r>
              <a:rPr lang="tr-TR" dirty="0" smtClean="0"/>
              <a:t>, </a:t>
            </a:r>
            <a:r>
              <a:rPr lang="tr-TR" dirty="0" err="1" smtClean="0"/>
              <a:t>phaeohyphomycosis</a:t>
            </a:r>
            <a:r>
              <a:rPr lang="tr-TR" dirty="0" smtClean="0"/>
              <a:t>, </a:t>
            </a:r>
            <a:r>
              <a:rPr lang="tr-TR" dirty="0" err="1" smtClean="0"/>
              <a:t>paecilomycosis</a:t>
            </a:r>
            <a:r>
              <a:rPr lang="tr-TR" dirty="0" smtClean="0"/>
              <a:t>, </a:t>
            </a:r>
            <a:r>
              <a:rPr lang="tr-TR" dirty="0" err="1" smtClean="0"/>
              <a:t>cryptococcosis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Malassezia</a:t>
            </a:r>
            <a:r>
              <a:rPr lang="tr-TR" dirty="0" smtClean="0"/>
              <a:t> </a:t>
            </a:r>
            <a:r>
              <a:rPr lang="tr-TR" dirty="0" err="1" smtClean="0"/>
              <a:t>infections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inhibits</a:t>
            </a:r>
            <a:r>
              <a:rPr lang="tr-TR" dirty="0" smtClean="0"/>
              <a:t> </a:t>
            </a:r>
            <a:r>
              <a:rPr lang="tr-TR" dirty="0" err="1" smtClean="0"/>
              <a:t>metabolism</a:t>
            </a:r>
            <a:r>
              <a:rPr lang="tr-TR" dirty="0" smtClean="0"/>
              <a:t> of </a:t>
            </a:r>
            <a:r>
              <a:rPr lang="tr-TR" dirty="0" err="1" smtClean="0"/>
              <a:t>other</a:t>
            </a:r>
            <a:r>
              <a:rPr lang="tr-TR" dirty="0" smtClean="0"/>
              <a:t> P450-dependent </a:t>
            </a:r>
            <a:r>
              <a:rPr lang="tr-TR" dirty="0" err="1" smtClean="0"/>
              <a:t>drugs</a:t>
            </a:r>
            <a:r>
              <a:rPr lang="tr-TR" dirty="0" smtClean="0"/>
              <a:t> (</a:t>
            </a:r>
            <a:r>
              <a:rPr lang="tr-TR" dirty="0" err="1" smtClean="0"/>
              <a:t>e.g</a:t>
            </a:r>
            <a:r>
              <a:rPr lang="tr-TR" dirty="0" smtClean="0"/>
              <a:t>., </a:t>
            </a:r>
            <a:r>
              <a:rPr lang="tr-TR" dirty="0" err="1" smtClean="0"/>
              <a:t>cisapride</a:t>
            </a:r>
            <a:r>
              <a:rPr lang="tr-TR" dirty="0" smtClean="0"/>
              <a:t>, </a:t>
            </a:r>
            <a:r>
              <a:rPr lang="tr-TR" dirty="0" err="1" smtClean="0"/>
              <a:t>diazepam</a:t>
            </a:r>
            <a:r>
              <a:rPr lang="tr-TR" dirty="0" smtClean="0"/>
              <a:t>, </a:t>
            </a:r>
            <a:r>
              <a:rPr lang="tr-TR" dirty="0" err="1" smtClean="0"/>
              <a:t>cyclosporin</a:t>
            </a:r>
            <a:r>
              <a:rPr lang="tr-TR" dirty="0" smtClean="0"/>
              <a:t>). </a:t>
            </a:r>
          </a:p>
          <a:p>
            <a:r>
              <a:rPr lang="tr-TR" dirty="0" smtClean="0"/>
              <a:t> </a:t>
            </a:r>
            <a:r>
              <a:rPr lang="tr-TR" dirty="0" err="1" smtClean="0"/>
              <a:t>converted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an </a:t>
            </a:r>
            <a:r>
              <a:rPr lang="tr-TR" dirty="0" err="1" smtClean="0"/>
              <a:t>active</a:t>
            </a:r>
            <a:r>
              <a:rPr lang="tr-TR" dirty="0" smtClean="0"/>
              <a:t> </a:t>
            </a:r>
            <a:r>
              <a:rPr lang="tr-TR" dirty="0" err="1" smtClean="0"/>
              <a:t>metabolite</a:t>
            </a:r>
            <a:r>
              <a:rPr lang="tr-TR" dirty="0" smtClean="0"/>
              <a:t>, </a:t>
            </a:r>
            <a:r>
              <a:rPr lang="tr-TR" dirty="0" err="1" smtClean="0"/>
              <a:t>hydroxylitraconazole</a:t>
            </a:r>
            <a:endParaRPr lang="tr-TR" dirty="0" smtClean="0"/>
          </a:p>
          <a:p>
            <a:r>
              <a:rPr lang="tr-TR" dirty="0" smtClean="0"/>
              <a:t>No IV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9852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797</Words>
  <Application>Microsoft Office PowerPoint</Application>
  <PresentationFormat>Geniş ekran</PresentationFormat>
  <Paragraphs>140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Teması</vt:lpstr>
      <vt:lpstr>Week 11</vt:lpstr>
      <vt:lpstr>PowerPoint Sunusu</vt:lpstr>
      <vt:lpstr>Classification-1</vt:lpstr>
      <vt:lpstr>Classification-2-Local </vt:lpstr>
      <vt:lpstr>Classification-2-Systemic</vt:lpstr>
      <vt:lpstr>Azole antifungals </vt:lpstr>
      <vt:lpstr>Ketoconazole</vt:lpstr>
      <vt:lpstr>Ketoconazole</vt:lpstr>
      <vt:lpstr>Itraconazole</vt:lpstr>
      <vt:lpstr>Fluconazole</vt:lpstr>
      <vt:lpstr>Polyene Macrolide Antibiotics </vt:lpstr>
      <vt:lpstr>Flucytosine</vt:lpstr>
      <vt:lpstr>Griseofulvin</vt:lpstr>
      <vt:lpstr>Allylamines</vt:lpstr>
      <vt:lpstr>Iodide</vt:lpstr>
      <vt:lpstr>Amorolfine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11</dc:title>
  <dc:creator>begüm yurdakök</dc:creator>
  <cp:lastModifiedBy>begüm yurdakök</cp:lastModifiedBy>
  <cp:revision>10</cp:revision>
  <dcterms:created xsi:type="dcterms:W3CDTF">2018-03-08T18:17:04Z</dcterms:created>
  <dcterms:modified xsi:type="dcterms:W3CDTF">2018-03-08T19:32:41Z</dcterms:modified>
</cp:coreProperties>
</file>