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8FDFD67-3465-41B5-AE46-536BD521EBD8}"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30182E-AC90-4B84-BF72-B41DC1E1DCEC}" type="slidenum">
              <a:rPr lang="tr-TR" smtClean="0"/>
              <a:t>‹#›</a:t>
            </a:fld>
            <a:endParaRPr lang="tr-TR"/>
          </a:p>
        </p:txBody>
      </p:sp>
    </p:spTree>
    <p:extLst>
      <p:ext uri="{BB962C8B-B14F-4D97-AF65-F5344CB8AC3E}">
        <p14:creationId xmlns:p14="http://schemas.microsoft.com/office/powerpoint/2010/main" val="1036717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FDFD67-3465-41B5-AE46-536BD521EBD8}"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30182E-AC90-4B84-BF72-B41DC1E1DCEC}" type="slidenum">
              <a:rPr lang="tr-TR" smtClean="0"/>
              <a:t>‹#›</a:t>
            </a:fld>
            <a:endParaRPr lang="tr-TR"/>
          </a:p>
        </p:txBody>
      </p:sp>
    </p:spTree>
    <p:extLst>
      <p:ext uri="{BB962C8B-B14F-4D97-AF65-F5344CB8AC3E}">
        <p14:creationId xmlns:p14="http://schemas.microsoft.com/office/powerpoint/2010/main" val="2023598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FDFD67-3465-41B5-AE46-536BD521EBD8}"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30182E-AC90-4B84-BF72-B41DC1E1DCEC}" type="slidenum">
              <a:rPr lang="tr-TR" smtClean="0"/>
              <a:t>‹#›</a:t>
            </a:fld>
            <a:endParaRPr lang="tr-TR"/>
          </a:p>
        </p:txBody>
      </p:sp>
    </p:spTree>
    <p:extLst>
      <p:ext uri="{BB962C8B-B14F-4D97-AF65-F5344CB8AC3E}">
        <p14:creationId xmlns:p14="http://schemas.microsoft.com/office/powerpoint/2010/main" val="4140552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FDFD67-3465-41B5-AE46-536BD521EBD8}"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30182E-AC90-4B84-BF72-B41DC1E1DCEC}" type="slidenum">
              <a:rPr lang="tr-TR" smtClean="0"/>
              <a:t>‹#›</a:t>
            </a:fld>
            <a:endParaRPr lang="tr-TR"/>
          </a:p>
        </p:txBody>
      </p:sp>
    </p:spTree>
    <p:extLst>
      <p:ext uri="{BB962C8B-B14F-4D97-AF65-F5344CB8AC3E}">
        <p14:creationId xmlns:p14="http://schemas.microsoft.com/office/powerpoint/2010/main" val="3780339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8FDFD67-3465-41B5-AE46-536BD521EBD8}"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30182E-AC90-4B84-BF72-B41DC1E1DCEC}" type="slidenum">
              <a:rPr lang="tr-TR" smtClean="0"/>
              <a:t>‹#›</a:t>
            </a:fld>
            <a:endParaRPr lang="tr-TR"/>
          </a:p>
        </p:txBody>
      </p:sp>
    </p:spTree>
    <p:extLst>
      <p:ext uri="{BB962C8B-B14F-4D97-AF65-F5344CB8AC3E}">
        <p14:creationId xmlns:p14="http://schemas.microsoft.com/office/powerpoint/2010/main" val="1511181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8FDFD67-3465-41B5-AE46-536BD521EBD8}"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030182E-AC90-4B84-BF72-B41DC1E1DCEC}" type="slidenum">
              <a:rPr lang="tr-TR" smtClean="0"/>
              <a:t>‹#›</a:t>
            </a:fld>
            <a:endParaRPr lang="tr-TR"/>
          </a:p>
        </p:txBody>
      </p:sp>
    </p:spTree>
    <p:extLst>
      <p:ext uri="{BB962C8B-B14F-4D97-AF65-F5344CB8AC3E}">
        <p14:creationId xmlns:p14="http://schemas.microsoft.com/office/powerpoint/2010/main" val="1933262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8FDFD67-3465-41B5-AE46-536BD521EBD8}" type="datetimeFigureOut">
              <a:rPr lang="tr-TR" smtClean="0"/>
              <a:t>16.02.2020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030182E-AC90-4B84-BF72-B41DC1E1DCEC}" type="slidenum">
              <a:rPr lang="tr-TR" smtClean="0"/>
              <a:t>‹#›</a:t>
            </a:fld>
            <a:endParaRPr lang="tr-TR"/>
          </a:p>
        </p:txBody>
      </p:sp>
    </p:spTree>
    <p:extLst>
      <p:ext uri="{BB962C8B-B14F-4D97-AF65-F5344CB8AC3E}">
        <p14:creationId xmlns:p14="http://schemas.microsoft.com/office/powerpoint/2010/main" val="2773007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8FDFD67-3465-41B5-AE46-536BD521EBD8}" type="datetimeFigureOut">
              <a:rPr lang="tr-TR" smtClean="0"/>
              <a:t>16.02.2020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030182E-AC90-4B84-BF72-B41DC1E1DCEC}" type="slidenum">
              <a:rPr lang="tr-TR" smtClean="0"/>
              <a:t>‹#›</a:t>
            </a:fld>
            <a:endParaRPr lang="tr-TR"/>
          </a:p>
        </p:txBody>
      </p:sp>
    </p:spTree>
    <p:extLst>
      <p:ext uri="{BB962C8B-B14F-4D97-AF65-F5344CB8AC3E}">
        <p14:creationId xmlns:p14="http://schemas.microsoft.com/office/powerpoint/2010/main" val="2996382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8FDFD67-3465-41B5-AE46-536BD521EBD8}" type="datetimeFigureOut">
              <a:rPr lang="tr-TR" smtClean="0"/>
              <a:t>16.02.2020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030182E-AC90-4B84-BF72-B41DC1E1DCEC}" type="slidenum">
              <a:rPr lang="tr-TR" smtClean="0"/>
              <a:t>‹#›</a:t>
            </a:fld>
            <a:endParaRPr lang="tr-TR"/>
          </a:p>
        </p:txBody>
      </p:sp>
    </p:spTree>
    <p:extLst>
      <p:ext uri="{BB962C8B-B14F-4D97-AF65-F5344CB8AC3E}">
        <p14:creationId xmlns:p14="http://schemas.microsoft.com/office/powerpoint/2010/main" val="3051762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8FDFD67-3465-41B5-AE46-536BD521EBD8}"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030182E-AC90-4B84-BF72-B41DC1E1DCEC}" type="slidenum">
              <a:rPr lang="tr-TR" smtClean="0"/>
              <a:t>‹#›</a:t>
            </a:fld>
            <a:endParaRPr lang="tr-TR"/>
          </a:p>
        </p:txBody>
      </p:sp>
    </p:spTree>
    <p:extLst>
      <p:ext uri="{BB962C8B-B14F-4D97-AF65-F5344CB8AC3E}">
        <p14:creationId xmlns:p14="http://schemas.microsoft.com/office/powerpoint/2010/main" val="1999631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8FDFD67-3465-41B5-AE46-536BD521EBD8}"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030182E-AC90-4B84-BF72-B41DC1E1DCEC}" type="slidenum">
              <a:rPr lang="tr-TR" smtClean="0"/>
              <a:t>‹#›</a:t>
            </a:fld>
            <a:endParaRPr lang="tr-TR"/>
          </a:p>
        </p:txBody>
      </p:sp>
    </p:spTree>
    <p:extLst>
      <p:ext uri="{BB962C8B-B14F-4D97-AF65-F5344CB8AC3E}">
        <p14:creationId xmlns:p14="http://schemas.microsoft.com/office/powerpoint/2010/main" val="3074367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FDFD67-3465-41B5-AE46-536BD521EBD8}" type="datetimeFigureOut">
              <a:rPr lang="tr-TR" smtClean="0"/>
              <a:t>16.02.2020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30182E-AC90-4B84-BF72-B41DC1E1DCEC}" type="slidenum">
              <a:rPr lang="tr-TR" smtClean="0"/>
              <a:t>‹#›</a:t>
            </a:fld>
            <a:endParaRPr lang="tr-TR"/>
          </a:p>
        </p:txBody>
      </p:sp>
    </p:spTree>
    <p:extLst>
      <p:ext uri="{BB962C8B-B14F-4D97-AF65-F5344CB8AC3E}">
        <p14:creationId xmlns:p14="http://schemas.microsoft.com/office/powerpoint/2010/main" val="1367611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Durkheim</a:t>
            </a:r>
            <a:r>
              <a:rPr lang="tr-TR" dirty="0" smtClean="0"/>
              <a:t> </a:t>
            </a:r>
            <a:endParaRPr lang="tr-TR" dirty="0"/>
          </a:p>
        </p:txBody>
      </p:sp>
      <p:sp>
        <p:nvSpPr>
          <p:cNvPr id="3" name="Alt Başlık 2"/>
          <p:cNvSpPr>
            <a:spLocks noGrp="1"/>
          </p:cNvSpPr>
          <p:nvPr>
            <p:ph type="subTitle" idx="1"/>
          </p:nvPr>
        </p:nvSpPr>
        <p:spPr/>
        <p:txBody>
          <a:bodyPr>
            <a:normAutofit/>
          </a:bodyPr>
          <a:lstStyle/>
          <a:p>
            <a:r>
              <a:rPr lang="tr-TR" dirty="0" smtClean="0"/>
              <a:t>Bu bölümde </a:t>
            </a:r>
            <a:r>
              <a:rPr lang="tr-TR" dirty="0" err="1" smtClean="0"/>
              <a:t>Durkheim’ın</a:t>
            </a:r>
            <a:r>
              <a:rPr lang="tr-TR" dirty="0" smtClean="0"/>
              <a:t> Sosyolojisi, Dinsel Yaşamın Temel Biçimleri kitabı </a:t>
            </a:r>
            <a:r>
              <a:rPr lang="tr-TR" dirty="0" err="1" smtClean="0"/>
              <a:t>Durkheim’da</a:t>
            </a:r>
            <a:r>
              <a:rPr lang="tr-TR" dirty="0" smtClean="0"/>
              <a:t> Din ve Toplum konusu ve Kozmoloji ve Toplumsal Yapı ilişkileri incelenecek.  </a:t>
            </a:r>
          </a:p>
          <a:p>
            <a:r>
              <a:rPr lang="tr-TR" dirty="0" smtClean="0"/>
              <a:t> </a:t>
            </a:r>
            <a:endParaRPr lang="tr-TR" dirty="0"/>
          </a:p>
        </p:txBody>
      </p:sp>
    </p:spTree>
    <p:extLst>
      <p:ext uri="{BB962C8B-B14F-4D97-AF65-F5344CB8AC3E}">
        <p14:creationId xmlns:p14="http://schemas.microsoft.com/office/powerpoint/2010/main" val="3048084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Durkheim</a:t>
            </a:r>
            <a:endParaRPr lang="tr-TR" dirty="0"/>
          </a:p>
        </p:txBody>
      </p:sp>
      <p:sp>
        <p:nvSpPr>
          <p:cNvPr id="3" name="İçerik Yer Tutucusu 2"/>
          <p:cNvSpPr>
            <a:spLocks noGrp="1"/>
          </p:cNvSpPr>
          <p:nvPr>
            <p:ph idx="1"/>
          </p:nvPr>
        </p:nvSpPr>
        <p:spPr/>
        <p:txBody>
          <a:bodyPr/>
          <a:lstStyle/>
          <a:p>
            <a:r>
              <a:rPr lang="tr-TR" dirty="0" err="1" smtClean="0"/>
              <a:t>Durkheim</a:t>
            </a:r>
            <a:r>
              <a:rPr lang="tr-TR" dirty="0" smtClean="0"/>
              <a:t> 1858’de Yahudi bir hahamın oğlu olarak doğdu</a:t>
            </a:r>
          </a:p>
          <a:p>
            <a:r>
              <a:rPr lang="tr-TR" dirty="0" smtClean="0"/>
              <a:t>Okulda Katolik bir öğretmenden etkilenerek kısa süre mistisizm ile ilgilense de ömrünün sonuna dek bir ateist olarak yaşadı.</a:t>
            </a:r>
          </a:p>
          <a:p>
            <a:pPr marL="0" indent="0">
              <a:buNone/>
            </a:pPr>
            <a:r>
              <a:rPr lang="tr-TR" dirty="0" smtClean="0"/>
              <a:t>Sosyolojinin kurucu figürlerinden biridir. Sosyolojinin bağımsız bir bilim statüsü kazanmasında öncü rol oynadı.</a:t>
            </a:r>
          </a:p>
          <a:p>
            <a:pPr marL="0" indent="0">
              <a:buNone/>
            </a:pPr>
            <a:r>
              <a:rPr lang="tr-TR" dirty="0" smtClean="0"/>
              <a:t>Toplumsal İşbölümü, Dini Hayatın İlkel Biçimleri, İntihar, Sosyolojik Yöntemin Kuralları  gibi sosyoloji klasiklerini yazdı </a:t>
            </a:r>
          </a:p>
          <a:p>
            <a:pPr marL="0" indent="0">
              <a:buNone/>
            </a:pPr>
            <a:r>
              <a:rPr lang="tr-TR" dirty="0" smtClean="0"/>
              <a:t>Yaşadığı dönemde diğer sosyologlar gibi siyasetle pek ilgilenmedi.   </a:t>
            </a:r>
          </a:p>
        </p:txBody>
      </p:sp>
    </p:spTree>
    <p:extLst>
      <p:ext uri="{BB962C8B-B14F-4D97-AF65-F5344CB8AC3E}">
        <p14:creationId xmlns:p14="http://schemas.microsoft.com/office/powerpoint/2010/main" val="1011000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Durkheim</a:t>
            </a:r>
            <a:r>
              <a:rPr lang="tr-TR" dirty="0" smtClean="0"/>
              <a:t> </a:t>
            </a:r>
            <a:endParaRPr lang="tr-TR" dirty="0"/>
          </a:p>
        </p:txBody>
      </p:sp>
      <p:sp>
        <p:nvSpPr>
          <p:cNvPr id="3" name="İçerik Yer Tutucusu 2"/>
          <p:cNvSpPr>
            <a:spLocks noGrp="1"/>
          </p:cNvSpPr>
          <p:nvPr>
            <p:ph idx="1"/>
          </p:nvPr>
        </p:nvSpPr>
        <p:spPr/>
        <p:txBody>
          <a:bodyPr>
            <a:normAutofit fontScale="92500"/>
          </a:bodyPr>
          <a:lstStyle/>
          <a:p>
            <a:r>
              <a:rPr lang="tr-TR" dirty="0" smtClean="0"/>
              <a:t>Genel olarak </a:t>
            </a:r>
            <a:r>
              <a:rPr lang="tr-TR" dirty="0" err="1" smtClean="0"/>
              <a:t>Comte’cu</a:t>
            </a:r>
            <a:r>
              <a:rPr lang="tr-TR" dirty="0" smtClean="0"/>
              <a:t> pozitivizm çizgisinde ilerleyen </a:t>
            </a:r>
            <a:r>
              <a:rPr lang="tr-TR" dirty="0" err="1" smtClean="0"/>
              <a:t>Durkheim</a:t>
            </a:r>
            <a:r>
              <a:rPr lang="tr-TR" dirty="0"/>
              <a:t>,</a:t>
            </a:r>
            <a:r>
              <a:rPr lang="tr-TR" dirty="0" smtClean="0"/>
              <a:t> </a:t>
            </a:r>
          </a:p>
          <a:p>
            <a:pPr marL="0" indent="0">
              <a:buNone/>
            </a:pPr>
            <a:r>
              <a:rPr lang="tr-TR" dirty="0" smtClean="0"/>
              <a:t>Sosyolojiyi ampirik yöntemler temelinde, </a:t>
            </a:r>
            <a:r>
              <a:rPr lang="tr-TR" dirty="0"/>
              <a:t>b</a:t>
            </a:r>
            <a:r>
              <a:rPr lang="tr-TR" dirty="0" smtClean="0"/>
              <a:t>ağımsız bir disiplin olarak kurmaya çalıştı.</a:t>
            </a:r>
          </a:p>
          <a:p>
            <a:pPr marL="0" indent="0">
              <a:buNone/>
            </a:pPr>
            <a:r>
              <a:rPr lang="tr-TR" dirty="0" smtClean="0"/>
              <a:t>Toplumsal yaşama ilişkin </a:t>
            </a:r>
            <a:r>
              <a:rPr lang="tr-TR" dirty="0" err="1" smtClean="0"/>
              <a:t>entelektüalistler</a:t>
            </a:r>
            <a:r>
              <a:rPr lang="tr-TR" dirty="0" smtClean="0"/>
              <a:t> gibi evrimci bir yaklaşıma sahiptir. </a:t>
            </a:r>
          </a:p>
          <a:p>
            <a:pPr marL="0" indent="0">
              <a:buNone/>
            </a:pPr>
            <a:r>
              <a:rPr lang="tr-TR" dirty="0" smtClean="0"/>
              <a:t>Ünlü mekanik organik dayanışma kavramları bunu açık bir şekilde gösterir.</a:t>
            </a:r>
          </a:p>
          <a:p>
            <a:pPr marL="0" indent="0">
              <a:buNone/>
            </a:pPr>
            <a:r>
              <a:rPr lang="tr-TR" dirty="0" smtClean="0"/>
              <a:t>Daha az işbölümünün olduğu mekanik dayanışmanın egemen olduğu toplumlardan dayanışma formlarının karmaşıklaştığı </a:t>
            </a:r>
            <a:r>
              <a:rPr lang="tr-TR" dirty="0" err="1" smtClean="0"/>
              <a:t>organizk</a:t>
            </a:r>
            <a:r>
              <a:rPr lang="tr-TR" dirty="0" smtClean="0"/>
              <a:t> dayanışmanın egemen olduğu toplumlara geçildiğini iddia etmiştir.  </a:t>
            </a:r>
          </a:p>
          <a:p>
            <a:pPr marL="0" indent="0">
              <a:buNone/>
            </a:pPr>
            <a:r>
              <a:rPr lang="tr-TR" dirty="0" smtClean="0"/>
              <a:t>  </a:t>
            </a:r>
            <a:endParaRPr lang="tr-TR" dirty="0"/>
          </a:p>
        </p:txBody>
      </p:sp>
    </p:spTree>
    <p:extLst>
      <p:ext uri="{BB962C8B-B14F-4D97-AF65-F5344CB8AC3E}">
        <p14:creationId xmlns:p14="http://schemas.microsoft.com/office/powerpoint/2010/main" val="420411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Durkheim</a:t>
            </a:r>
            <a:r>
              <a:rPr lang="tr-TR" dirty="0" smtClean="0"/>
              <a:t/>
            </a:r>
            <a:br>
              <a:rPr lang="tr-TR" dirty="0" smtClean="0"/>
            </a:br>
            <a:endParaRPr lang="tr-TR" dirty="0"/>
          </a:p>
        </p:txBody>
      </p:sp>
      <p:sp>
        <p:nvSpPr>
          <p:cNvPr id="3" name="İçerik Yer Tutucusu 2"/>
          <p:cNvSpPr>
            <a:spLocks noGrp="1"/>
          </p:cNvSpPr>
          <p:nvPr>
            <p:ph idx="1"/>
          </p:nvPr>
        </p:nvSpPr>
        <p:spPr/>
        <p:txBody>
          <a:bodyPr>
            <a:normAutofit lnSpcReduction="10000"/>
          </a:bodyPr>
          <a:lstStyle/>
          <a:p>
            <a:r>
              <a:rPr lang="tr-TR" dirty="0" smtClean="0"/>
              <a:t>Mekanik dayanışma terimi ile kastettiği şeyin aslında toplumun dinsel karakteri olduğunun altını şu sözlerle çizer: </a:t>
            </a:r>
          </a:p>
          <a:p>
            <a:pPr marL="0" indent="0">
              <a:buNone/>
            </a:pPr>
            <a:r>
              <a:rPr lang="tr-TR" dirty="0" smtClean="0"/>
              <a:t>«Fakat eğer tarihin bize kuşkuya yer bırakmayacak şekilde öğrettiği bir gerçek varsa o da dinin toplumsal yaşamın en küçük parçalarına dahi nüfuz etme eğiliminde olduğudur. Başlangıçta her şeye yayılır; toplumsal olan her şey dinseldir; her iki dünya özde aynıdır.</a:t>
            </a:r>
          </a:p>
          <a:p>
            <a:pPr marL="0" indent="0">
              <a:buNone/>
            </a:pPr>
            <a:r>
              <a:rPr lang="tr-TR" dirty="0" smtClean="0"/>
              <a:t>Sonra siyasal, ekonomik, bilimsel işlevler azar azar dinsel işlevlerden kurtulur, kendilerini ayrı olarak yapılandırır ve giderek daha fazla kabul edilmiş dünyevi özellik kazanır. Başlangıçta tüm insan ilişkilerinde mevcut olan tanrı, zamanla onlardan geri çekilir; dünyayı insanlara ve onların tartışmalarına bırakır» (Morris: 176)</a:t>
            </a:r>
          </a:p>
          <a:p>
            <a:endParaRPr lang="tr-TR" dirty="0"/>
          </a:p>
        </p:txBody>
      </p:sp>
    </p:spTree>
    <p:extLst>
      <p:ext uri="{BB962C8B-B14F-4D97-AF65-F5344CB8AC3E}">
        <p14:creationId xmlns:p14="http://schemas.microsoft.com/office/powerpoint/2010/main" val="1972459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Durkheim</a:t>
            </a:r>
            <a:r>
              <a:rPr lang="tr-TR" dirty="0" smtClean="0"/>
              <a:t> </a:t>
            </a:r>
            <a:endParaRPr lang="tr-TR" dirty="0"/>
          </a:p>
        </p:txBody>
      </p:sp>
      <p:sp>
        <p:nvSpPr>
          <p:cNvPr id="3" name="İçerik Yer Tutucusu 2"/>
          <p:cNvSpPr>
            <a:spLocks noGrp="1"/>
          </p:cNvSpPr>
          <p:nvPr>
            <p:ph idx="1"/>
          </p:nvPr>
        </p:nvSpPr>
        <p:spPr/>
        <p:txBody>
          <a:bodyPr/>
          <a:lstStyle/>
          <a:p>
            <a:r>
              <a:rPr lang="tr-TR" dirty="0" err="1" smtClean="0"/>
              <a:t>Durkheim</a:t>
            </a:r>
            <a:r>
              <a:rPr lang="tr-TR" dirty="0" smtClean="0"/>
              <a:t> toplumsal olayları bireysel ya da psikolojik etkenlere değil de doğrudan toplumsal olaylara bağlama eğilimindedir. Örneğin İntihar çalışması </a:t>
            </a:r>
            <a:r>
              <a:rPr lang="tr-TR" dirty="0" err="1" smtClean="0"/>
              <a:t>başklı</a:t>
            </a:r>
            <a:r>
              <a:rPr lang="tr-TR" dirty="0" smtClean="0"/>
              <a:t> başına onun bu yaklaşımını özetler niteliktedir. </a:t>
            </a:r>
          </a:p>
          <a:p>
            <a:r>
              <a:rPr lang="tr-TR" dirty="0" smtClean="0"/>
              <a:t>En bireysel eylem sanılan intiharın ardında dinsel, ailevi, toplumsal cinsiyete ve sınıfa ilişkin toplumsal dinamikler olduğunu açığa çıkartmıştır.  </a:t>
            </a:r>
          </a:p>
          <a:p>
            <a:r>
              <a:rPr lang="tr-TR" dirty="0" err="1" smtClean="0"/>
              <a:t>Spencer’in</a:t>
            </a:r>
            <a:r>
              <a:rPr lang="tr-TR" dirty="0" smtClean="0"/>
              <a:t> metodolojik bireyciliğine karşıdır ve toplumsal gerçeklerin birey üzerindeki belirleyici etkisine odaklanır.  Söyle söyler: «Kendi yapmadığımız bir dili konuşuruz. Kendi icat etmediğimiz araçları kullanırız. Kendi geliştirmediğimiz hakları kullanırız». (Morris: 177)  </a:t>
            </a:r>
          </a:p>
          <a:p>
            <a:endParaRPr lang="tr-TR" dirty="0" smtClean="0"/>
          </a:p>
          <a:p>
            <a:endParaRPr lang="tr-TR" dirty="0"/>
          </a:p>
        </p:txBody>
      </p:sp>
    </p:spTree>
    <p:extLst>
      <p:ext uri="{BB962C8B-B14F-4D97-AF65-F5344CB8AC3E}">
        <p14:creationId xmlns:p14="http://schemas.microsoft.com/office/powerpoint/2010/main" val="1318020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Durkheim</a:t>
            </a:r>
            <a:r>
              <a:rPr lang="tr-TR" dirty="0" smtClean="0"/>
              <a:t/>
            </a:r>
            <a:br>
              <a:rPr lang="tr-TR" dirty="0" smtClean="0"/>
            </a:br>
            <a:endParaRPr lang="tr-TR" dirty="0"/>
          </a:p>
        </p:txBody>
      </p:sp>
      <p:sp>
        <p:nvSpPr>
          <p:cNvPr id="3" name="İçerik Yer Tutucusu 2"/>
          <p:cNvSpPr>
            <a:spLocks noGrp="1"/>
          </p:cNvSpPr>
          <p:nvPr>
            <p:ph idx="1"/>
          </p:nvPr>
        </p:nvSpPr>
        <p:spPr>
          <a:xfrm>
            <a:off x="838200" y="1825625"/>
            <a:ext cx="10515600" cy="3896302"/>
          </a:xfrm>
        </p:spPr>
        <p:txBody>
          <a:bodyPr/>
          <a:lstStyle/>
          <a:p>
            <a:r>
              <a:rPr lang="tr-TR" dirty="0" err="1" smtClean="0"/>
              <a:t>Durkheim’in</a:t>
            </a:r>
            <a:r>
              <a:rPr lang="tr-TR" dirty="0" smtClean="0"/>
              <a:t> analiz biçimi materyalisttir ve metodolojik olarak toplumsal olguları şeyler gibi ele almayı önerir. Önerisi </a:t>
            </a:r>
            <a:r>
              <a:rPr lang="tr-TR" dirty="0" err="1" smtClean="0"/>
              <a:t>nedensel</a:t>
            </a:r>
            <a:r>
              <a:rPr lang="tr-TR" dirty="0" smtClean="0"/>
              <a:t> analiz ve işlevci yoruma dayanır.</a:t>
            </a:r>
          </a:p>
          <a:p>
            <a:r>
              <a:rPr lang="tr-TR" dirty="0" err="1" smtClean="0"/>
              <a:t>Durkheim</a:t>
            </a:r>
            <a:r>
              <a:rPr lang="tr-TR" dirty="0" smtClean="0"/>
              <a:t> «toplumsal bir olgunun açıklaması yapılacağı zaman onu yaratan etkin neden  ile onun yerine getirdiği işlevi birbirinden ayrı ayrı araştırmalıyız» diye düşünür</a:t>
            </a:r>
          </a:p>
          <a:p>
            <a:r>
              <a:rPr lang="tr-TR" dirty="0" smtClean="0"/>
              <a:t>Herhangi bir çalışmanın sosyolojik bir çalışma sayılması için ampirik çalışma yapmanın zorunlu olduğu kanısındadır (Morris: 179-180).   </a:t>
            </a:r>
            <a:endParaRPr lang="tr-TR" dirty="0"/>
          </a:p>
        </p:txBody>
      </p:sp>
    </p:spTree>
    <p:extLst>
      <p:ext uri="{BB962C8B-B14F-4D97-AF65-F5344CB8AC3E}">
        <p14:creationId xmlns:p14="http://schemas.microsoft.com/office/powerpoint/2010/main" val="223650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Durkheim</a:t>
            </a:r>
            <a:r>
              <a:rPr lang="tr-TR" dirty="0" smtClean="0"/>
              <a:t> </a:t>
            </a:r>
            <a:endParaRPr lang="tr-TR" dirty="0"/>
          </a:p>
        </p:txBody>
      </p:sp>
      <p:sp>
        <p:nvSpPr>
          <p:cNvPr id="3" name="İçerik Yer Tutucusu 2"/>
          <p:cNvSpPr>
            <a:spLocks noGrp="1"/>
          </p:cNvSpPr>
          <p:nvPr>
            <p:ph idx="1"/>
          </p:nvPr>
        </p:nvSpPr>
        <p:spPr/>
        <p:txBody>
          <a:bodyPr/>
          <a:lstStyle/>
          <a:p>
            <a:pPr marL="0" indent="0">
              <a:buNone/>
            </a:pPr>
            <a:r>
              <a:rPr lang="tr-TR" dirty="0" smtClean="0"/>
              <a:t>«Dinsel Yaşamın Temel Biçimleri» </a:t>
            </a:r>
            <a:r>
              <a:rPr lang="tr-TR" dirty="0" err="1" smtClean="0"/>
              <a:t>Durkheim’ın</a:t>
            </a:r>
            <a:r>
              <a:rPr lang="tr-TR" dirty="0" smtClean="0"/>
              <a:t> din sosyolojisi alanına en büyük katkısıdır. </a:t>
            </a:r>
          </a:p>
          <a:p>
            <a:pPr marL="0" indent="0">
              <a:buNone/>
            </a:pPr>
            <a:r>
              <a:rPr lang="tr-TR" dirty="0" smtClean="0"/>
              <a:t>Burada amaçladığı şey: «dinsel düşünce ve </a:t>
            </a:r>
            <a:r>
              <a:rPr lang="tr-TR" dirty="0" smtClean="0"/>
              <a:t>pratiğin </a:t>
            </a:r>
            <a:r>
              <a:rPr lang="tr-TR" dirty="0" smtClean="0"/>
              <a:t>an asli biçimlerinin her durumda bağımlı olduğu nedenleri oraya çıkarmaktır.» </a:t>
            </a:r>
          </a:p>
          <a:p>
            <a:pPr marL="0" indent="0">
              <a:buNone/>
            </a:pPr>
            <a:r>
              <a:rPr lang="tr-TR" dirty="0" err="1" smtClean="0"/>
              <a:t>Durkheim</a:t>
            </a:r>
            <a:r>
              <a:rPr lang="tr-TR" dirty="0" smtClean="0"/>
              <a:t>, öncekiler gibi dinsel inançların doğru mu yanlış mı olduğu meselesiyle ilgilenmedi onu yerine onun işlevine odaklanmayı tercih etti.    </a:t>
            </a:r>
          </a:p>
          <a:p>
            <a:pPr marL="0" indent="0">
              <a:buNone/>
            </a:pPr>
            <a:r>
              <a:rPr lang="tr-TR" dirty="0" smtClean="0"/>
              <a:t>Ona göre bu kadar yaygın  bir kurumu bir hayal, serap ya da yanılsama olarak tartışmak doğru değildir</a:t>
            </a:r>
          </a:p>
          <a:p>
            <a:pPr marL="0" indent="0">
              <a:buNone/>
            </a:pPr>
            <a:endParaRPr lang="tr-TR" dirty="0"/>
          </a:p>
        </p:txBody>
      </p:sp>
    </p:spTree>
    <p:extLst>
      <p:ext uri="{BB962C8B-B14F-4D97-AF65-F5344CB8AC3E}">
        <p14:creationId xmlns:p14="http://schemas.microsoft.com/office/powerpoint/2010/main" val="4123259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Durkheim</a:t>
            </a:r>
            <a:endParaRPr lang="tr-TR" dirty="0"/>
          </a:p>
        </p:txBody>
      </p:sp>
      <p:sp>
        <p:nvSpPr>
          <p:cNvPr id="3" name="İçerik Yer Tutucusu 2"/>
          <p:cNvSpPr>
            <a:spLocks noGrp="1"/>
          </p:cNvSpPr>
          <p:nvPr>
            <p:ph idx="1"/>
          </p:nvPr>
        </p:nvSpPr>
        <p:spPr/>
        <p:txBody>
          <a:bodyPr/>
          <a:lstStyle/>
          <a:p>
            <a:pPr marL="0" indent="0">
              <a:buNone/>
            </a:pPr>
            <a:r>
              <a:rPr lang="tr-TR" dirty="0" err="1" smtClean="0"/>
              <a:t>Durkheim</a:t>
            </a:r>
            <a:r>
              <a:rPr lang="tr-TR" dirty="0" smtClean="0"/>
              <a:t> din hakkında şöyle düşünür:</a:t>
            </a:r>
          </a:p>
          <a:p>
            <a:pPr marL="0" indent="0">
              <a:buNone/>
            </a:pPr>
            <a:r>
              <a:rPr lang="tr-TR" dirty="0" smtClean="0"/>
              <a:t>«Gerçekte yanlış olan hiçbir din yoktur. Kendi tarzları itibarı ile hepsi doğrudur. Fakat şekillerde de olsa hepsi insan varoluşunun mevcut koşullarına karşılık verir. O halde ilgimizi ilksel dinlere yönelttiğimiz zaman bu genelde dini değersizleştirmek gibi bir düşünceyle hareket ettiğimizden değildir; çünkü bu dinler diğerlerinden daha az saygın değildir. Aynı ihtiyaçlara yanıt verir, aynı rolü oynar, ve aynı nedenlere bağlıdır; ayrıca dinsel yaşamın doğasını sergilemeye de fazlasıyla yardımcı olur. (Morris: 186).      </a:t>
            </a:r>
            <a:endParaRPr lang="tr-TR" dirty="0"/>
          </a:p>
        </p:txBody>
      </p:sp>
    </p:spTree>
    <p:extLst>
      <p:ext uri="{BB962C8B-B14F-4D97-AF65-F5344CB8AC3E}">
        <p14:creationId xmlns:p14="http://schemas.microsoft.com/office/powerpoint/2010/main" val="421817566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590</Words>
  <Application>Microsoft Office PowerPoint</Application>
  <PresentationFormat>Geniş ekran</PresentationFormat>
  <Paragraphs>36</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Durkheim </vt:lpstr>
      <vt:lpstr>Durkheim</vt:lpstr>
      <vt:lpstr>Durkheim </vt:lpstr>
      <vt:lpstr>Durkheim </vt:lpstr>
      <vt:lpstr>Durkheim </vt:lpstr>
      <vt:lpstr>Durkheim </vt:lpstr>
      <vt:lpstr>Durkheim </vt:lpstr>
      <vt:lpstr>Durkheim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Durkheim </dc:title>
  <dc:creator>Kurtulus</dc:creator>
  <cp:lastModifiedBy>Kurtulus</cp:lastModifiedBy>
  <cp:revision>14</cp:revision>
  <dcterms:created xsi:type="dcterms:W3CDTF">2020-02-15T11:20:34Z</dcterms:created>
  <dcterms:modified xsi:type="dcterms:W3CDTF">2020-02-16T09:56:01Z</dcterms:modified>
</cp:coreProperties>
</file>