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64" r:id="rId2"/>
    <p:sldId id="257" r:id="rId3"/>
    <p:sldId id="266" r:id="rId4"/>
    <p:sldId id="259" r:id="rId5"/>
    <p:sldId id="265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0415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9090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4313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30903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5678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2314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331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2339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1537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6015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816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027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97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7584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663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071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43833-A3C6-4932-85D1-39A8E63240DE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9981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9BACDA-C96F-4B70-B865-EFA05712A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81879"/>
            <a:ext cx="8596668" cy="5259484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3200" dirty="0"/>
              <a:t>HEKİM HAKLARI</a:t>
            </a:r>
          </a:p>
          <a:p>
            <a:pPr marL="0" indent="0">
              <a:buNone/>
            </a:pPr>
            <a:r>
              <a:rPr lang="tr-TR" sz="3200" dirty="0"/>
              <a:t>	Hekim hakları kavramı, hasta hakları kavramına nazaran çok geri planda kalmış bir kavramdır.</a:t>
            </a:r>
          </a:p>
          <a:p>
            <a:pPr marL="0" indent="0">
              <a:buNone/>
            </a:pPr>
            <a:r>
              <a:rPr lang="tr-TR" sz="3200" dirty="0"/>
              <a:t>	Esasen her meslek grubunun hak ve yükümlülükleri vardır. Bununla beraber, özellikle hasta hakları kavramının ön plana çıkmasıyla beraber, hekimlerin de hekim haklarını vurgulama gayreti içine girdikleri gözlenmektedir.</a:t>
            </a:r>
          </a:p>
        </p:txBody>
      </p:sp>
    </p:spTree>
    <p:extLst>
      <p:ext uri="{BB962C8B-B14F-4D97-AF65-F5344CB8AC3E}">
        <p14:creationId xmlns:p14="http://schemas.microsoft.com/office/powerpoint/2010/main" val="241554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8A06D7-83EF-4E60-B870-B42173897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22852"/>
            <a:ext cx="8596668" cy="540525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  	</a:t>
            </a:r>
            <a:r>
              <a:rPr lang="tr-TR" sz="4000" dirty="0"/>
              <a:t>	Hak arama yolları genel olarak iki başlık altında toplanabilir:</a:t>
            </a:r>
          </a:p>
          <a:p>
            <a:pPr>
              <a:buFont typeface="+mj-lt"/>
              <a:buAutoNum type="arabicPeriod"/>
            </a:pPr>
            <a:r>
              <a:rPr lang="tr-TR" sz="4000" dirty="0"/>
              <a:t>Haksız suçlamalara karşı hak arama yolları</a:t>
            </a:r>
          </a:p>
          <a:p>
            <a:pPr>
              <a:buFont typeface="+mj-lt"/>
              <a:buAutoNum type="arabicPeriod"/>
            </a:pPr>
            <a:r>
              <a:rPr lang="tr-TR" sz="4000" dirty="0"/>
              <a:t>Güvenlik hakkının ihlaline karşı hak arama yolları</a:t>
            </a:r>
          </a:p>
          <a:p>
            <a:pPr marL="742950" indent="-742950">
              <a:buAutoNum type="alphaLcParenR"/>
            </a:pPr>
            <a:r>
              <a:rPr lang="tr-TR" sz="4000" dirty="0"/>
              <a:t>Ceza hukuku araçları</a:t>
            </a:r>
          </a:p>
          <a:p>
            <a:pPr marL="742950" indent="-742950">
              <a:buAutoNum type="alphaLcParenR"/>
            </a:pPr>
            <a:r>
              <a:rPr lang="tr-TR" sz="4000" dirty="0"/>
              <a:t>Tazminat hukuku araçları</a:t>
            </a:r>
          </a:p>
        </p:txBody>
      </p:sp>
    </p:spTree>
    <p:extLst>
      <p:ext uri="{BB962C8B-B14F-4D97-AF65-F5344CB8AC3E}">
        <p14:creationId xmlns:p14="http://schemas.microsoft.com/office/powerpoint/2010/main" val="742005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3DDD01-3DB3-44FE-95B3-878DFC506E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83097"/>
            <a:ext cx="8596668" cy="545826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6000" dirty="0"/>
              <a:t>Güvenlik hakkının ihlaline karşı hak arama yolları:</a:t>
            </a:r>
          </a:p>
          <a:p>
            <a:pPr marL="742950" indent="-742950">
              <a:buAutoNum type="alphaLcParenR"/>
            </a:pPr>
            <a:r>
              <a:rPr lang="tr-TR" sz="6000" dirty="0"/>
              <a:t>Ceza hukuku araçları</a:t>
            </a:r>
          </a:p>
          <a:p>
            <a:pPr marL="742950" indent="-742950">
              <a:buAutoNum type="alphaLcParenR"/>
            </a:pPr>
            <a:r>
              <a:rPr lang="tr-TR" sz="6000" dirty="0"/>
              <a:t>Tazminat hukuku araçları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644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2BC6F7-5367-4472-847B-91017F479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583" y="821635"/>
            <a:ext cx="8770419" cy="521972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5400" dirty="0"/>
              <a:t>	Kendisine hakaret edilen, şiddet uygulanan veya tehdit edilen hekim bu eylemler nedeniyle uğradığı maddi ve manevi zararlar için failden tazminat talep edebilir.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5252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C60F62-02DF-4821-B7DA-EAA152D97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42123"/>
            <a:ext cx="8596668" cy="5299240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4400" dirty="0"/>
              <a:t>	Suç oluşturan bir eyleme maruz kalan hekimin, durumu idareye bildirmesinde yarar vardır. Böylece bir suç belirtisiyle karşılaşan idarenin de durumu takip etmesi zorunluluğu doğacaktır.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0875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8A02F0-981B-418E-B8B2-205BA7453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28871"/>
            <a:ext cx="8596668" cy="531249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4400" dirty="0"/>
              <a:t>İspat sorunlarıyla karşılaşmamak bakımından, durumun orada bulunan diğer meslektaş veya hasta, hasta yakınlarıyla beraber tutanak altına alınması büyük önem taşımaktadır. Olayın tanıklarının da bu tutanağa kaydedilmesinde yarar vardır.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3674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74DFF3-6A02-4BE2-9AFF-B4B2C99E0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78" y="1007165"/>
            <a:ext cx="10323444" cy="503419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5800" dirty="0"/>
              <a:t>Ceza davası kendiliğinden yürür. Dolayısıyla ayrıca takip etmeye gerek yoktur. Sadece ifade verme zorunluluğu bulunmaktadır. Hekime herhangi bir masrafı bulunmamaktadır.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2085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76C014-C019-4641-90AB-7B854023E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75861"/>
            <a:ext cx="8596668" cy="5365501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4800" dirty="0"/>
              <a:t>Tazminat davasını aktif olarak yürütmek gerekir. Aksi takdirde dava düşer. Davayı açmak ve yürütmek belli bir maddi külfeti gerektirir. Ancak dava kazanılınca bu miktarlar karşı taraftan tahsil edilir.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7748319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</TotalTime>
  <Words>247</Words>
  <Application>Microsoft Office PowerPoint</Application>
  <PresentationFormat>Geniş ekran</PresentationFormat>
  <Paragraphs>16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Yüzeyler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15</cp:revision>
  <dcterms:created xsi:type="dcterms:W3CDTF">2020-05-12T10:57:22Z</dcterms:created>
  <dcterms:modified xsi:type="dcterms:W3CDTF">2020-05-19T10:21:18Z</dcterms:modified>
</cp:coreProperties>
</file>