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7" d="100"/>
          <a:sy n="87" d="100"/>
        </p:scale>
        <p:origin x="-1464" y="-8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DA9203EA-6394-40E8-816D-2BDCD221B680}" type="datetimeFigureOut">
              <a:rPr lang="tr-TR" smtClean="0"/>
              <a:t>30.04.2018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3505BC9-86A3-4CA1-9330-C90BAC9EB784}"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A9203EA-6394-40E8-816D-2BDCD221B680}" type="datetimeFigureOut">
              <a:rPr lang="tr-TR" smtClean="0"/>
              <a:t>30.04.2018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3505BC9-86A3-4CA1-9330-C90BAC9EB784}"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A9203EA-6394-40E8-816D-2BDCD221B680}" type="datetimeFigureOut">
              <a:rPr lang="tr-TR" smtClean="0"/>
              <a:t>30.04.2018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3505BC9-86A3-4CA1-9330-C90BAC9EB784}"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A9203EA-6394-40E8-816D-2BDCD221B680}" type="datetimeFigureOut">
              <a:rPr lang="tr-TR" smtClean="0"/>
              <a:t>30.04.2018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3505BC9-86A3-4CA1-9330-C90BAC9EB784}"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DA9203EA-6394-40E8-816D-2BDCD221B680}" type="datetimeFigureOut">
              <a:rPr lang="tr-TR" smtClean="0"/>
              <a:t>30.04.2018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3505BC9-86A3-4CA1-9330-C90BAC9EB784}"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DA9203EA-6394-40E8-816D-2BDCD221B680}" type="datetimeFigureOut">
              <a:rPr lang="tr-TR" smtClean="0"/>
              <a:t>30.04.2018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3505BC9-86A3-4CA1-9330-C90BAC9EB784}"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DA9203EA-6394-40E8-816D-2BDCD221B680}" type="datetimeFigureOut">
              <a:rPr lang="tr-TR" smtClean="0"/>
              <a:t>30.04.2018</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B3505BC9-86A3-4CA1-9330-C90BAC9EB784}"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DA9203EA-6394-40E8-816D-2BDCD221B680}" type="datetimeFigureOut">
              <a:rPr lang="tr-TR" smtClean="0"/>
              <a:t>30.04.2018</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3505BC9-86A3-4CA1-9330-C90BAC9EB784}"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A9203EA-6394-40E8-816D-2BDCD221B680}" type="datetimeFigureOut">
              <a:rPr lang="tr-TR" smtClean="0"/>
              <a:t>30.04.2018</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3505BC9-86A3-4CA1-9330-C90BAC9EB784}"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DA9203EA-6394-40E8-816D-2BDCD221B680}" type="datetimeFigureOut">
              <a:rPr lang="tr-TR" smtClean="0"/>
              <a:t>30.04.2018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3505BC9-86A3-4CA1-9330-C90BAC9EB784}"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DA9203EA-6394-40E8-816D-2BDCD221B680}" type="datetimeFigureOut">
              <a:rPr lang="tr-TR" smtClean="0"/>
              <a:t>30.04.2018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3505BC9-86A3-4CA1-9330-C90BAC9EB784}"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A9203EA-6394-40E8-816D-2BDCD221B680}" type="datetimeFigureOut">
              <a:rPr lang="tr-TR" smtClean="0"/>
              <a:t>30.04.2018</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3505BC9-86A3-4CA1-9330-C90BAC9EB784}"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Yuvarlatılmış Dikdörtgen"/>
          <p:cNvSpPr/>
          <p:nvPr/>
        </p:nvSpPr>
        <p:spPr>
          <a:xfrm>
            <a:off x="0" y="571480"/>
            <a:ext cx="9144000" cy="257176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2" name="1 Başlık"/>
          <p:cNvSpPr>
            <a:spLocks noGrp="1"/>
          </p:cNvSpPr>
          <p:nvPr>
            <p:ph type="ctrTitle"/>
          </p:nvPr>
        </p:nvSpPr>
        <p:spPr>
          <a:xfrm>
            <a:off x="685800" y="928671"/>
            <a:ext cx="7772400" cy="1928825"/>
          </a:xfrm>
        </p:spPr>
        <p:txBody>
          <a:bodyPr>
            <a:normAutofit fontScale="90000"/>
          </a:bodyPr>
          <a:lstStyle/>
          <a:p>
            <a:pPr lvl="0"/>
            <a:r>
              <a:rPr lang="tr-TR" sz="4900" b="1" i="1" dirty="0" smtClean="0">
                <a:solidFill>
                  <a:srgbClr val="FFFF00"/>
                </a:solidFill>
              </a:rPr>
              <a:t>SPORUN FELSEFE TEMELLERİ</a:t>
            </a:r>
            <a:br>
              <a:rPr lang="tr-TR" sz="4900" b="1" i="1" dirty="0" smtClean="0">
                <a:solidFill>
                  <a:srgbClr val="FFFF00"/>
                </a:solidFill>
              </a:rPr>
            </a:br>
            <a:r>
              <a:rPr lang="tr-TR" sz="4900" b="1" i="1" dirty="0" smtClean="0">
                <a:solidFill>
                  <a:srgbClr val="FFFF00"/>
                </a:solidFill>
              </a:rPr>
              <a:t>(</a:t>
            </a:r>
            <a:r>
              <a:rPr lang="tr-TR" sz="4900" b="1" i="1" dirty="0">
                <a:solidFill>
                  <a:srgbClr val="FFFF00"/>
                </a:solidFill>
              </a:rPr>
              <a:t>Soyut Yaklaşımla)</a:t>
            </a:r>
            <a:r>
              <a:rPr lang="tr-TR" dirty="0"/>
              <a:t/>
            </a:r>
            <a:br>
              <a:rPr lang="tr-TR" dirty="0"/>
            </a:br>
            <a:endParaRPr lang="tr-TR" dirty="0"/>
          </a:p>
        </p:txBody>
      </p:sp>
      <p:sp>
        <p:nvSpPr>
          <p:cNvPr id="3" name="2 Alt Başlık"/>
          <p:cNvSpPr>
            <a:spLocks noGrp="1"/>
          </p:cNvSpPr>
          <p:nvPr>
            <p:ph type="subTitle" idx="1"/>
          </p:nvPr>
        </p:nvSpPr>
        <p:spPr>
          <a:xfrm>
            <a:off x="571472" y="3643314"/>
            <a:ext cx="8215370" cy="1995486"/>
          </a:xfrm>
        </p:spPr>
        <p:txBody>
          <a:bodyPr>
            <a:normAutofit/>
          </a:bodyPr>
          <a:lstStyle/>
          <a:p>
            <a:r>
              <a:rPr lang="tr-TR" sz="2400" b="1" i="1" dirty="0" smtClean="0">
                <a:solidFill>
                  <a:schemeClr val="tx1"/>
                </a:solidFill>
              </a:rPr>
              <a:t>DOÇ. DR. HAKAN </a:t>
            </a:r>
            <a:r>
              <a:rPr lang="tr-TR" sz="2400" b="1" i="1" dirty="0" smtClean="0">
                <a:solidFill>
                  <a:schemeClr val="tx1"/>
                </a:solidFill>
              </a:rPr>
              <a:t>SUNAY</a:t>
            </a:r>
          </a:p>
          <a:p>
            <a:r>
              <a:rPr lang="tr-TR" sz="2400" b="1" i="1" dirty="0" smtClean="0">
                <a:solidFill>
                  <a:schemeClr val="tx1"/>
                </a:solidFill>
              </a:rPr>
              <a:t>(Dr. VELİTTİN BALCI)</a:t>
            </a:r>
            <a:endParaRPr lang="tr-TR" sz="2400" b="1" i="1" dirty="0" smtClean="0">
              <a:solidFill>
                <a:schemeClr val="tx1"/>
              </a:solidFill>
            </a:endParaRPr>
          </a:p>
          <a:p>
            <a:r>
              <a:rPr lang="tr-TR" sz="2400" b="1" i="1" dirty="0" smtClean="0">
                <a:solidFill>
                  <a:schemeClr val="tx1"/>
                </a:solidFill>
              </a:rPr>
              <a:t>A.Ü. SBF</a:t>
            </a:r>
            <a:endParaRPr lang="tr-TR" sz="2400" b="1" i="1" dirty="0">
              <a:solidFill>
                <a:schemeClr val="tx1"/>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Yuvarlatılmış Dikdörtgen"/>
          <p:cNvSpPr/>
          <p:nvPr/>
        </p:nvSpPr>
        <p:spPr>
          <a:xfrm>
            <a:off x="0" y="4357694"/>
            <a:ext cx="9144000" cy="214314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4" name="3 Yuvarlatılmış Dikdörtgen"/>
          <p:cNvSpPr/>
          <p:nvPr/>
        </p:nvSpPr>
        <p:spPr>
          <a:xfrm>
            <a:off x="0" y="857232"/>
            <a:ext cx="9144000" cy="342902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2" name="1 Başlık"/>
          <p:cNvSpPr>
            <a:spLocks noGrp="1"/>
          </p:cNvSpPr>
          <p:nvPr>
            <p:ph type="title"/>
          </p:nvPr>
        </p:nvSpPr>
        <p:spPr>
          <a:xfrm>
            <a:off x="457200" y="274638"/>
            <a:ext cx="8229600" cy="654032"/>
          </a:xfrm>
        </p:spPr>
        <p:txBody>
          <a:bodyPr>
            <a:normAutofit fontScale="90000"/>
          </a:bodyPr>
          <a:lstStyle/>
          <a:p>
            <a:pPr lvl="0"/>
            <a:r>
              <a:rPr lang="tr-TR" b="1" dirty="0" smtClean="0"/>
              <a:t/>
            </a:r>
            <a:br>
              <a:rPr lang="tr-TR" b="1" dirty="0" smtClean="0"/>
            </a:br>
            <a:r>
              <a:rPr lang="tr-TR" sz="3600" b="1" i="1" dirty="0" smtClean="0"/>
              <a:t>FELSEFENİN </a:t>
            </a:r>
            <a:r>
              <a:rPr lang="tr-TR" sz="3600" b="1" i="1" dirty="0"/>
              <a:t>TANIM VE KAVRAMI</a:t>
            </a:r>
            <a:r>
              <a:rPr lang="tr-TR" dirty="0"/>
              <a:t/>
            </a:r>
            <a:br>
              <a:rPr lang="tr-TR" dirty="0"/>
            </a:br>
            <a:endParaRPr lang="tr-TR" dirty="0"/>
          </a:p>
        </p:txBody>
      </p:sp>
      <p:sp>
        <p:nvSpPr>
          <p:cNvPr id="3" name="2 İçerik Yer Tutucusu"/>
          <p:cNvSpPr>
            <a:spLocks noGrp="1"/>
          </p:cNvSpPr>
          <p:nvPr>
            <p:ph idx="1"/>
          </p:nvPr>
        </p:nvSpPr>
        <p:spPr>
          <a:xfrm>
            <a:off x="214282" y="928670"/>
            <a:ext cx="8715436" cy="5715040"/>
          </a:xfrm>
        </p:spPr>
        <p:txBody>
          <a:bodyPr>
            <a:normAutofit fontScale="85000" lnSpcReduction="10000"/>
          </a:bodyPr>
          <a:lstStyle/>
          <a:p>
            <a:r>
              <a:rPr lang="tr-TR" b="1" i="1" dirty="0">
                <a:solidFill>
                  <a:srgbClr val="FFFF00"/>
                </a:solidFill>
              </a:rPr>
              <a:t>Felsefe nedir? Felsefe en genel belirleme ile bir bilgi üretme etkinliğidir. Felsefenin ürettiği bilgiler, diğer bilgilerimizden örneğin günlük yaşama bilgilerinden, bilimsel bilgiden, teknolojik bilgiden, sanat bilgisinden, dinsel bilgiden ayrıdır. Felsefe bilgileri var olan şeylerin değişmeyen, hep aynı kalan yanları ile ilgilidir. Örneğin pek çok varlık vardır. Canlı varlıklar, cansız varlıklar, manevi varlıklar, sembolik varlıklar. Bu varlıkların birbiri ile ilişkileri vardır. Bu varlıklar değişirler. </a:t>
            </a:r>
            <a:endParaRPr lang="tr-TR" b="1" i="1" dirty="0" smtClean="0">
              <a:solidFill>
                <a:srgbClr val="FFFF00"/>
              </a:solidFill>
            </a:endParaRPr>
          </a:p>
          <a:p>
            <a:r>
              <a:rPr lang="tr-TR" b="1" i="1" dirty="0" smtClean="0">
                <a:solidFill>
                  <a:schemeClr val="bg1"/>
                </a:solidFill>
              </a:rPr>
              <a:t>Bu </a:t>
            </a:r>
            <a:r>
              <a:rPr lang="tr-TR" b="1" i="1" dirty="0">
                <a:solidFill>
                  <a:schemeClr val="bg1"/>
                </a:solidFill>
              </a:rPr>
              <a:t>varlıkların hepsinde değişmeyen, hep aynı olan(varlık) nedir? Felsefe bunu sorar. Bunu yanıtlayabilmek için de tek tek var olanlarla ilgili ortaya konulan bütün bilgilerden yararlanarak daha yüksek bir bilgi üretir. Bu bilgi felsefe bilgisidir. Bu bilginin alanı felsefedir</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Yuvarlatılmış Dikdörtgen"/>
          <p:cNvSpPr/>
          <p:nvPr/>
        </p:nvSpPr>
        <p:spPr>
          <a:xfrm>
            <a:off x="0" y="1000108"/>
            <a:ext cx="9144000" cy="250033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2" name="1 Başlık"/>
          <p:cNvSpPr>
            <a:spLocks noGrp="1"/>
          </p:cNvSpPr>
          <p:nvPr>
            <p:ph type="title"/>
          </p:nvPr>
        </p:nvSpPr>
        <p:spPr>
          <a:xfrm>
            <a:off x="457200" y="274638"/>
            <a:ext cx="8229600" cy="654032"/>
          </a:xfrm>
        </p:spPr>
        <p:txBody>
          <a:bodyPr>
            <a:normAutofit fontScale="90000"/>
          </a:bodyPr>
          <a:lstStyle/>
          <a:p>
            <a:pPr lvl="0"/>
            <a:r>
              <a:rPr lang="tr-TR" b="1" dirty="0" smtClean="0"/>
              <a:t/>
            </a:r>
            <a:br>
              <a:rPr lang="tr-TR" b="1" dirty="0" smtClean="0"/>
            </a:br>
            <a:r>
              <a:rPr lang="tr-TR" sz="3600" b="1" i="1" dirty="0" smtClean="0"/>
              <a:t>FELSEFENİN </a:t>
            </a:r>
            <a:r>
              <a:rPr lang="tr-TR" sz="3600" b="1" i="1" dirty="0"/>
              <a:t>BAŞLICA ÇALIŞMA ALANLARI</a:t>
            </a:r>
            <a:r>
              <a:rPr lang="tr-TR" dirty="0"/>
              <a:t/>
            </a:r>
            <a:br>
              <a:rPr lang="tr-TR" dirty="0"/>
            </a:br>
            <a:endParaRPr lang="tr-TR" dirty="0"/>
          </a:p>
        </p:txBody>
      </p:sp>
      <p:sp>
        <p:nvSpPr>
          <p:cNvPr id="3" name="2 İçerik Yer Tutucusu"/>
          <p:cNvSpPr>
            <a:spLocks noGrp="1"/>
          </p:cNvSpPr>
          <p:nvPr>
            <p:ph idx="1"/>
          </p:nvPr>
        </p:nvSpPr>
        <p:spPr>
          <a:xfrm>
            <a:off x="285720" y="1000108"/>
            <a:ext cx="8715436" cy="5572164"/>
          </a:xfrm>
        </p:spPr>
        <p:txBody>
          <a:bodyPr/>
          <a:lstStyle/>
          <a:p>
            <a:r>
              <a:rPr lang="tr-TR" sz="4400" b="1" i="1" dirty="0">
                <a:solidFill>
                  <a:schemeClr val="bg1"/>
                </a:solidFill>
              </a:rPr>
              <a:t>Ontoloji, </a:t>
            </a:r>
            <a:endParaRPr lang="tr-TR" sz="4400" b="1" i="1" dirty="0" smtClean="0">
              <a:solidFill>
                <a:schemeClr val="bg1"/>
              </a:solidFill>
            </a:endParaRPr>
          </a:p>
          <a:p>
            <a:r>
              <a:rPr lang="tr-TR" sz="4400" b="1" i="1" dirty="0" smtClean="0">
                <a:solidFill>
                  <a:schemeClr val="bg1"/>
                </a:solidFill>
              </a:rPr>
              <a:t>Epistemoloji</a:t>
            </a:r>
            <a:r>
              <a:rPr lang="tr-TR" sz="4400" b="1" i="1" dirty="0">
                <a:solidFill>
                  <a:schemeClr val="bg1"/>
                </a:solidFill>
              </a:rPr>
              <a:t>, </a:t>
            </a:r>
            <a:endParaRPr lang="tr-TR" sz="4400" b="1" i="1" dirty="0" smtClean="0">
              <a:solidFill>
                <a:schemeClr val="bg1"/>
              </a:solidFill>
            </a:endParaRPr>
          </a:p>
          <a:p>
            <a:r>
              <a:rPr lang="tr-TR" sz="4400" b="1" i="1" dirty="0" err="1" smtClean="0">
                <a:solidFill>
                  <a:schemeClr val="bg1"/>
                </a:solidFill>
              </a:rPr>
              <a:t>Aksiyoloji</a:t>
            </a:r>
            <a:r>
              <a:rPr lang="tr-TR" sz="4400" b="1" i="1" dirty="0" smtClean="0">
                <a:solidFill>
                  <a:schemeClr val="bg1"/>
                </a:solidFill>
              </a:rPr>
              <a:t> </a:t>
            </a:r>
          </a:p>
          <a:p>
            <a:r>
              <a:rPr lang="tr-TR" dirty="0" smtClean="0"/>
              <a:t>olarak </a:t>
            </a:r>
            <a:r>
              <a:rPr lang="tr-TR" dirty="0"/>
              <a:t>geçmektedir. </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Yuvarlatılmış Dikdörtgen"/>
          <p:cNvSpPr/>
          <p:nvPr/>
        </p:nvSpPr>
        <p:spPr>
          <a:xfrm>
            <a:off x="0" y="2214554"/>
            <a:ext cx="9144000" cy="364333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2" name="1 Başlık"/>
          <p:cNvSpPr>
            <a:spLocks noGrp="1"/>
          </p:cNvSpPr>
          <p:nvPr>
            <p:ph type="title"/>
          </p:nvPr>
        </p:nvSpPr>
        <p:spPr>
          <a:xfrm>
            <a:off x="457200" y="274638"/>
            <a:ext cx="8229600" cy="796908"/>
          </a:xfrm>
        </p:spPr>
        <p:txBody>
          <a:bodyPr>
            <a:normAutofit fontScale="90000"/>
          </a:bodyPr>
          <a:lstStyle/>
          <a:p>
            <a:pPr lvl="0"/>
            <a:r>
              <a:rPr lang="tr-TR" b="1" dirty="0" smtClean="0"/>
              <a:t/>
            </a:r>
            <a:br>
              <a:rPr lang="tr-TR" b="1" dirty="0" smtClean="0"/>
            </a:br>
            <a:r>
              <a:rPr lang="tr-TR" sz="3600" b="1" i="1" dirty="0" smtClean="0"/>
              <a:t>FELSEFENİN </a:t>
            </a:r>
            <a:r>
              <a:rPr lang="tr-TR" sz="3600" b="1" i="1" dirty="0"/>
              <a:t>ÇEŞİTLİ ALANLARLA OLAN İLİŞKİSİ</a:t>
            </a:r>
            <a:r>
              <a:rPr lang="tr-TR" dirty="0"/>
              <a:t/>
            </a:r>
            <a:br>
              <a:rPr lang="tr-TR" dirty="0"/>
            </a:br>
            <a:endParaRPr lang="tr-TR" dirty="0"/>
          </a:p>
        </p:txBody>
      </p:sp>
      <p:sp>
        <p:nvSpPr>
          <p:cNvPr id="3" name="2 İçerik Yer Tutucusu"/>
          <p:cNvSpPr>
            <a:spLocks noGrp="1"/>
          </p:cNvSpPr>
          <p:nvPr>
            <p:ph idx="1"/>
          </p:nvPr>
        </p:nvSpPr>
        <p:spPr>
          <a:xfrm>
            <a:off x="285720" y="1142984"/>
            <a:ext cx="8643998" cy="5500726"/>
          </a:xfrm>
        </p:spPr>
        <p:txBody>
          <a:bodyPr/>
          <a:lstStyle/>
          <a:p>
            <a:r>
              <a:rPr lang="tr-TR" i="1" dirty="0"/>
              <a:t>Felsefi akımlar incelendiğinde karşımız </a:t>
            </a:r>
            <a:r>
              <a:rPr lang="tr-TR" b="1" i="1" dirty="0"/>
              <a:t>beş temel </a:t>
            </a:r>
            <a:r>
              <a:rPr lang="tr-TR" i="1" dirty="0"/>
              <a:t>felsefi akım çıkmaktadır. Bunlar;</a:t>
            </a:r>
          </a:p>
          <a:p>
            <a:pPr lvl="2"/>
            <a:r>
              <a:rPr lang="tr-TR" sz="4000" b="1" i="1" dirty="0">
                <a:solidFill>
                  <a:schemeClr val="bg1"/>
                </a:solidFill>
              </a:rPr>
              <a:t>İdealizm</a:t>
            </a:r>
          </a:p>
          <a:p>
            <a:pPr lvl="2"/>
            <a:r>
              <a:rPr lang="tr-TR" sz="4000" b="1" i="1" dirty="0">
                <a:solidFill>
                  <a:schemeClr val="bg1"/>
                </a:solidFill>
              </a:rPr>
              <a:t>Realizm</a:t>
            </a:r>
          </a:p>
          <a:p>
            <a:pPr lvl="2"/>
            <a:r>
              <a:rPr lang="tr-TR" sz="4000" b="1" i="1" dirty="0" err="1">
                <a:solidFill>
                  <a:schemeClr val="bg1"/>
                </a:solidFill>
              </a:rPr>
              <a:t>Naturalizm</a:t>
            </a:r>
            <a:r>
              <a:rPr lang="tr-TR" sz="4000" b="1" i="1" dirty="0">
                <a:solidFill>
                  <a:schemeClr val="bg1"/>
                </a:solidFill>
              </a:rPr>
              <a:t>:</a:t>
            </a:r>
          </a:p>
          <a:p>
            <a:pPr lvl="2"/>
            <a:r>
              <a:rPr lang="tr-TR" sz="4000" b="1" i="1" dirty="0">
                <a:solidFill>
                  <a:schemeClr val="bg1"/>
                </a:solidFill>
              </a:rPr>
              <a:t>Pragmatizm (yararcılık)</a:t>
            </a:r>
          </a:p>
          <a:p>
            <a:pPr lvl="2"/>
            <a:r>
              <a:rPr lang="tr-TR" sz="4000" b="1" i="1" dirty="0" err="1">
                <a:solidFill>
                  <a:schemeClr val="bg1"/>
                </a:solidFill>
              </a:rPr>
              <a:t>Existanyalizm</a:t>
            </a:r>
            <a:r>
              <a:rPr lang="tr-TR" sz="4000" b="1" i="1" dirty="0">
                <a:solidFill>
                  <a:schemeClr val="bg1"/>
                </a:solidFill>
              </a:rPr>
              <a:t> (varoluşçuluk), </a:t>
            </a:r>
            <a:r>
              <a:rPr lang="tr-TR" sz="4000" b="1" i="1" dirty="0"/>
              <a:t>olarak sayılmaktadır.</a:t>
            </a:r>
          </a:p>
          <a:p>
            <a:endParaRPr lang="tr-T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Yuvarlatılmış Dikdörtgen"/>
          <p:cNvSpPr/>
          <p:nvPr/>
        </p:nvSpPr>
        <p:spPr>
          <a:xfrm>
            <a:off x="0" y="928670"/>
            <a:ext cx="9144000" cy="392909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2" name="1 Başlık"/>
          <p:cNvSpPr>
            <a:spLocks noGrp="1"/>
          </p:cNvSpPr>
          <p:nvPr>
            <p:ph type="title"/>
          </p:nvPr>
        </p:nvSpPr>
        <p:spPr>
          <a:xfrm>
            <a:off x="457200" y="274638"/>
            <a:ext cx="8229600" cy="654032"/>
          </a:xfrm>
        </p:spPr>
        <p:txBody>
          <a:bodyPr>
            <a:normAutofit fontScale="90000"/>
          </a:bodyPr>
          <a:lstStyle/>
          <a:p>
            <a:pPr lvl="1" algn="ctr" rtl="0">
              <a:spcBef>
                <a:spcPct val="0"/>
              </a:spcBef>
            </a:pPr>
            <a:r>
              <a:rPr lang="tr-TR" sz="2400" b="1" i="1" dirty="0" smtClean="0"/>
              <a:t/>
            </a:r>
            <a:br>
              <a:rPr lang="tr-TR" sz="2400" b="1" i="1" dirty="0" smtClean="0"/>
            </a:br>
            <a:r>
              <a:rPr lang="tr-TR" sz="2400" b="1" i="1" dirty="0" smtClean="0"/>
              <a:t>EĞİTİM </a:t>
            </a:r>
            <a:r>
              <a:rPr lang="tr-TR" sz="2400" b="1" i="1" dirty="0"/>
              <a:t>FELSEFELERİ</a:t>
            </a:r>
            <a:r>
              <a:rPr lang="tr-TR" sz="2400" i="1" dirty="0"/>
              <a:t/>
            </a:r>
            <a:br>
              <a:rPr lang="tr-TR" sz="2400" i="1" dirty="0"/>
            </a:br>
            <a:endParaRPr lang="tr-TR" sz="2400" i="1" dirty="0"/>
          </a:p>
        </p:txBody>
      </p:sp>
      <p:sp>
        <p:nvSpPr>
          <p:cNvPr id="3" name="2 İçerik Yer Tutucusu"/>
          <p:cNvSpPr>
            <a:spLocks noGrp="1"/>
          </p:cNvSpPr>
          <p:nvPr>
            <p:ph idx="1"/>
          </p:nvPr>
        </p:nvSpPr>
        <p:spPr>
          <a:xfrm>
            <a:off x="0" y="928670"/>
            <a:ext cx="9144000" cy="5643602"/>
          </a:xfrm>
        </p:spPr>
        <p:txBody>
          <a:bodyPr/>
          <a:lstStyle/>
          <a:p>
            <a:r>
              <a:rPr lang="tr-TR" sz="3600" b="1" i="1" dirty="0">
                <a:solidFill>
                  <a:srgbClr val="FFFF00"/>
                </a:solidFill>
              </a:rPr>
              <a:t>1. Daimicilik (</a:t>
            </a:r>
            <a:r>
              <a:rPr lang="tr-TR" sz="3600" b="1" i="1" dirty="0" err="1">
                <a:solidFill>
                  <a:srgbClr val="FFFF00"/>
                </a:solidFill>
              </a:rPr>
              <a:t>Prennialism</a:t>
            </a:r>
            <a:r>
              <a:rPr lang="tr-TR" sz="3600" b="1" i="1" dirty="0">
                <a:solidFill>
                  <a:srgbClr val="FFFF00"/>
                </a:solidFill>
              </a:rPr>
              <a:t> = Değişmezcilik = Klasik Görüş</a:t>
            </a:r>
            <a:r>
              <a:rPr lang="tr-TR" sz="3600" b="1" i="1" dirty="0" smtClean="0">
                <a:solidFill>
                  <a:srgbClr val="FFFF00"/>
                </a:solidFill>
              </a:rPr>
              <a:t>)</a:t>
            </a:r>
          </a:p>
          <a:p>
            <a:r>
              <a:rPr lang="tr-TR" sz="3600" b="1" i="1" dirty="0">
                <a:solidFill>
                  <a:srgbClr val="FFFF00"/>
                </a:solidFill>
              </a:rPr>
              <a:t>2. Esasicilik (</a:t>
            </a:r>
            <a:r>
              <a:rPr lang="tr-TR" sz="3600" b="1" i="1" dirty="0" err="1">
                <a:solidFill>
                  <a:srgbClr val="FFFF00"/>
                </a:solidFill>
              </a:rPr>
              <a:t>Essentialism</a:t>
            </a:r>
            <a:r>
              <a:rPr lang="tr-TR" sz="3600" b="1" i="1" dirty="0">
                <a:solidFill>
                  <a:srgbClr val="FFFF00"/>
                </a:solidFill>
              </a:rPr>
              <a:t> = Özcülük)</a:t>
            </a:r>
            <a:endParaRPr lang="tr-TR" sz="3600" i="1" dirty="0">
              <a:solidFill>
                <a:srgbClr val="FFFF00"/>
              </a:solidFill>
            </a:endParaRPr>
          </a:p>
          <a:p>
            <a:r>
              <a:rPr lang="tr-TR" sz="3600" b="1" i="1" dirty="0">
                <a:solidFill>
                  <a:srgbClr val="FFFF00"/>
                </a:solidFill>
              </a:rPr>
              <a:t>3. İlerlemecilik (</a:t>
            </a:r>
            <a:r>
              <a:rPr lang="tr-TR" sz="3600" b="1" i="1" dirty="0" err="1">
                <a:solidFill>
                  <a:srgbClr val="FFFF00"/>
                </a:solidFill>
              </a:rPr>
              <a:t>Progressivism</a:t>
            </a:r>
            <a:r>
              <a:rPr lang="tr-TR" sz="3600" b="1" i="1" dirty="0">
                <a:solidFill>
                  <a:srgbClr val="FFFF00"/>
                </a:solidFill>
              </a:rPr>
              <a:t> = Deneyci Görüş) </a:t>
            </a:r>
            <a:endParaRPr lang="tr-TR" sz="3600" b="1" i="1" dirty="0" smtClean="0">
              <a:solidFill>
                <a:srgbClr val="FFFF00"/>
              </a:solidFill>
            </a:endParaRPr>
          </a:p>
          <a:p>
            <a:r>
              <a:rPr lang="tr-TR" sz="3600" b="1" i="1" dirty="0">
                <a:solidFill>
                  <a:srgbClr val="FFFF00"/>
                </a:solidFill>
              </a:rPr>
              <a:t>4. Yeniden Kurmacılık (Re-</a:t>
            </a:r>
            <a:r>
              <a:rPr lang="tr-TR" sz="3600" b="1" i="1" dirty="0" err="1">
                <a:solidFill>
                  <a:srgbClr val="FFFF00"/>
                </a:solidFill>
              </a:rPr>
              <a:t>Constructionism</a:t>
            </a:r>
            <a:r>
              <a:rPr lang="tr-TR" sz="3600" b="1" i="1" dirty="0">
                <a:solidFill>
                  <a:srgbClr val="FFFF00"/>
                </a:solidFill>
              </a:rPr>
              <a:t>)</a:t>
            </a:r>
            <a:endParaRPr lang="tr-TR" sz="3600" i="1" dirty="0">
              <a:solidFill>
                <a:srgbClr val="FFFF00"/>
              </a:solidFill>
            </a:endParaRPr>
          </a:p>
          <a:p>
            <a:endParaRPr lang="tr-T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Yuvarlatılmış Dikdörtgen"/>
          <p:cNvSpPr/>
          <p:nvPr/>
        </p:nvSpPr>
        <p:spPr>
          <a:xfrm>
            <a:off x="0" y="857232"/>
            <a:ext cx="9144000" cy="521497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2" name="1 Başlık"/>
          <p:cNvSpPr>
            <a:spLocks noGrp="1"/>
          </p:cNvSpPr>
          <p:nvPr>
            <p:ph type="title"/>
          </p:nvPr>
        </p:nvSpPr>
        <p:spPr>
          <a:xfrm>
            <a:off x="457200" y="274638"/>
            <a:ext cx="8229600" cy="654032"/>
          </a:xfrm>
        </p:spPr>
        <p:txBody>
          <a:bodyPr>
            <a:normAutofit/>
          </a:bodyPr>
          <a:lstStyle/>
          <a:p>
            <a:r>
              <a:rPr lang="tr-TR" sz="3600" b="1" i="1" dirty="0" smtClean="0"/>
              <a:t>KAYNAKLAR</a:t>
            </a:r>
            <a:endParaRPr lang="tr-TR" sz="3600" b="1" i="1" dirty="0"/>
          </a:p>
        </p:txBody>
      </p:sp>
      <p:sp>
        <p:nvSpPr>
          <p:cNvPr id="3" name="2 İçerik Yer Tutucusu"/>
          <p:cNvSpPr>
            <a:spLocks noGrp="1"/>
          </p:cNvSpPr>
          <p:nvPr>
            <p:ph idx="1"/>
          </p:nvPr>
        </p:nvSpPr>
        <p:spPr>
          <a:xfrm>
            <a:off x="214282" y="928670"/>
            <a:ext cx="8715436" cy="5643602"/>
          </a:xfrm>
        </p:spPr>
        <p:txBody>
          <a:bodyPr/>
          <a:lstStyle/>
          <a:p>
            <a:pPr lvl="0"/>
            <a:r>
              <a:rPr lang="tr-TR" i="1" dirty="0">
                <a:solidFill>
                  <a:srgbClr val="FFFF00"/>
                </a:solidFill>
              </a:rPr>
              <a:t>Ergün, M., (2014) “</a:t>
            </a:r>
            <a:r>
              <a:rPr lang="tr-TR" b="1" i="1" dirty="0">
                <a:solidFill>
                  <a:srgbClr val="FFFF00"/>
                </a:solidFill>
              </a:rPr>
              <a:t>Eğitim Felsefesi”</a:t>
            </a:r>
            <a:r>
              <a:rPr lang="tr-TR" i="1" dirty="0">
                <a:solidFill>
                  <a:srgbClr val="FFFF00"/>
                </a:solidFill>
              </a:rPr>
              <a:t>, </a:t>
            </a:r>
            <a:r>
              <a:rPr lang="tr-TR" i="1" dirty="0" err="1">
                <a:solidFill>
                  <a:srgbClr val="FFFF00"/>
                </a:solidFill>
              </a:rPr>
              <a:t>Pegem</a:t>
            </a:r>
            <a:r>
              <a:rPr lang="tr-TR" i="1" dirty="0">
                <a:solidFill>
                  <a:srgbClr val="FFFF00"/>
                </a:solidFill>
              </a:rPr>
              <a:t> Akademi, 4. Bası, Ankara.</a:t>
            </a:r>
          </a:p>
          <a:p>
            <a:pPr lvl="0"/>
            <a:r>
              <a:rPr lang="tr-TR" i="1" dirty="0" err="1">
                <a:solidFill>
                  <a:srgbClr val="FFFF00"/>
                </a:solidFill>
              </a:rPr>
              <a:t>Mirzeoğlu</a:t>
            </a:r>
            <a:r>
              <a:rPr lang="tr-TR" i="1" dirty="0">
                <a:solidFill>
                  <a:srgbClr val="FFFF00"/>
                </a:solidFill>
              </a:rPr>
              <a:t>, N. ve Arkadaşları, (2011)”</a:t>
            </a:r>
            <a:r>
              <a:rPr lang="tr-TR" b="1" i="1" dirty="0">
                <a:solidFill>
                  <a:srgbClr val="FFFF00"/>
                </a:solidFill>
              </a:rPr>
              <a:t>Spor Bilimlerine Giriş</a:t>
            </a:r>
            <a:r>
              <a:rPr lang="tr-TR" i="1" dirty="0">
                <a:solidFill>
                  <a:srgbClr val="FFFF00"/>
                </a:solidFill>
              </a:rPr>
              <a:t>”, Spor Yayınevi, Ankara.</a:t>
            </a:r>
          </a:p>
          <a:p>
            <a:pPr lvl="0"/>
            <a:r>
              <a:rPr lang="tr-TR" i="1" dirty="0">
                <a:solidFill>
                  <a:srgbClr val="FFFF00"/>
                </a:solidFill>
              </a:rPr>
              <a:t>Erdemli, A., (2002) “</a:t>
            </a:r>
            <a:r>
              <a:rPr lang="tr-TR" b="1" i="1" dirty="0">
                <a:solidFill>
                  <a:srgbClr val="FFFF00"/>
                </a:solidFill>
              </a:rPr>
              <a:t>Spor Felsefesi; Temel Sorunlarıyla</a:t>
            </a:r>
            <a:r>
              <a:rPr lang="tr-TR" i="1" dirty="0">
                <a:solidFill>
                  <a:srgbClr val="FFFF00"/>
                </a:solidFill>
              </a:rPr>
              <a:t>”, E yayınları, İstanbul.</a:t>
            </a:r>
          </a:p>
          <a:p>
            <a:r>
              <a:rPr lang="tr-TR" i="1" dirty="0" smtClean="0">
                <a:solidFill>
                  <a:srgbClr val="FFFF00"/>
                </a:solidFill>
              </a:rPr>
              <a:t>Sunay, H.,(Ed)(2017) </a:t>
            </a:r>
            <a:r>
              <a:rPr lang="tr-TR" b="1" i="1" dirty="0" smtClean="0">
                <a:solidFill>
                  <a:srgbClr val="FFFF00"/>
                </a:solidFill>
              </a:rPr>
              <a:t>“Spor Bilimlerine Giriş”, </a:t>
            </a:r>
            <a:r>
              <a:rPr lang="tr-TR" i="1" dirty="0" smtClean="0">
                <a:solidFill>
                  <a:srgbClr val="FFFF00"/>
                </a:solidFill>
              </a:rPr>
              <a:t>Gazi </a:t>
            </a:r>
            <a:r>
              <a:rPr lang="tr-TR" i="1" dirty="0" err="1" smtClean="0">
                <a:solidFill>
                  <a:srgbClr val="FFFF00"/>
                </a:solidFill>
              </a:rPr>
              <a:t>Kitabevi</a:t>
            </a:r>
            <a:r>
              <a:rPr lang="tr-TR" i="1" dirty="0" smtClean="0">
                <a:solidFill>
                  <a:srgbClr val="FFFF00"/>
                </a:solidFill>
              </a:rPr>
              <a:t>, Ankara.</a:t>
            </a:r>
            <a:endParaRPr lang="tr-TR" i="1" dirty="0">
              <a:solidFill>
                <a:srgbClr val="FFFF00"/>
              </a:solidFill>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p:txBody>
          <a:bodyPr/>
          <a:lstStyle/>
          <a:p>
            <a:r>
              <a:rPr lang="tr-TR" b="1" i="1" dirty="0" smtClean="0"/>
              <a:t>Teşekkür ederim</a:t>
            </a:r>
            <a:r>
              <a:rPr lang="tr-TR" dirty="0" smtClean="0"/>
              <a:t>……</a:t>
            </a:r>
            <a:endParaRPr lang="tr-TR" dirty="0"/>
          </a:p>
        </p:txBody>
      </p:sp>
      <p:sp>
        <p:nvSpPr>
          <p:cNvPr id="3" name="2 Alt Başlık"/>
          <p:cNvSpPr>
            <a:spLocks noGrp="1"/>
          </p:cNvSpPr>
          <p:nvPr>
            <p:ph type="subTitle" idx="1"/>
          </p:nvPr>
        </p:nvSpPr>
        <p:spPr/>
        <p:txBody>
          <a:bodyPr/>
          <a:lstStyle/>
          <a:p>
            <a:r>
              <a:rPr lang="tr-TR" b="1" i="1" dirty="0" smtClean="0">
                <a:solidFill>
                  <a:schemeClr val="tx1"/>
                </a:solidFill>
              </a:rPr>
              <a:t>H. Sunay</a:t>
            </a:r>
            <a:endParaRPr lang="tr-TR" b="1" i="1" dirty="0">
              <a:solidFill>
                <a:schemeClr val="tx1"/>
              </a:solidFill>
            </a:endParaRPr>
          </a:p>
        </p:txBody>
      </p:sp>
    </p:spTree>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TotalTime>
  <Words>295</Words>
  <Application>Microsoft Office PowerPoint</Application>
  <PresentationFormat>Ekran Gösterisi (4:3)</PresentationFormat>
  <Paragraphs>31</Paragraphs>
  <Slides>7</Slides>
  <Notes>0</Notes>
  <HiddenSlides>0</HiddenSlides>
  <MMClips>0</MMClips>
  <ScaleCrop>false</ScaleCrop>
  <HeadingPairs>
    <vt:vector size="4" baseType="variant">
      <vt:variant>
        <vt:lpstr>Tema</vt:lpstr>
      </vt:variant>
      <vt:variant>
        <vt:i4>1</vt:i4>
      </vt:variant>
      <vt:variant>
        <vt:lpstr>Slayt Başlıkları</vt:lpstr>
      </vt:variant>
      <vt:variant>
        <vt:i4>7</vt:i4>
      </vt:variant>
    </vt:vector>
  </HeadingPairs>
  <TitlesOfParts>
    <vt:vector size="8" baseType="lpstr">
      <vt:lpstr>Ofis Teması</vt:lpstr>
      <vt:lpstr>SPORUN FELSEFE TEMELLERİ (Soyut Yaklaşımla) </vt:lpstr>
      <vt:lpstr> FELSEFENİN TANIM VE KAVRAMI </vt:lpstr>
      <vt:lpstr> FELSEFENİN BAŞLICA ÇALIŞMA ALANLARI </vt:lpstr>
      <vt:lpstr> FELSEFENİN ÇEŞİTLİ ALANLARLA OLAN İLİŞKİSİ </vt:lpstr>
      <vt:lpstr> EĞİTİM FELSEFELERİ </vt:lpstr>
      <vt:lpstr>KAYNAKLAR</vt:lpstr>
      <vt:lpstr>Teşekkür ederim……</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SPORUN FELSEFE TEMELLERİ (Soyut Yaklaşımla)</dc:title>
  <dc:creator>FUJITSU</dc:creator>
  <cp:lastModifiedBy>bf</cp:lastModifiedBy>
  <cp:revision>3</cp:revision>
  <dcterms:created xsi:type="dcterms:W3CDTF">2018-04-12T19:15:10Z</dcterms:created>
  <dcterms:modified xsi:type="dcterms:W3CDTF">2018-04-30T12:23:21Z</dcterms:modified>
</cp:coreProperties>
</file>