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9144000" cy="6858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0929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2405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37054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065214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33000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168584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09691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47590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42019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bg1"/>
                </a:solidFill>
                <a:latin typeface="TeXGyreAdventor"/>
                <a:cs typeface="TeXGyreAdvento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7779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1154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7741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8691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8476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1719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2101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6698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850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61971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81" r:id="rId15"/>
    <p:sldLayoutId id="2147483682" r:id="rId16"/>
    <p:sldLayoutId id="2147483683" r:id="rId17"/>
    <p:sldLayoutId id="2147483684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erzurum.edu.tr/Content/Yuklemeler/Personel/Caglar_DUMAN/Devre_Analizi_Sunum_19407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63676" y="473405"/>
            <a:ext cx="2623185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spc="-10" dirty="0">
                <a:solidFill>
                  <a:srgbClr val="EBEBEB"/>
                </a:solidFill>
                <a:latin typeface="TeXGyreAdventor"/>
                <a:cs typeface="TeXGyreAdventor"/>
              </a:rPr>
              <a:t>İçindekiler</a:t>
            </a:r>
            <a:endParaRPr sz="4200">
              <a:latin typeface="TeXGyreAdventor"/>
              <a:cs typeface="TeXGyreAdventor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6576" y="2080387"/>
            <a:ext cx="320738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Seri-Paralel RL</a:t>
            </a:r>
            <a:r>
              <a:rPr sz="2000" spc="-10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Devreleri</a:t>
            </a:r>
            <a:endParaRPr sz="2000">
              <a:latin typeface="TeXGyreAdventor"/>
              <a:cs typeface="TeXGyreAdventor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3676" y="476453"/>
            <a:ext cx="6832600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b="1" spc="-5" dirty="0">
                <a:solidFill>
                  <a:srgbClr val="EBEBEB"/>
                </a:solidFill>
                <a:latin typeface="TeXGyreAdventor"/>
                <a:cs typeface="TeXGyreAdventor"/>
              </a:rPr>
              <a:t>SERİ-PARALEL RL</a:t>
            </a:r>
            <a:r>
              <a:rPr sz="4200" b="1" spc="-45" dirty="0">
                <a:solidFill>
                  <a:srgbClr val="EBEBEB"/>
                </a:solidFill>
                <a:latin typeface="TeXGyreAdventor"/>
                <a:cs typeface="TeXGyreAdventor"/>
              </a:rPr>
              <a:t> </a:t>
            </a:r>
            <a:r>
              <a:rPr sz="4200" b="1" spc="-5" dirty="0">
                <a:solidFill>
                  <a:srgbClr val="EBEBEB"/>
                </a:solidFill>
                <a:latin typeface="TeXGyreAdventor"/>
                <a:cs typeface="TeXGyreAdventor"/>
              </a:rPr>
              <a:t>DEVRELERİ</a:t>
            </a:r>
            <a:endParaRPr sz="4200">
              <a:latin typeface="TeXGyreAdventor"/>
              <a:cs typeface="TeXGyreAdventor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6576" y="2080387"/>
            <a:ext cx="6342380" cy="345630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İndüktör, genel olarak iletken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bir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telin</a:t>
            </a:r>
            <a:r>
              <a:rPr sz="2000" spc="-19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sargı</a:t>
            </a:r>
            <a:endParaRPr sz="2000">
              <a:latin typeface="TeXGyreAdventor"/>
              <a:cs typeface="TeXGyreAdventor"/>
            </a:endParaRPr>
          </a:p>
          <a:p>
            <a:pPr marL="355600">
              <a:lnSpc>
                <a:spcPct val="100000"/>
              </a:lnSpc>
            </a:pP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biçimine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getirilmesi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ile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elde</a:t>
            </a:r>
            <a:r>
              <a:rPr sz="2000" spc="-8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edilir.</a:t>
            </a:r>
            <a:endParaRPr sz="2000">
              <a:latin typeface="TeXGyreAdventor"/>
              <a:cs typeface="TeXGyreAdventor"/>
            </a:endParaRPr>
          </a:p>
          <a:p>
            <a:pPr marL="355600" marR="286385" indent="-3429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İndüktörler üzerine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sarıldıkları çekirdeğin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türüne 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göre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sınıflandırılırlar.</a:t>
            </a:r>
            <a:endParaRPr sz="2000">
              <a:latin typeface="TeXGyreAdventor"/>
              <a:cs typeface="TeXGyreAdventor"/>
            </a:endParaRPr>
          </a:p>
          <a:p>
            <a:pPr marL="355600" marR="5080" indent="-342900">
              <a:lnSpc>
                <a:spcPct val="100000"/>
              </a:lnSpc>
              <a:spcBef>
                <a:spcPts val="1010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Hava çekirdekli </a:t>
            </a:r>
            <a:r>
              <a:rPr sz="2000" spc="5" dirty="0">
                <a:solidFill>
                  <a:srgbClr val="FFFFFF"/>
                </a:solidFill>
                <a:latin typeface="TeXGyreAdventor"/>
                <a:cs typeface="TeXGyreAdventor"/>
              </a:rPr>
              <a:t>veya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manyeJk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olmayan 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malzemeye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sarılı indüktörler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genel olarak 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radyolarda, televizyonlarda </a:t>
            </a:r>
            <a:r>
              <a:rPr sz="2000" spc="10" dirty="0">
                <a:solidFill>
                  <a:srgbClr val="FFFFFF"/>
                </a:solidFill>
                <a:latin typeface="TeXGyreAdventor"/>
                <a:cs typeface="TeXGyreAdventor"/>
              </a:rPr>
              <a:t>ve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filtre devrelerinde  kullanılır.</a:t>
            </a:r>
            <a:endParaRPr sz="2000">
              <a:latin typeface="TeXGyreAdventor"/>
              <a:cs typeface="TeXGyreAdventor"/>
            </a:endParaRPr>
          </a:p>
          <a:p>
            <a:pPr marL="355600" marR="43815" indent="-342900">
              <a:lnSpc>
                <a:spcPct val="100000"/>
              </a:lnSpc>
              <a:spcBef>
                <a:spcPts val="1000"/>
              </a:spcBef>
              <a:tabLst>
                <a:tab pos="425450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	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Demir çekirdekli indüktörler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güç devrelerinde </a:t>
            </a:r>
            <a:r>
              <a:rPr sz="2000" spc="10" dirty="0">
                <a:solidFill>
                  <a:srgbClr val="FFFFFF"/>
                </a:solidFill>
                <a:latin typeface="TeXGyreAdventor"/>
                <a:cs typeface="TeXGyreAdventor"/>
              </a:rPr>
              <a:t>ve 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filtre devrelerinde</a:t>
            </a:r>
            <a:r>
              <a:rPr sz="2000" spc="-8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kullanılır.</a:t>
            </a:r>
            <a:endParaRPr sz="2000">
              <a:latin typeface="TeXGyreAdventor"/>
              <a:cs typeface="TeXGyreAdventor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8203" y="822037"/>
            <a:ext cx="7945755" cy="149079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pc="-5" dirty="0"/>
              <a:t>Ferrit </a:t>
            </a:r>
            <a:r>
              <a:rPr dirty="0"/>
              <a:t>çekirdekli indüktörler </a:t>
            </a:r>
            <a:r>
              <a:rPr spc="-5" dirty="0"/>
              <a:t>ise </a:t>
            </a:r>
            <a:r>
              <a:rPr dirty="0"/>
              <a:t>yüksek </a:t>
            </a:r>
            <a:r>
              <a:rPr spc="-5" dirty="0"/>
              <a:t>frekans</a:t>
            </a:r>
            <a:r>
              <a:rPr spc="-155" dirty="0"/>
              <a:t> </a:t>
            </a:r>
            <a:r>
              <a:rPr dirty="0"/>
              <a:t>uygulamalarında</a:t>
            </a:r>
            <a:endParaRPr sz="1600" dirty="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</a:pPr>
            <a:r>
              <a:rPr dirty="0"/>
              <a:t>tercih</a:t>
            </a:r>
            <a:r>
              <a:rPr spc="-30" dirty="0"/>
              <a:t> </a:t>
            </a:r>
            <a:r>
              <a:rPr spc="-5" dirty="0"/>
              <a:t>edilir.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6303" y="2320544"/>
            <a:ext cx="7940675" cy="18053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22225" indent="-342900">
              <a:lnSpc>
                <a:spcPct val="100000"/>
              </a:lnSpc>
              <a:spcBef>
                <a:spcPts val="105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Akım taşıyan herhangi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bir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iletkenin, etrafına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yayılan bu 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çizgilerden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dolayı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kaçak indüktansa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sahip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olduğu</a:t>
            </a:r>
            <a:r>
              <a:rPr sz="2000" spc="-8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söylenebilir.</a:t>
            </a:r>
            <a:endParaRPr sz="2000">
              <a:latin typeface="TeXGyreAdventor"/>
              <a:cs typeface="TeXGyreAdventor"/>
            </a:endParaRPr>
          </a:p>
          <a:p>
            <a:pPr marL="12700">
              <a:lnSpc>
                <a:spcPct val="100000"/>
              </a:lnSpc>
              <a:spcBef>
                <a:spcPts val="1005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Akım taşıyan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bir </a:t>
            </a:r>
            <a:r>
              <a:rPr sz="2000" spc="5" dirty="0">
                <a:solidFill>
                  <a:srgbClr val="FFFFFF"/>
                </a:solidFill>
                <a:latin typeface="TeXGyreAdventor"/>
                <a:cs typeface="TeXGyreAdventor"/>
              </a:rPr>
              <a:t>tel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manyeJk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alan</a:t>
            </a:r>
            <a:r>
              <a:rPr sz="2000" spc="-17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oluşturur.</a:t>
            </a:r>
            <a:endParaRPr sz="2000">
              <a:latin typeface="TeXGyreAdventor"/>
              <a:cs typeface="TeXGyreAdventor"/>
            </a:endParaRPr>
          </a:p>
          <a:p>
            <a:pPr marL="355600" marR="5080" indent="-342900">
              <a:lnSpc>
                <a:spcPct val="100000"/>
              </a:lnSpc>
              <a:spcBef>
                <a:spcPts val="1000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Değişken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bir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manyetik alan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bir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gerilim oluşturur. Bu gerilim  manyetik alanı oluşturan akımın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değişim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hızı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ile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orantılıdır.</a:t>
            </a:r>
            <a:r>
              <a:rPr sz="2000" spc="-17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Yani;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727835" y="4479797"/>
            <a:ext cx="428625" cy="17145"/>
          </a:xfrm>
          <a:custGeom>
            <a:avLst/>
            <a:gdLst/>
            <a:ahLst/>
            <a:cxnLst/>
            <a:rect l="l" t="t" r="r" b="b"/>
            <a:pathLst>
              <a:path w="428625" h="17145">
                <a:moveTo>
                  <a:pt x="428244" y="0"/>
                </a:moveTo>
                <a:lnTo>
                  <a:pt x="0" y="0"/>
                </a:lnTo>
                <a:lnTo>
                  <a:pt x="0" y="16763"/>
                </a:lnTo>
                <a:lnTo>
                  <a:pt x="428244" y="16763"/>
                </a:lnTo>
                <a:lnTo>
                  <a:pt x="42824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826767" y="4490669"/>
            <a:ext cx="226695" cy="2489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450" spc="-210" dirty="0">
                <a:solidFill>
                  <a:srgbClr val="FFFFFF"/>
                </a:solidFill>
                <a:latin typeface="Arial"/>
                <a:cs typeface="Arial"/>
              </a:rPr>
              <a:t>𝑑</a:t>
            </a:r>
            <a:r>
              <a:rPr sz="1450" spc="-595" dirty="0">
                <a:solidFill>
                  <a:srgbClr val="FFFFFF"/>
                </a:solidFill>
                <a:latin typeface="Arial"/>
                <a:cs typeface="Arial"/>
              </a:rPr>
              <a:t>𝑡</a:t>
            </a:r>
            <a:endParaRPr sz="14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08203" y="4294377"/>
            <a:ext cx="716407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  <a:tabLst>
                <a:tab pos="393065" algn="l"/>
                <a:tab pos="1856739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v(t)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 =</a:t>
            </a:r>
            <a:r>
              <a:rPr sz="2000" spc="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145" dirty="0">
                <a:solidFill>
                  <a:srgbClr val="FFFFFF"/>
                </a:solidFill>
                <a:latin typeface="TeXGyreAdventor"/>
                <a:cs typeface="TeXGyreAdventor"/>
              </a:rPr>
              <a:t>L</a:t>
            </a:r>
            <a:r>
              <a:rPr sz="2175" spc="-217" baseline="45977" dirty="0">
                <a:solidFill>
                  <a:srgbClr val="FFFFFF"/>
                </a:solidFill>
                <a:latin typeface="Arial"/>
                <a:cs typeface="Arial"/>
              </a:rPr>
              <a:t>𝑑𝑖(𝑡)	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olur.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Burada, oranf sabit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L, indüktans</a:t>
            </a:r>
            <a:r>
              <a:rPr sz="2000" spc="-13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olarak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89203" y="4672710"/>
            <a:ext cx="358838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adlandırılır </a:t>
            </a:r>
            <a:r>
              <a:rPr sz="2000" spc="10" dirty="0">
                <a:solidFill>
                  <a:srgbClr val="FFFFFF"/>
                </a:solidFill>
                <a:latin typeface="TeXGyreAdventor"/>
                <a:cs typeface="TeXGyreAdventor"/>
              </a:rPr>
              <a:t>ve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birimi</a:t>
            </a:r>
            <a:r>
              <a:rPr sz="2000" spc="-14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henry’dir.</a:t>
            </a:r>
            <a:endParaRPr sz="2000">
              <a:latin typeface="TeXGyreAdventor"/>
              <a:cs typeface="TeXGyreAdventor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0601" y="288670"/>
            <a:ext cx="4942586" cy="998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dirty="0"/>
              <a:t>Henry </a:t>
            </a:r>
            <a:r>
              <a:rPr spc="-5" dirty="0"/>
              <a:t>aynı </a:t>
            </a:r>
            <a:r>
              <a:rPr dirty="0"/>
              <a:t>zamanda </a:t>
            </a:r>
            <a:r>
              <a:rPr spc="-10" dirty="0"/>
              <a:t>V-s/A’e</a:t>
            </a:r>
            <a:r>
              <a:rPr spc="-70" dirty="0"/>
              <a:t> </a:t>
            </a:r>
            <a:r>
              <a:rPr dirty="0"/>
              <a:t>eşittir.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66571" y="1294841"/>
            <a:ext cx="571690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İndüktör akımı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aşağıdaki gibi ifade</a:t>
            </a:r>
            <a:r>
              <a:rPr sz="2000" spc="-12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edilebilir.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896236" y="1969007"/>
            <a:ext cx="108585" cy="17145"/>
          </a:xfrm>
          <a:custGeom>
            <a:avLst/>
            <a:gdLst/>
            <a:ahLst/>
            <a:cxnLst/>
            <a:rect l="l" t="t" r="r" b="b"/>
            <a:pathLst>
              <a:path w="108585" h="17144">
                <a:moveTo>
                  <a:pt x="108204" y="0"/>
                </a:moveTo>
                <a:lnTo>
                  <a:pt x="0" y="0"/>
                </a:lnTo>
                <a:lnTo>
                  <a:pt x="0" y="16763"/>
                </a:lnTo>
                <a:lnTo>
                  <a:pt x="108204" y="16763"/>
                </a:lnTo>
                <a:lnTo>
                  <a:pt x="10820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883791" y="1979802"/>
            <a:ext cx="127635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spc="-385" dirty="0">
                <a:solidFill>
                  <a:srgbClr val="FFFFFF"/>
                </a:solidFill>
                <a:latin typeface="Arial"/>
                <a:cs typeface="Arial"/>
              </a:rPr>
              <a:t>𝐿</a:t>
            </a:r>
            <a:endParaRPr sz="14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132457" y="1955418"/>
            <a:ext cx="333375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spc="215" dirty="0">
                <a:solidFill>
                  <a:srgbClr val="FFFFFF"/>
                </a:solidFill>
                <a:latin typeface="Arial"/>
                <a:cs typeface="Arial"/>
              </a:rPr>
              <a:t>−</a:t>
            </a:r>
            <a:r>
              <a:rPr sz="1450" spc="315" dirty="0">
                <a:solidFill>
                  <a:srgbClr val="FFFFFF"/>
                </a:solidFill>
                <a:latin typeface="Arial"/>
                <a:cs typeface="Arial"/>
              </a:rPr>
              <a:t>∞</a:t>
            </a:r>
            <a:endParaRPr sz="145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660904" y="1859533"/>
            <a:ext cx="309245" cy="236220"/>
          </a:xfrm>
          <a:custGeom>
            <a:avLst/>
            <a:gdLst/>
            <a:ahLst/>
            <a:cxnLst/>
            <a:rect l="l" t="t" r="r" b="b"/>
            <a:pathLst>
              <a:path w="309244" h="236219">
                <a:moveTo>
                  <a:pt x="234060" y="0"/>
                </a:moveTo>
                <a:lnTo>
                  <a:pt x="230758" y="9651"/>
                </a:lnTo>
                <a:lnTo>
                  <a:pt x="244379" y="15557"/>
                </a:lnTo>
                <a:lnTo>
                  <a:pt x="256095" y="23749"/>
                </a:lnTo>
                <a:lnTo>
                  <a:pt x="279906" y="61777"/>
                </a:lnTo>
                <a:lnTo>
                  <a:pt x="287781" y="116712"/>
                </a:lnTo>
                <a:lnTo>
                  <a:pt x="286902" y="137497"/>
                </a:lnTo>
                <a:lnTo>
                  <a:pt x="273812" y="188467"/>
                </a:lnTo>
                <a:lnTo>
                  <a:pt x="244469" y="220257"/>
                </a:lnTo>
                <a:lnTo>
                  <a:pt x="231012" y="226187"/>
                </a:lnTo>
                <a:lnTo>
                  <a:pt x="234060" y="235838"/>
                </a:lnTo>
                <a:lnTo>
                  <a:pt x="279102" y="208996"/>
                </a:lnTo>
                <a:lnTo>
                  <a:pt x="304387" y="159607"/>
                </a:lnTo>
                <a:lnTo>
                  <a:pt x="309244" y="117982"/>
                </a:lnTo>
                <a:lnTo>
                  <a:pt x="308030" y="96337"/>
                </a:lnTo>
                <a:lnTo>
                  <a:pt x="298315" y="58046"/>
                </a:lnTo>
                <a:lnTo>
                  <a:pt x="266128" y="15176"/>
                </a:lnTo>
                <a:lnTo>
                  <a:pt x="251130" y="6219"/>
                </a:lnTo>
                <a:lnTo>
                  <a:pt x="234060" y="0"/>
                </a:lnTo>
                <a:close/>
              </a:path>
              <a:path w="309244" h="236219">
                <a:moveTo>
                  <a:pt x="75183" y="0"/>
                </a:moveTo>
                <a:lnTo>
                  <a:pt x="30196" y="26896"/>
                </a:lnTo>
                <a:lnTo>
                  <a:pt x="4857" y="76358"/>
                </a:lnTo>
                <a:lnTo>
                  <a:pt x="0" y="117982"/>
                </a:lnTo>
                <a:lnTo>
                  <a:pt x="1194" y="139628"/>
                </a:lnTo>
                <a:lnTo>
                  <a:pt x="10822" y="177919"/>
                </a:lnTo>
                <a:lnTo>
                  <a:pt x="42957" y="220678"/>
                </a:lnTo>
                <a:lnTo>
                  <a:pt x="75183" y="235838"/>
                </a:lnTo>
                <a:lnTo>
                  <a:pt x="78104" y="226187"/>
                </a:lnTo>
                <a:lnTo>
                  <a:pt x="64650" y="220257"/>
                </a:lnTo>
                <a:lnTo>
                  <a:pt x="53054" y="211994"/>
                </a:lnTo>
                <a:lnTo>
                  <a:pt x="29285" y="173398"/>
                </a:lnTo>
                <a:lnTo>
                  <a:pt x="21462" y="116712"/>
                </a:lnTo>
                <a:lnTo>
                  <a:pt x="22324" y="96639"/>
                </a:lnTo>
                <a:lnTo>
                  <a:pt x="35432" y="46989"/>
                </a:lnTo>
                <a:lnTo>
                  <a:pt x="64865" y="15557"/>
                </a:lnTo>
                <a:lnTo>
                  <a:pt x="78485" y="9651"/>
                </a:lnTo>
                <a:lnTo>
                  <a:pt x="751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228471" y="1795399"/>
            <a:ext cx="208597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5"/>
              </a:spcBef>
              <a:tabLst>
                <a:tab pos="1265555" algn="l"/>
              </a:tabLst>
            </a:pPr>
            <a:r>
              <a:rPr sz="3000" spc="-15" baseline="2777" dirty="0">
                <a:solidFill>
                  <a:srgbClr val="FFFFFF"/>
                </a:solidFill>
                <a:latin typeface="TeXGyreAdventor"/>
                <a:cs typeface="TeXGyreAdventor"/>
              </a:rPr>
              <a:t>i(t) </a:t>
            </a:r>
            <a:r>
              <a:rPr sz="3000" baseline="2777" dirty="0">
                <a:solidFill>
                  <a:srgbClr val="FFFFFF"/>
                </a:solidFill>
                <a:latin typeface="TeXGyreAdventor"/>
                <a:cs typeface="TeXGyreAdventor"/>
              </a:rPr>
              <a:t>=</a:t>
            </a:r>
            <a:r>
              <a:rPr sz="3000" spc="30" baseline="2777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175" spc="60" baseline="47892" dirty="0">
                <a:solidFill>
                  <a:srgbClr val="FFFFFF"/>
                </a:solidFill>
                <a:latin typeface="Arial"/>
                <a:cs typeface="Arial"/>
              </a:rPr>
              <a:t>1 </a:t>
            </a:r>
            <a:r>
              <a:rPr sz="1450" spc="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50" spc="22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75" spc="-667" baseline="49808" dirty="0">
                <a:solidFill>
                  <a:srgbClr val="FFFFFF"/>
                </a:solidFill>
                <a:latin typeface="Arial"/>
                <a:cs typeface="Arial"/>
              </a:rPr>
              <a:t>𝑡	</a:t>
            </a:r>
            <a:r>
              <a:rPr sz="3000" spc="-615" baseline="2777" dirty="0">
                <a:solidFill>
                  <a:srgbClr val="FFFFFF"/>
                </a:solidFill>
                <a:latin typeface="Arial"/>
                <a:cs typeface="Arial"/>
              </a:rPr>
              <a:t>𝑣 </a:t>
            </a:r>
            <a:r>
              <a:rPr sz="3000" spc="-652" baseline="2777" dirty="0">
                <a:solidFill>
                  <a:srgbClr val="FFFFFF"/>
                </a:solidFill>
                <a:latin typeface="Arial"/>
                <a:cs typeface="Arial"/>
              </a:rPr>
              <a:t>𝑥</a:t>
            </a:r>
            <a:r>
              <a:rPr sz="3000" spc="-517" baseline="2777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spc="-585" baseline="2777" dirty="0">
                <a:solidFill>
                  <a:srgbClr val="FFFFFF"/>
                </a:solidFill>
                <a:latin typeface="Arial"/>
                <a:cs typeface="Arial"/>
              </a:rPr>
              <a:t>𝑑𝑥</a:t>
            </a:r>
            <a:endParaRPr sz="3000" baseline="2777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120264" y="2462911"/>
            <a:ext cx="133350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spc="40" dirty="0">
                <a:solidFill>
                  <a:srgbClr val="FFFFFF"/>
                </a:solidFill>
                <a:latin typeface="Arial"/>
                <a:cs typeface="Arial"/>
              </a:rPr>
              <a:t>0</a:t>
            </a:r>
            <a:endParaRPr sz="145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642997" y="2528316"/>
            <a:ext cx="108585" cy="17145"/>
          </a:xfrm>
          <a:custGeom>
            <a:avLst/>
            <a:gdLst/>
            <a:ahLst/>
            <a:cxnLst/>
            <a:rect l="l" t="t" r="r" b="b"/>
            <a:pathLst>
              <a:path w="108585" h="17144">
                <a:moveTo>
                  <a:pt x="108204" y="0"/>
                </a:moveTo>
                <a:lnTo>
                  <a:pt x="0" y="0"/>
                </a:lnTo>
                <a:lnTo>
                  <a:pt x="0" y="16763"/>
                </a:lnTo>
                <a:lnTo>
                  <a:pt x="108204" y="16763"/>
                </a:lnTo>
                <a:lnTo>
                  <a:pt x="10820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2630804" y="2539111"/>
            <a:ext cx="127635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spc="-385" dirty="0">
                <a:solidFill>
                  <a:srgbClr val="FFFFFF"/>
                </a:solidFill>
                <a:latin typeface="Arial"/>
                <a:cs typeface="Arial"/>
              </a:rPr>
              <a:t>𝐿</a:t>
            </a:r>
            <a:endParaRPr sz="145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853817" y="2514726"/>
            <a:ext cx="249554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1450" spc="-200" dirty="0">
                <a:solidFill>
                  <a:srgbClr val="FFFFFF"/>
                </a:solidFill>
                <a:latin typeface="Arial"/>
                <a:cs typeface="Arial"/>
              </a:rPr>
              <a:t>𝑡</a:t>
            </a:r>
            <a:r>
              <a:rPr sz="1800" spc="-300" baseline="-13888" dirty="0">
                <a:solidFill>
                  <a:srgbClr val="FFFFFF"/>
                </a:solidFill>
                <a:latin typeface="Arial"/>
                <a:cs typeface="Arial"/>
              </a:rPr>
              <a:t>0</a:t>
            </a:r>
            <a:endParaRPr sz="1800" baseline="-13888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281171" y="2418842"/>
            <a:ext cx="309245" cy="236220"/>
          </a:xfrm>
          <a:custGeom>
            <a:avLst/>
            <a:gdLst/>
            <a:ahLst/>
            <a:cxnLst/>
            <a:rect l="l" t="t" r="r" b="b"/>
            <a:pathLst>
              <a:path w="309245" h="236219">
                <a:moveTo>
                  <a:pt x="234061" y="0"/>
                </a:moveTo>
                <a:lnTo>
                  <a:pt x="230758" y="9652"/>
                </a:lnTo>
                <a:lnTo>
                  <a:pt x="244379" y="15557"/>
                </a:lnTo>
                <a:lnTo>
                  <a:pt x="256095" y="23749"/>
                </a:lnTo>
                <a:lnTo>
                  <a:pt x="279906" y="61777"/>
                </a:lnTo>
                <a:lnTo>
                  <a:pt x="287781" y="116712"/>
                </a:lnTo>
                <a:lnTo>
                  <a:pt x="286902" y="137497"/>
                </a:lnTo>
                <a:lnTo>
                  <a:pt x="273812" y="188468"/>
                </a:lnTo>
                <a:lnTo>
                  <a:pt x="244469" y="220257"/>
                </a:lnTo>
                <a:lnTo>
                  <a:pt x="231012" y="226187"/>
                </a:lnTo>
                <a:lnTo>
                  <a:pt x="234061" y="235838"/>
                </a:lnTo>
                <a:lnTo>
                  <a:pt x="279102" y="208996"/>
                </a:lnTo>
                <a:lnTo>
                  <a:pt x="304387" y="159607"/>
                </a:lnTo>
                <a:lnTo>
                  <a:pt x="309244" y="117983"/>
                </a:lnTo>
                <a:lnTo>
                  <a:pt x="308030" y="96337"/>
                </a:lnTo>
                <a:lnTo>
                  <a:pt x="298315" y="58046"/>
                </a:lnTo>
                <a:lnTo>
                  <a:pt x="266128" y="15176"/>
                </a:lnTo>
                <a:lnTo>
                  <a:pt x="251130" y="6219"/>
                </a:lnTo>
                <a:lnTo>
                  <a:pt x="234061" y="0"/>
                </a:lnTo>
                <a:close/>
              </a:path>
              <a:path w="309245" h="236219">
                <a:moveTo>
                  <a:pt x="75183" y="0"/>
                </a:moveTo>
                <a:lnTo>
                  <a:pt x="30196" y="26896"/>
                </a:lnTo>
                <a:lnTo>
                  <a:pt x="4857" y="76358"/>
                </a:lnTo>
                <a:lnTo>
                  <a:pt x="0" y="117983"/>
                </a:lnTo>
                <a:lnTo>
                  <a:pt x="1194" y="139628"/>
                </a:lnTo>
                <a:lnTo>
                  <a:pt x="10822" y="177919"/>
                </a:lnTo>
                <a:lnTo>
                  <a:pt x="42957" y="220678"/>
                </a:lnTo>
                <a:lnTo>
                  <a:pt x="75183" y="235838"/>
                </a:lnTo>
                <a:lnTo>
                  <a:pt x="78104" y="226187"/>
                </a:lnTo>
                <a:lnTo>
                  <a:pt x="64650" y="220257"/>
                </a:lnTo>
                <a:lnTo>
                  <a:pt x="53054" y="211994"/>
                </a:lnTo>
                <a:lnTo>
                  <a:pt x="29285" y="173398"/>
                </a:lnTo>
                <a:lnTo>
                  <a:pt x="21462" y="116712"/>
                </a:lnTo>
                <a:lnTo>
                  <a:pt x="22324" y="96639"/>
                </a:lnTo>
                <a:lnTo>
                  <a:pt x="35432" y="46990"/>
                </a:lnTo>
                <a:lnTo>
                  <a:pt x="64865" y="15557"/>
                </a:lnTo>
                <a:lnTo>
                  <a:pt x="78486" y="9652"/>
                </a:lnTo>
                <a:lnTo>
                  <a:pt x="751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241171" y="2354707"/>
            <a:ext cx="269367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3000" spc="-15" baseline="2777" dirty="0">
                <a:solidFill>
                  <a:srgbClr val="FFFFFF"/>
                </a:solidFill>
                <a:latin typeface="TeXGyreAdventor"/>
                <a:cs typeface="TeXGyreAdventor"/>
              </a:rPr>
              <a:t>i(t) </a:t>
            </a:r>
            <a:r>
              <a:rPr sz="3000" baseline="2777" dirty="0">
                <a:solidFill>
                  <a:srgbClr val="FFFFFF"/>
                </a:solidFill>
                <a:latin typeface="TeXGyreAdventor"/>
                <a:cs typeface="TeXGyreAdventor"/>
              </a:rPr>
              <a:t>= </a:t>
            </a:r>
            <a:r>
              <a:rPr sz="3000" spc="-382" baseline="2777" dirty="0">
                <a:solidFill>
                  <a:srgbClr val="FFFFFF"/>
                </a:solidFill>
                <a:latin typeface="TeXGyreAdventor"/>
                <a:cs typeface="TeXGyreAdventor"/>
              </a:rPr>
              <a:t>i(</a:t>
            </a:r>
            <a:r>
              <a:rPr sz="3000" spc="-382" baseline="2777" dirty="0">
                <a:solidFill>
                  <a:srgbClr val="FFFFFF"/>
                </a:solidFill>
                <a:latin typeface="Arial"/>
                <a:cs typeface="Arial"/>
              </a:rPr>
              <a:t>𝑡 </a:t>
            </a:r>
            <a:r>
              <a:rPr sz="3000" baseline="2777" dirty="0">
                <a:solidFill>
                  <a:srgbClr val="FFFFFF"/>
                </a:solidFill>
                <a:latin typeface="TeXGyreAdventor"/>
                <a:cs typeface="TeXGyreAdventor"/>
              </a:rPr>
              <a:t>) + </a:t>
            </a:r>
            <a:r>
              <a:rPr sz="2175" spc="60" baseline="47892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sz="1450" spc="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75" spc="-667" baseline="49808" dirty="0">
                <a:solidFill>
                  <a:srgbClr val="FFFFFF"/>
                </a:solidFill>
                <a:latin typeface="Arial"/>
                <a:cs typeface="Arial"/>
              </a:rPr>
              <a:t>𝑡</a:t>
            </a:r>
            <a:r>
              <a:rPr sz="2175" spc="412" baseline="49808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spc="-615" baseline="2777" dirty="0">
                <a:solidFill>
                  <a:srgbClr val="FFFFFF"/>
                </a:solidFill>
                <a:latin typeface="Arial"/>
                <a:cs typeface="Arial"/>
              </a:rPr>
              <a:t>𝑣 </a:t>
            </a:r>
            <a:r>
              <a:rPr sz="3000" spc="-652" baseline="2777" dirty="0">
                <a:solidFill>
                  <a:srgbClr val="FFFFFF"/>
                </a:solidFill>
                <a:latin typeface="Arial"/>
                <a:cs typeface="Arial"/>
              </a:rPr>
              <a:t>𝑥</a:t>
            </a:r>
            <a:r>
              <a:rPr sz="3000" spc="-630" baseline="2777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spc="-585" baseline="2777" dirty="0">
                <a:solidFill>
                  <a:srgbClr val="FFFFFF"/>
                </a:solidFill>
                <a:latin typeface="Arial"/>
                <a:cs typeface="Arial"/>
              </a:rPr>
              <a:t>𝑑𝑥</a:t>
            </a:r>
            <a:endParaRPr sz="3000" baseline="2777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266571" y="2860929"/>
            <a:ext cx="32048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İndüktörde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biriken</a:t>
            </a:r>
            <a:r>
              <a:rPr sz="2000" spc="-10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güç: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3379089" y="3547871"/>
            <a:ext cx="428625" cy="17145"/>
          </a:xfrm>
          <a:custGeom>
            <a:avLst/>
            <a:gdLst/>
            <a:ahLst/>
            <a:cxnLst/>
            <a:rect l="l" t="t" r="r" b="b"/>
            <a:pathLst>
              <a:path w="428625" h="17145">
                <a:moveTo>
                  <a:pt x="428243" y="0"/>
                </a:moveTo>
                <a:lnTo>
                  <a:pt x="0" y="0"/>
                </a:lnTo>
                <a:lnTo>
                  <a:pt x="0" y="16763"/>
                </a:lnTo>
                <a:lnTo>
                  <a:pt x="428243" y="16763"/>
                </a:lnTo>
                <a:lnTo>
                  <a:pt x="42824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1241171" y="3362325"/>
            <a:ext cx="315912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solidFill>
                  <a:srgbClr val="FFFFFF"/>
                </a:solidFill>
                <a:latin typeface="TeXGyreAdventor"/>
                <a:cs typeface="TeXGyreAdventor"/>
              </a:rPr>
              <a:t>P(t)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= </a:t>
            </a:r>
            <a:r>
              <a:rPr sz="2000" spc="-15" dirty="0">
                <a:solidFill>
                  <a:srgbClr val="FFFFFF"/>
                </a:solidFill>
                <a:latin typeface="TeXGyreAdventor"/>
                <a:cs typeface="TeXGyreAdventor"/>
              </a:rPr>
              <a:t>v(t).i(t)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= ( </a:t>
            </a:r>
            <a:r>
              <a:rPr sz="2000" spc="-140" dirty="0">
                <a:solidFill>
                  <a:srgbClr val="FFFFFF"/>
                </a:solidFill>
                <a:latin typeface="TeXGyreAdventor"/>
                <a:cs typeface="TeXGyreAdventor"/>
              </a:rPr>
              <a:t>L</a:t>
            </a:r>
            <a:r>
              <a:rPr sz="2175" spc="-209" baseline="45977" dirty="0">
                <a:solidFill>
                  <a:srgbClr val="FFFFFF"/>
                </a:solidFill>
                <a:latin typeface="Arial"/>
                <a:cs typeface="Arial"/>
              </a:rPr>
              <a:t>𝑑𝑖(𝑡)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)</a:t>
            </a:r>
            <a:r>
              <a:rPr sz="2000" spc="2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TeXGyreAdventor"/>
                <a:cs typeface="TeXGyreAdventor"/>
              </a:rPr>
              <a:t>i(t)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266571" y="3497315"/>
            <a:ext cx="4729480" cy="700405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R="71755" algn="ctr">
              <a:lnSpc>
                <a:spcPct val="100000"/>
              </a:lnSpc>
              <a:spcBef>
                <a:spcPts val="600"/>
              </a:spcBef>
            </a:pPr>
            <a:r>
              <a:rPr sz="1450" spc="-300" dirty="0">
                <a:solidFill>
                  <a:srgbClr val="FFFFFF"/>
                </a:solidFill>
                <a:latin typeface="Arial"/>
                <a:cs typeface="Arial"/>
              </a:rPr>
              <a:t>𝑑𝑡</a:t>
            </a:r>
            <a:endParaRPr sz="14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70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Manyetik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alanda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depolanan</a:t>
            </a:r>
            <a:r>
              <a:rPr sz="2000" spc="-12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enerji: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1597152" y="4438141"/>
            <a:ext cx="273050" cy="236220"/>
          </a:xfrm>
          <a:custGeom>
            <a:avLst/>
            <a:gdLst/>
            <a:ahLst/>
            <a:cxnLst/>
            <a:rect l="l" t="t" r="r" b="b"/>
            <a:pathLst>
              <a:path w="273050" h="236220">
                <a:moveTo>
                  <a:pt x="197484" y="0"/>
                </a:moveTo>
                <a:lnTo>
                  <a:pt x="194183" y="9651"/>
                </a:lnTo>
                <a:lnTo>
                  <a:pt x="207803" y="15557"/>
                </a:lnTo>
                <a:lnTo>
                  <a:pt x="219519" y="23748"/>
                </a:lnTo>
                <a:lnTo>
                  <a:pt x="243330" y="61777"/>
                </a:lnTo>
                <a:lnTo>
                  <a:pt x="251205" y="116712"/>
                </a:lnTo>
                <a:lnTo>
                  <a:pt x="250326" y="137497"/>
                </a:lnTo>
                <a:lnTo>
                  <a:pt x="237235" y="188467"/>
                </a:lnTo>
                <a:lnTo>
                  <a:pt x="207893" y="220257"/>
                </a:lnTo>
                <a:lnTo>
                  <a:pt x="194436" y="226186"/>
                </a:lnTo>
                <a:lnTo>
                  <a:pt x="197484" y="235838"/>
                </a:lnTo>
                <a:lnTo>
                  <a:pt x="242526" y="208996"/>
                </a:lnTo>
                <a:lnTo>
                  <a:pt x="267811" y="159607"/>
                </a:lnTo>
                <a:lnTo>
                  <a:pt x="272668" y="117982"/>
                </a:lnTo>
                <a:lnTo>
                  <a:pt x="271454" y="96337"/>
                </a:lnTo>
                <a:lnTo>
                  <a:pt x="261739" y="58046"/>
                </a:lnTo>
                <a:lnTo>
                  <a:pt x="229552" y="15176"/>
                </a:lnTo>
                <a:lnTo>
                  <a:pt x="214554" y="6219"/>
                </a:lnTo>
                <a:lnTo>
                  <a:pt x="197484" y="0"/>
                </a:lnTo>
                <a:close/>
              </a:path>
              <a:path w="273050" h="236220">
                <a:moveTo>
                  <a:pt x="75184" y="0"/>
                </a:moveTo>
                <a:lnTo>
                  <a:pt x="30196" y="26896"/>
                </a:lnTo>
                <a:lnTo>
                  <a:pt x="4857" y="76358"/>
                </a:lnTo>
                <a:lnTo>
                  <a:pt x="0" y="117982"/>
                </a:lnTo>
                <a:lnTo>
                  <a:pt x="1194" y="139628"/>
                </a:lnTo>
                <a:lnTo>
                  <a:pt x="10822" y="177919"/>
                </a:lnTo>
                <a:lnTo>
                  <a:pt x="42957" y="220678"/>
                </a:lnTo>
                <a:lnTo>
                  <a:pt x="75184" y="235838"/>
                </a:lnTo>
                <a:lnTo>
                  <a:pt x="78104" y="226186"/>
                </a:lnTo>
                <a:lnTo>
                  <a:pt x="64650" y="220257"/>
                </a:lnTo>
                <a:lnTo>
                  <a:pt x="53054" y="211994"/>
                </a:lnTo>
                <a:lnTo>
                  <a:pt x="29285" y="173398"/>
                </a:lnTo>
                <a:lnTo>
                  <a:pt x="21462" y="116712"/>
                </a:lnTo>
                <a:lnTo>
                  <a:pt x="22324" y="96639"/>
                </a:lnTo>
                <a:lnTo>
                  <a:pt x="35433" y="46989"/>
                </a:lnTo>
                <a:lnTo>
                  <a:pt x="64865" y="15557"/>
                </a:lnTo>
                <a:lnTo>
                  <a:pt x="78485" y="9651"/>
                </a:lnTo>
                <a:lnTo>
                  <a:pt x="7518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2472308" y="4142994"/>
            <a:ext cx="107314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spc="-595" dirty="0">
                <a:solidFill>
                  <a:srgbClr val="FFFFFF"/>
                </a:solidFill>
                <a:latin typeface="Arial"/>
                <a:cs typeface="Arial"/>
              </a:rPr>
              <a:t>𝑡</a:t>
            </a:r>
            <a:endParaRPr sz="1450">
              <a:latin typeface="Arial"/>
              <a:cs typeface="Arial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3062097" y="4547615"/>
            <a:ext cx="553720" cy="17145"/>
          </a:xfrm>
          <a:custGeom>
            <a:avLst/>
            <a:gdLst/>
            <a:ahLst/>
            <a:cxnLst/>
            <a:rect l="l" t="t" r="r" b="b"/>
            <a:pathLst>
              <a:path w="553720" h="17145">
                <a:moveTo>
                  <a:pt x="553212" y="0"/>
                </a:moveTo>
                <a:lnTo>
                  <a:pt x="0" y="0"/>
                </a:lnTo>
                <a:lnTo>
                  <a:pt x="0" y="16763"/>
                </a:lnTo>
                <a:lnTo>
                  <a:pt x="553212" y="16763"/>
                </a:lnTo>
                <a:lnTo>
                  <a:pt x="55321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3049904" y="4170426"/>
            <a:ext cx="57912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455" dirty="0">
                <a:solidFill>
                  <a:srgbClr val="FFFFFF"/>
                </a:solidFill>
                <a:latin typeface="Arial"/>
                <a:cs typeface="Arial"/>
              </a:rPr>
              <a:t>𝑑</a:t>
            </a:r>
            <a:r>
              <a:rPr sz="2000" spc="-1085" dirty="0">
                <a:solidFill>
                  <a:srgbClr val="FFFFFF"/>
                </a:solidFill>
                <a:latin typeface="Arial"/>
                <a:cs typeface="Arial"/>
              </a:rPr>
              <a:t>𝑖</a:t>
            </a:r>
            <a:r>
              <a:rPr sz="2000" spc="160" dirty="0">
                <a:solidFill>
                  <a:srgbClr val="FFFFFF"/>
                </a:solidFill>
                <a:latin typeface="Arial"/>
                <a:cs typeface="Arial"/>
              </a:rPr>
              <a:t>(</a:t>
            </a:r>
            <a:r>
              <a:rPr sz="2000" spc="-915" dirty="0">
                <a:solidFill>
                  <a:srgbClr val="FFFFFF"/>
                </a:solidFill>
                <a:latin typeface="Arial"/>
                <a:cs typeface="Arial"/>
              </a:rPr>
              <a:t>𝑡</a:t>
            </a:r>
            <a:r>
              <a:rPr sz="2000" spc="165" dirty="0">
                <a:solidFill>
                  <a:srgbClr val="FFFFFF"/>
                </a:solidFill>
                <a:latin typeface="Arial"/>
                <a:cs typeface="Arial"/>
              </a:rPr>
              <a:t>)</a:t>
            </a:r>
            <a:endParaRPr sz="20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199257" y="4533138"/>
            <a:ext cx="27432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455" dirty="0">
                <a:solidFill>
                  <a:srgbClr val="FFFFFF"/>
                </a:solidFill>
                <a:latin typeface="Arial"/>
                <a:cs typeface="Arial"/>
              </a:rPr>
              <a:t>𝑑</a:t>
            </a:r>
            <a:r>
              <a:rPr sz="2000" spc="-950" dirty="0">
                <a:solidFill>
                  <a:srgbClr val="FFFFFF"/>
                </a:solidFill>
                <a:latin typeface="Arial"/>
                <a:cs typeface="Arial"/>
              </a:rPr>
              <a:t>𝑡</a:t>
            </a:r>
            <a:endParaRPr sz="20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715892" y="4362450"/>
            <a:ext cx="80962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)</a:t>
            </a:r>
            <a:r>
              <a:rPr sz="2000" spc="-8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i(t)dx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1597152" y="5108702"/>
            <a:ext cx="273050" cy="236220"/>
          </a:xfrm>
          <a:custGeom>
            <a:avLst/>
            <a:gdLst/>
            <a:ahLst/>
            <a:cxnLst/>
            <a:rect l="l" t="t" r="r" b="b"/>
            <a:pathLst>
              <a:path w="273050" h="236220">
                <a:moveTo>
                  <a:pt x="197484" y="0"/>
                </a:moveTo>
                <a:lnTo>
                  <a:pt x="194183" y="9652"/>
                </a:lnTo>
                <a:lnTo>
                  <a:pt x="207803" y="15557"/>
                </a:lnTo>
                <a:lnTo>
                  <a:pt x="219519" y="23749"/>
                </a:lnTo>
                <a:lnTo>
                  <a:pt x="243330" y="61777"/>
                </a:lnTo>
                <a:lnTo>
                  <a:pt x="251205" y="116712"/>
                </a:lnTo>
                <a:lnTo>
                  <a:pt x="250326" y="137497"/>
                </a:lnTo>
                <a:lnTo>
                  <a:pt x="237235" y="188468"/>
                </a:lnTo>
                <a:lnTo>
                  <a:pt x="207893" y="220257"/>
                </a:lnTo>
                <a:lnTo>
                  <a:pt x="194436" y="226187"/>
                </a:lnTo>
                <a:lnTo>
                  <a:pt x="197484" y="235839"/>
                </a:lnTo>
                <a:lnTo>
                  <a:pt x="242526" y="208996"/>
                </a:lnTo>
                <a:lnTo>
                  <a:pt x="267811" y="159607"/>
                </a:lnTo>
                <a:lnTo>
                  <a:pt x="272668" y="117983"/>
                </a:lnTo>
                <a:lnTo>
                  <a:pt x="271454" y="96337"/>
                </a:lnTo>
                <a:lnTo>
                  <a:pt x="261739" y="58046"/>
                </a:lnTo>
                <a:lnTo>
                  <a:pt x="229552" y="15176"/>
                </a:lnTo>
                <a:lnTo>
                  <a:pt x="214554" y="6219"/>
                </a:lnTo>
                <a:lnTo>
                  <a:pt x="197484" y="0"/>
                </a:lnTo>
                <a:close/>
              </a:path>
              <a:path w="273050" h="236220">
                <a:moveTo>
                  <a:pt x="75184" y="0"/>
                </a:moveTo>
                <a:lnTo>
                  <a:pt x="30196" y="26896"/>
                </a:lnTo>
                <a:lnTo>
                  <a:pt x="4857" y="76358"/>
                </a:lnTo>
                <a:lnTo>
                  <a:pt x="0" y="117983"/>
                </a:lnTo>
                <a:lnTo>
                  <a:pt x="1194" y="139628"/>
                </a:lnTo>
                <a:lnTo>
                  <a:pt x="10822" y="177919"/>
                </a:lnTo>
                <a:lnTo>
                  <a:pt x="42957" y="220678"/>
                </a:lnTo>
                <a:lnTo>
                  <a:pt x="75184" y="235839"/>
                </a:lnTo>
                <a:lnTo>
                  <a:pt x="78104" y="226187"/>
                </a:lnTo>
                <a:lnTo>
                  <a:pt x="64650" y="220257"/>
                </a:lnTo>
                <a:lnTo>
                  <a:pt x="53054" y="211994"/>
                </a:lnTo>
                <a:lnTo>
                  <a:pt x="29285" y="173398"/>
                </a:lnTo>
                <a:lnTo>
                  <a:pt x="21462" y="116712"/>
                </a:lnTo>
                <a:lnTo>
                  <a:pt x="22324" y="96639"/>
                </a:lnTo>
                <a:lnTo>
                  <a:pt x="35433" y="46990"/>
                </a:lnTo>
                <a:lnTo>
                  <a:pt x="64865" y="15557"/>
                </a:lnTo>
                <a:lnTo>
                  <a:pt x="78485" y="9652"/>
                </a:lnTo>
                <a:lnTo>
                  <a:pt x="7518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1203071" y="4362450"/>
            <a:ext cx="1856739" cy="10020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6200">
              <a:lnSpc>
                <a:spcPct val="100000"/>
              </a:lnSpc>
              <a:spcBef>
                <a:spcPts val="100"/>
              </a:spcBef>
              <a:tabLst>
                <a:tab pos="760095" algn="l"/>
                <a:tab pos="1536065" algn="l"/>
              </a:tabLst>
            </a:pPr>
            <a:r>
              <a:rPr sz="2000" spc="-195" dirty="0">
                <a:solidFill>
                  <a:srgbClr val="FFFFFF"/>
                </a:solidFill>
                <a:latin typeface="Arial"/>
                <a:cs typeface="Arial"/>
              </a:rPr>
              <a:t>𝑤</a:t>
            </a:r>
            <a:r>
              <a:rPr sz="2175" spc="-292" baseline="-15325" dirty="0">
                <a:solidFill>
                  <a:srgbClr val="FFFFFF"/>
                </a:solidFill>
                <a:latin typeface="Arial"/>
                <a:cs typeface="Arial"/>
              </a:rPr>
              <a:t>𝐿   </a:t>
            </a:r>
            <a:r>
              <a:rPr sz="2175" spc="-112" baseline="-153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710" dirty="0">
                <a:solidFill>
                  <a:srgbClr val="FFFFFF"/>
                </a:solidFill>
                <a:latin typeface="Arial"/>
                <a:cs typeface="Arial"/>
              </a:rPr>
              <a:t>𝑡	</a:t>
            </a:r>
            <a:r>
              <a:rPr sz="2000" spc="325" dirty="0">
                <a:solidFill>
                  <a:srgbClr val="FFFFFF"/>
                </a:solidFill>
                <a:latin typeface="Arial"/>
                <a:cs typeface="Arial"/>
              </a:rPr>
              <a:t>=	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(</a:t>
            </a:r>
            <a:r>
              <a:rPr sz="2000" spc="-6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L</a:t>
            </a:r>
            <a:endParaRPr sz="2000">
              <a:latin typeface="TeXGyreAdventor"/>
              <a:cs typeface="TeXGyreAdventor"/>
            </a:endParaRPr>
          </a:p>
          <a:p>
            <a:pPr marL="1186815">
              <a:lnSpc>
                <a:spcPct val="100000"/>
              </a:lnSpc>
              <a:spcBef>
                <a:spcPts val="50"/>
              </a:spcBef>
            </a:pPr>
            <a:r>
              <a:rPr sz="1450" spc="265" dirty="0">
                <a:solidFill>
                  <a:srgbClr val="FFFFFF"/>
                </a:solidFill>
                <a:latin typeface="Arial"/>
                <a:cs typeface="Arial"/>
              </a:rPr>
              <a:t>−∞</a:t>
            </a:r>
            <a:endParaRPr sz="1450">
              <a:latin typeface="Arial"/>
              <a:cs typeface="Arial"/>
            </a:endParaRPr>
          </a:p>
          <a:p>
            <a:pPr marL="76200">
              <a:lnSpc>
                <a:spcPct val="100000"/>
              </a:lnSpc>
              <a:spcBef>
                <a:spcPts val="1095"/>
              </a:spcBef>
            </a:pPr>
            <a:r>
              <a:rPr sz="2000" spc="-195" dirty="0">
                <a:solidFill>
                  <a:srgbClr val="FFFFFF"/>
                </a:solidFill>
                <a:latin typeface="Arial"/>
                <a:cs typeface="Arial"/>
              </a:rPr>
              <a:t>𝑤</a:t>
            </a:r>
            <a:r>
              <a:rPr sz="2175" spc="-292" baseline="-15325" dirty="0">
                <a:solidFill>
                  <a:srgbClr val="FFFFFF"/>
                </a:solidFill>
                <a:latin typeface="Arial"/>
                <a:cs typeface="Arial"/>
              </a:rPr>
              <a:t>𝐿</a:t>
            </a:r>
            <a:r>
              <a:rPr sz="2175" spc="-135" baseline="-153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710" dirty="0">
                <a:solidFill>
                  <a:srgbClr val="FFFFFF"/>
                </a:solidFill>
                <a:latin typeface="Arial"/>
                <a:cs typeface="Arial"/>
              </a:rPr>
              <a:t>𝑡</a:t>
            </a:r>
            <a:endParaRPr sz="2000">
              <a:latin typeface="Arial"/>
              <a:cs typeface="Arial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2223897" y="5218176"/>
            <a:ext cx="108585" cy="17145"/>
          </a:xfrm>
          <a:custGeom>
            <a:avLst/>
            <a:gdLst/>
            <a:ahLst/>
            <a:cxnLst/>
            <a:rect l="l" t="t" r="r" b="b"/>
            <a:pathLst>
              <a:path w="108585" h="17145">
                <a:moveTo>
                  <a:pt x="108204" y="0"/>
                </a:moveTo>
                <a:lnTo>
                  <a:pt x="0" y="0"/>
                </a:lnTo>
                <a:lnTo>
                  <a:pt x="0" y="16764"/>
                </a:lnTo>
                <a:lnTo>
                  <a:pt x="108204" y="16764"/>
                </a:lnTo>
                <a:lnTo>
                  <a:pt x="10820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2211704" y="4952238"/>
            <a:ext cx="133350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spc="40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145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2211704" y="5229859"/>
            <a:ext cx="133350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spc="40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145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592704" y="5008626"/>
            <a:ext cx="133350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spc="40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145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950847" y="5032705"/>
            <a:ext cx="125158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424180" algn="l"/>
                <a:tab pos="772795" algn="l"/>
              </a:tabLst>
            </a:pPr>
            <a:r>
              <a:rPr sz="2000" spc="330" dirty="0">
                <a:solidFill>
                  <a:srgbClr val="FFFFFF"/>
                </a:solidFill>
                <a:latin typeface="Arial"/>
                <a:cs typeface="Arial"/>
              </a:rPr>
              <a:t>=	</a:t>
            </a:r>
            <a:r>
              <a:rPr sz="2000" spc="-450" dirty="0">
                <a:solidFill>
                  <a:srgbClr val="FFFFFF"/>
                </a:solidFill>
                <a:latin typeface="Arial"/>
                <a:cs typeface="Arial"/>
              </a:rPr>
              <a:t>L𝑖	</a:t>
            </a:r>
            <a:r>
              <a:rPr sz="2000" spc="-10" dirty="0">
                <a:solidFill>
                  <a:srgbClr val="FFFFFF"/>
                </a:solidFill>
                <a:latin typeface="TeXGyreAdventor"/>
                <a:cs typeface="TeXGyreAdventor"/>
              </a:rPr>
              <a:t>(t)</a:t>
            </a:r>
            <a:r>
              <a:rPr sz="2000" spc="-7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J</a:t>
            </a:r>
            <a:endParaRPr sz="2000">
              <a:latin typeface="TeXGyreAdventor"/>
              <a:cs typeface="TeXGyreAdventor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6303" y="1439621"/>
            <a:ext cx="773620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dirty="0"/>
              <a:t>İndüktörler, </a:t>
            </a:r>
            <a:r>
              <a:rPr spc="-5" dirty="0"/>
              <a:t>direnç </a:t>
            </a:r>
            <a:r>
              <a:rPr spc="5" dirty="0"/>
              <a:t>ve </a:t>
            </a:r>
            <a:r>
              <a:rPr dirty="0"/>
              <a:t>kondansatörler </a:t>
            </a:r>
            <a:r>
              <a:rPr spc="-5" dirty="0"/>
              <a:t>gibi pasif</a:t>
            </a:r>
            <a:r>
              <a:rPr spc="-125" dirty="0"/>
              <a:t> </a:t>
            </a:r>
            <a:r>
              <a:rPr spc="-5" dirty="0"/>
              <a:t>elamanlardır.</a:t>
            </a:r>
            <a:endParaRPr sz="16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115567" y="2493264"/>
            <a:ext cx="6265163" cy="33329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344136"/>
            <a:ext cx="5360416" cy="5059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55600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pc="-5" dirty="0"/>
              <a:t>Seri</a:t>
            </a:r>
            <a:r>
              <a:rPr spc="-75" dirty="0"/>
              <a:t> </a:t>
            </a:r>
            <a:r>
              <a:rPr dirty="0"/>
              <a:t>İndüktörler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2591816"/>
            <a:ext cx="227076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55600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Parelel</a:t>
            </a:r>
            <a:r>
              <a:rPr sz="2000" spc="-9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İndüktör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914400" y="1580355"/>
            <a:ext cx="4556760" cy="8610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43712" y="3069335"/>
            <a:ext cx="5152644" cy="99821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63676" y="473405"/>
            <a:ext cx="2986405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dirty="0">
                <a:solidFill>
                  <a:srgbClr val="EBEBEB"/>
                </a:solidFill>
                <a:latin typeface="TeXGyreAdventor"/>
                <a:cs typeface="TeXGyreAdventor"/>
              </a:rPr>
              <a:t>KAYNAKÇA</a:t>
            </a:r>
            <a:endParaRPr sz="4200">
              <a:latin typeface="TeXGyreAdventor"/>
              <a:cs typeface="TeXGyreAdventor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6576" y="2080387"/>
            <a:ext cx="6441440" cy="94106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105"/>
              </a:spcBef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  <a:hlinkClick r:id="rId2"/>
              </a:rPr>
              <a:t> </a:t>
            </a:r>
            <a:r>
              <a:rPr sz="2000" u="heavy" spc="-15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  <a:hlinkClick r:id="rId2"/>
              </a:rPr>
              <a:t>http://erzurum.edu.tr/Content/Yuklemeler/Person </a:t>
            </a:r>
            <a:r>
              <a:rPr sz="2000" spc="-15" dirty="0">
                <a:solidFill>
                  <a:srgbClr val="57C1B9"/>
                </a:solidFill>
                <a:latin typeface="TeXGyreAdventor"/>
                <a:cs typeface="TeXGyreAdventor"/>
                <a:hlinkClick r:id="rId2"/>
              </a:rPr>
              <a:t> </a:t>
            </a:r>
            <a:r>
              <a:rPr sz="2000" u="heavy" spc="-5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  <a:hlinkClick r:id="rId2"/>
              </a:rPr>
              <a:t>el/Caglar_DUMAN/Devre_Analizi_Sunum_19407.p </a:t>
            </a:r>
            <a:r>
              <a:rPr sz="2000" spc="-5" dirty="0">
                <a:solidFill>
                  <a:srgbClr val="57C1B9"/>
                </a:solidFill>
                <a:latin typeface="TeXGyreAdventor"/>
                <a:cs typeface="TeXGyreAdventor"/>
                <a:hlinkClick r:id="rId2"/>
              </a:rPr>
              <a:t> </a:t>
            </a:r>
            <a:r>
              <a:rPr sz="2000" u="heavy" spc="-5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  <a:hlinkClick r:id="rId2"/>
              </a:rPr>
              <a:t>df</a:t>
            </a:r>
            <a:endParaRPr sz="2000">
              <a:latin typeface="TeXGyreAdventor"/>
              <a:cs typeface="TeXGyreAdventor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85</Words>
  <Application>Microsoft Office PowerPoint</Application>
  <PresentationFormat>Ekran Gösterisi (4:3)</PresentationFormat>
  <Paragraphs>45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TeXGyreAdventor</vt:lpstr>
      <vt:lpstr>Wingdings 3</vt:lpstr>
      <vt:lpstr>Dilim</vt:lpstr>
      <vt:lpstr>PowerPoint Sunusu</vt:lpstr>
      <vt:lpstr>SERİ-PARALEL RL DEVRELERİ</vt:lpstr>
      <vt:lpstr> Ferrit çekirdekli indüktörler ise yüksek frekans uygulamalarında tercih edilir.</vt:lpstr>
      <vt:lpstr> Henry aynı zamanda V-s/A’e eşittir.</vt:lpstr>
      <vt:lpstr> İndüktörler, direnç ve kondansatörler gibi pasif elamanlardır.</vt:lpstr>
      <vt:lpstr> Seri İndüktörler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SERİ-PARALEL RL DEVRELERİ</dc:title>
  <dc:creator>HP</dc:creator>
  <cp:lastModifiedBy>Windows Kullanıcısı</cp:lastModifiedBy>
  <cp:revision>2</cp:revision>
  <dcterms:created xsi:type="dcterms:W3CDTF">2020-01-24T12:21:13Z</dcterms:created>
  <dcterms:modified xsi:type="dcterms:W3CDTF">2020-01-28T19:04:25Z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2018-01-05T00:00:00Z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2020-01-24T00:00:00Z</vt:filetime>
  </property>
</Properties>
</file>