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92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70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652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30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858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969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759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201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7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1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74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69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47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7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10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69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85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197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rzurum.edu.tr/Content/Yuklemeler/Personel/Caglar_DUMAN/Devre_Analizi_Sunum_1940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32073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Seri-Paralel RL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Devreleri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683260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SERİ-PARALEL RL</a:t>
            </a:r>
            <a:r>
              <a:rPr sz="4200" b="1" spc="-45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DEVRELERİ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342380" cy="3456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İndüktör, genel olarak iletken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telin</a:t>
            </a:r>
            <a:r>
              <a:rPr sz="2000" spc="-1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sargı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biçimine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getirilmesi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elde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edilir.</a:t>
            </a:r>
            <a:endParaRPr sz="2000">
              <a:latin typeface="TeXGyreAdventor"/>
              <a:cs typeface="TeXGyreAdventor"/>
            </a:endParaRPr>
          </a:p>
          <a:p>
            <a:pPr marL="355600" marR="28638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İndüktörler üzerine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sarıldıkları çekirdeğin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türüne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göre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sınıflandırılırlar.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Hava çekirdekli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veya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manyeJk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olmayan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malzemeye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sarılı indüktörler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genel olarak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radyolarda, televizyonlarda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filtre devrelerinde  kullanılır.</a:t>
            </a:r>
            <a:endParaRPr sz="2000">
              <a:latin typeface="TeXGyreAdventor"/>
              <a:cs typeface="TeXGyreAdventor"/>
            </a:endParaRPr>
          </a:p>
          <a:p>
            <a:pPr marL="355600" marR="43815" indent="-342900">
              <a:lnSpc>
                <a:spcPct val="100000"/>
              </a:lnSpc>
              <a:spcBef>
                <a:spcPts val="1000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Demir çekirdekli indüktörler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 devrelerinde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filtre devrelerinde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kullanılır.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203" y="822037"/>
            <a:ext cx="7945755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Ferrit </a:t>
            </a:r>
            <a:r>
              <a:rPr dirty="0"/>
              <a:t>çekirdekli indüktörler </a:t>
            </a:r>
            <a:r>
              <a:rPr spc="-5" dirty="0"/>
              <a:t>ise </a:t>
            </a:r>
            <a:r>
              <a:rPr dirty="0"/>
              <a:t>yüksek </a:t>
            </a:r>
            <a:r>
              <a:rPr spc="-5" dirty="0"/>
              <a:t>frekans</a:t>
            </a:r>
            <a:r>
              <a:rPr spc="-155" dirty="0"/>
              <a:t> </a:t>
            </a:r>
            <a:r>
              <a:rPr dirty="0"/>
              <a:t>uygulamalarında</a:t>
            </a:r>
            <a:endParaRPr sz="16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/>
              <a:t>tercih</a:t>
            </a:r>
            <a:r>
              <a:rPr spc="-30" dirty="0"/>
              <a:t> </a:t>
            </a:r>
            <a:r>
              <a:rPr spc="-5" dirty="0"/>
              <a:t>edilir.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303" y="2320544"/>
            <a:ext cx="7940675" cy="180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2225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 taşıyan herhangi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iletkenin, etrafına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yayılan bu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çizgilerden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dolayı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kaçak indüktansa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sahip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olduğu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söylenebilir.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 taşıyan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tel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manyeJk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alan</a:t>
            </a:r>
            <a:r>
              <a:rPr sz="2000" spc="-1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oluşturur.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Değişken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manyetik alan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 oluşturur. Bu gerilim  manyetik alanı oluşturan akımın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değişim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hızı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orantılıdır.</a:t>
            </a:r>
            <a:r>
              <a:rPr sz="2000" spc="-1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Yani;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7835" y="4479797"/>
            <a:ext cx="428625" cy="17145"/>
          </a:xfrm>
          <a:custGeom>
            <a:avLst/>
            <a:gdLst/>
            <a:ahLst/>
            <a:cxnLst/>
            <a:rect l="l" t="t" r="r" b="b"/>
            <a:pathLst>
              <a:path w="428625" h="17145">
                <a:moveTo>
                  <a:pt x="428244" y="0"/>
                </a:moveTo>
                <a:lnTo>
                  <a:pt x="0" y="0"/>
                </a:lnTo>
                <a:lnTo>
                  <a:pt x="0" y="16763"/>
                </a:lnTo>
                <a:lnTo>
                  <a:pt x="428244" y="16763"/>
                </a:lnTo>
                <a:lnTo>
                  <a:pt x="4282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26767" y="4490669"/>
            <a:ext cx="226695" cy="248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50" spc="-210" dirty="0">
                <a:solidFill>
                  <a:srgbClr val="FFFFFF"/>
                </a:solidFill>
                <a:latin typeface="Arial"/>
                <a:cs typeface="Arial"/>
              </a:rPr>
              <a:t>𝑑</a:t>
            </a:r>
            <a:r>
              <a:rPr sz="1450" spc="-595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203" y="4294377"/>
            <a:ext cx="71640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93065" algn="l"/>
                <a:tab pos="1856739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v(t)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 =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L</a:t>
            </a:r>
            <a:r>
              <a:rPr sz="2175" spc="-217" baseline="45977" dirty="0">
                <a:solidFill>
                  <a:srgbClr val="FFFFFF"/>
                </a:solidFill>
                <a:latin typeface="Arial"/>
                <a:cs typeface="Arial"/>
              </a:rPr>
              <a:t>𝑑𝑖(𝑡)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Burada, oranf sabit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L, indüktans</a:t>
            </a:r>
            <a:r>
              <a:rPr sz="2000" spc="-1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203" y="4672710"/>
            <a:ext cx="35883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adlandırılır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birimi</a:t>
            </a:r>
            <a:r>
              <a:rPr sz="2000" spc="-1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henry’dir.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1" y="288670"/>
            <a:ext cx="4942586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Henry </a:t>
            </a:r>
            <a:r>
              <a:rPr spc="-5" dirty="0"/>
              <a:t>aynı </a:t>
            </a:r>
            <a:r>
              <a:rPr dirty="0"/>
              <a:t>zamanda </a:t>
            </a:r>
            <a:r>
              <a:rPr spc="-10" dirty="0"/>
              <a:t>V-s/A’e</a:t>
            </a:r>
            <a:r>
              <a:rPr spc="-70" dirty="0"/>
              <a:t> </a:t>
            </a:r>
            <a:r>
              <a:rPr dirty="0"/>
              <a:t>eşittir.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571" y="1294841"/>
            <a:ext cx="57169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İndüktör akımı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aşağıdaki gibi ifade</a:t>
            </a:r>
            <a:r>
              <a:rPr sz="2000" spc="-1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edilebilir.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6236" y="1969007"/>
            <a:ext cx="108585" cy="17145"/>
          </a:xfrm>
          <a:custGeom>
            <a:avLst/>
            <a:gdLst/>
            <a:ahLst/>
            <a:cxnLst/>
            <a:rect l="l" t="t" r="r" b="b"/>
            <a:pathLst>
              <a:path w="108585" h="17144">
                <a:moveTo>
                  <a:pt x="108204" y="0"/>
                </a:moveTo>
                <a:lnTo>
                  <a:pt x="0" y="0"/>
                </a:lnTo>
                <a:lnTo>
                  <a:pt x="0" y="16763"/>
                </a:lnTo>
                <a:lnTo>
                  <a:pt x="108204" y="16763"/>
                </a:lnTo>
                <a:lnTo>
                  <a:pt x="108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83791" y="1979802"/>
            <a:ext cx="12763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385" dirty="0">
                <a:solidFill>
                  <a:srgbClr val="FFFFFF"/>
                </a:solidFill>
                <a:latin typeface="Arial"/>
                <a:cs typeface="Arial"/>
              </a:rPr>
              <a:t>𝐿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2457" y="1955418"/>
            <a:ext cx="33337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215" dirty="0">
                <a:solidFill>
                  <a:srgbClr val="FFFFFF"/>
                </a:solidFill>
                <a:latin typeface="Arial"/>
                <a:cs typeface="Arial"/>
              </a:rPr>
              <a:t>−</a:t>
            </a:r>
            <a:r>
              <a:rPr sz="1450" spc="315" dirty="0">
                <a:solidFill>
                  <a:srgbClr val="FFFFFF"/>
                </a:solidFill>
                <a:latin typeface="Arial"/>
                <a:cs typeface="Arial"/>
              </a:rPr>
              <a:t>∞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0904" y="1859533"/>
            <a:ext cx="309245" cy="236220"/>
          </a:xfrm>
          <a:custGeom>
            <a:avLst/>
            <a:gdLst/>
            <a:ahLst/>
            <a:cxnLst/>
            <a:rect l="l" t="t" r="r" b="b"/>
            <a:pathLst>
              <a:path w="309244" h="236219">
                <a:moveTo>
                  <a:pt x="234060" y="0"/>
                </a:moveTo>
                <a:lnTo>
                  <a:pt x="230758" y="9651"/>
                </a:lnTo>
                <a:lnTo>
                  <a:pt x="244379" y="15557"/>
                </a:lnTo>
                <a:lnTo>
                  <a:pt x="256095" y="23749"/>
                </a:lnTo>
                <a:lnTo>
                  <a:pt x="279906" y="61777"/>
                </a:lnTo>
                <a:lnTo>
                  <a:pt x="287781" y="116712"/>
                </a:lnTo>
                <a:lnTo>
                  <a:pt x="286902" y="137497"/>
                </a:lnTo>
                <a:lnTo>
                  <a:pt x="273812" y="188467"/>
                </a:lnTo>
                <a:lnTo>
                  <a:pt x="244469" y="220257"/>
                </a:lnTo>
                <a:lnTo>
                  <a:pt x="231012" y="226187"/>
                </a:lnTo>
                <a:lnTo>
                  <a:pt x="234060" y="235838"/>
                </a:lnTo>
                <a:lnTo>
                  <a:pt x="279102" y="208996"/>
                </a:lnTo>
                <a:lnTo>
                  <a:pt x="304387" y="159607"/>
                </a:lnTo>
                <a:lnTo>
                  <a:pt x="309244" y="117982"/>
                </a:lnTo>
                <a:lnTo>
                  <a:pt x="308030" y="96337"/>
                </a:lnTo>
                <a:lnTo>
                  <a:pt x="298315" y="58046"/>
                </a:lnTo>
                <a:lnTo>
                  <a:pt x="266128" y="15176"/>
                </a:lnTo>
                <a:lnTo>
                  <a:pt x="251130" y="6219"/>
                </a:lnTo>
                <a:lnTo>
                  <a:pt x="234060" y="0"/>
                </a:lnTo>
                <a:close/>
              </a:path>
              <a:path w="309244" h="236219">
                <a:moveTo>
                  <a:pt x="75183" y="0"/>
                </a:moveTo>
                <a:lnTo>
                  <a:pt x="30196" y="26896"/>
                </a:lnTo>
                <a:lnTo>
                  <a:pt x="4857" y="76358"/>
                </a:lnTo>
                <a:lnTo>
                  <a:pt x="0" y="117982"/>
                </a:lnTo>
                <a:lnTo>
                  <a:pt x="1194" y="139628"/>
                </a:lnTo>
                <a:lnTo>
                  <a:pt x="10822" y="177919"/>
                </a:lnTo>
                <a:lnTo>
                  <a:pt x="42957" y="220678"/>
                </a:lnTo>
                <a:lnTo>
                  <a:pt x="75183" y="235838"/>
                </a:lnTo>
                <a:lnTo>
                  <a:pt x="78104" y="226187"/>
                </a:lnTo>
                <a:lnTo>
                  <a:pt x="64650" y="220257"/>
                </a:lnTo>
                <a:lnTo>
                  <a:pt x="53054" y="211994"/>
                </a:lnTo>
                <a:lnTo>
                  <a:pt x="29285" y="173398"/>
                </a:lnTo>
                <a:lnTo>
                  <a:pt x="21462" y="116712"/>
                </a:lnTo>
                <a:lnTo>
                  <a:pt x="22324" y="96639"/>
                </a:lnTo>
                <a:lnTo>
                  <a:pt x="35432" y="46989"/>
                </a:lnTo>
                <a:lnTo>
                  <a:pt x="64865" y="15557"/>
                </a:lnTo>
                <a:lnTo>
                  <a:pt x="78485" y="9651"/>
                </a:lnTo>
                <a:lnTo>
                  <a:pt x="751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28471" y="1795399"/>
            <a:ext cx="2085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265555" algn="l"/>
              </a:tabLst>
            </a:pPr>
            <a:r>
              <a:rPr sz="3000" spc="-15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i(t) </a:t>
            </a:r>
            <a:r>
              <a:rPr sz="3000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3000" spc="30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175" spc="60" baseline="47892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5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75" spc="-667" baseline="49808" dirty="0">
                <a:solidFill>
                  <a:srgbClr val="FFFFFF"/>
                </a:solidFill>
                <a:latin typeface="Arial"/>
                <a:cs typeface="Arial"/>
              </a:rPr>
              <a:t>𝑡	</a:t>
            </a:r>
            <a:r>
              <a:rPr sz="3000" spc="-615" baseline="2777" dirty="0">
                <a:solidFill>
                  <a:srgbClr val="FFFFFF"/>
                </a:solidFill>
                <a:latin typeface="Arial"/>
                <a:cs typeface="Arial"/>
              </a:rPr>
              <a:t>𝑣 </a:t>
            </a:r>
            <a:r>
              <a:rPr sz="3000" spc="-652" baseline="2777" dirty="0">
                <a:solidFill>
                  <a:srgbClr val="FFFFFF"/>
                </a:solidFill>
                <a:latin typeface="Arial"/>
                <a:cs typeface="Arial"/>
              </a:rPr>
              <a:t>𝑥</a:t>
            </a:r>
            <a:r>
              <a:rPr sz="3000" spc="-517" baseline="277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85" baseline="2777" dirty="0">
                <a:solidFill>
                  <a:srgbClr val="FFFFFF"/>
                </a:solidFill>
                <a:latin typeface="Arial"/>
                <a:cs typeface="Arial"/>
              </a:rPr>
              <a:t>𝑑𝑥</a:t>
            </a:r>
            <a:endParaRPr sz="3000" baseline="2777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0264" y="2462911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42997" y="2528316"/>
            <a:ext cx="108585" cy="17145"/>
          </a:xfrm>
          <a:custGeom>
            <a:avLst/>
            <a:gdLst/>
            <a:ahLst/>
            <a:cxnLst/>
            <a:rect l="l" t="t" r="r" b="b"/>
            <a:pathLst>
              <a:path w="108585" h="17144">
                <a:moveTo>
                  <a:pt x="108204" y="0"/>
                </a:moveTo>
                <a:lnTo>
                  <a:pt x="0" y="0"/>
                </a:lnTo>
                <a:lnTo>
                  <a:pt x="0" y="16763"/>
                </a:lnTo>
                <a:lnTo>
                  <a:pt x="108204" y="16763"/>
                </a:lnTo>
                <a:lnTo>
                  <a:pt x="108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30804" y="2539111"/>
            <a:ext cx="12763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385" dirty="0">
                <a:solidFill>
                  <a:srgbClr val="FFFFFF"/>
                </a:solidFill>
                <a:latin typeface="Arial"/>
                <a:cs typeface="Arial"/>
              </a:rPr>
              <a:t>𝐿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3817" y="2514726"/>
            <a:ext cx="24955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450" spc="-200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r>
              <a:rPr sz="1800" spc="-300" baseline="-13888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800" baseline="-13888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81171" y="2418842"/>
            <a:ext cx="309245" cy="236220"/>
          </a:xfrm>
          <a:custGeom>
            <a:avLst/>
            <a:gdLst/>
            <a:ahLst/>
            <a:cxnLst/>
            <a:rect l="l" t="t" r="r" b="b"/>
            <a:pathLst>
              <a:path w="309245" h="236219">
                <a:moveTo>
                  <a:pt x="234061" y="0"/>
                </a:moveTo>
                <a:lnTo>
                  <a:pt x="230758" y="9652"/>
                </a:lnTo>
                <a:lnTo>
                  <a:pt x="244379" y="15557"/>
                </a:lnTo>
                <a:lnTo>
                  <a:pt x="256095" y="23749"/>
                </a:lnTo>
                <a:lnTo>
                  <a:pt x="279906" y="61777"/>
                </a:lnTo>
                <a:lnTo>
                  <a:pt x="287781" y="116712"/>
                </a:lnTo>
                <a:lnTo>
                  <a:pt x="286902" y="137497"/>
                </a:lnTo>
                <a:lnTo>
                  <a:pt x="273812" y="188468"/>
                </a:lnTo>
                <a:lnTo>
                  <a:pt x="244469" y="220257"/>
                </a:lnTo>
                <a:lnTo>
                  <a:pt x="231012" y="226187"/>
                </a:lnTo>
                <a:lnTo>
                  <a:pt x="234061" y="235838"/>
                </a:lnTo>
                <a:lnTo>
                  <a:pt x="279102" y="208996"/>
                </a:lnTo>
                <a:lnTo>
                  <a:pt x="304387" y="159607"/>
                </a:lnTo>
                <a:lnTo>
                  <a:pt x="309244" y="117983"/>
                </a:lnTo>
                <a:lnTo>
                  <a:pt x="308030" y="96337"/>
                </a:lnTo>
                <a:lnTo>
                  <a:pt x="298315" y="58046"/>
                </a:lnTo>
                <a:lnTo>
                  <a:pt x="266128" y="15176"/>
                </a:lnTo>
                <a:lnTo>
                  <a:pt x="251130" y="6219"/>
                </a:lnTo>
                <a:lnTo>
                  <a:pt x="234061" y="0"/>
                </a:lnTo>
                <a:close/>
              </a:path>
              <a:path w="309245" h="236219">
                <a:moveTo>
                  <a:pt x="75183" y="0"/>
                </a:moveTo>
                <a:lnTo>
                  <a:pt x="30196" y="26896"/>
                </a:lnTo>
                <a:lnTo>
                  <a:pt x="4857" y="76358"/>
                </a:lnTo>
                <a:lnTo>
                  <a:pt x="0" y="117983"/>
                </a:lnTo>
                <a:lnTo>
                  <a:pt x="1194" y="139628"/>
                </a:lnTo>
                <a:lnTo>
                  <a:pt x="10822" y="177919"/>
                </a:lnTo>
                <a:lnTo>
                  <a:pt x="42957" y="220678"/>
                </a:lnTo>
                <a:lnTo>
                  <a:pt x="75183" y="235838"/>
                </a:lnTo>
                <a:lnTo>
                  <a:pt x="78104" y="226187"/>
                </a:lnTo>
                <a:lnTo>
                  <a:pt x="64650" y="220257"/>
                </a:lnTo>
                <a:lnTo>
                  <a:pt x="53054" y="211994"/>
                </a:lnTo>
                <a:lnTo>
                  <a:pt x="29285" y="173398"/>
                </a:lnTo>
                <a:lnTo>
                  <a:pt x="21462" y="116712"/>
                </a:lnTo>
                <a:lnTo>
                  <a:pt x="22324" y="96639"/>
                </a:lnTo>
                <a:lnTo>
                  <a:pt x="35432" y="46990"/>
                </a:lnTo>
                <a:lnTo>
                  <a:pt x="64865" y="15557"/>
                </a:lnTo>
                <a:lnTo>
                  <a:pt x="78486" y="9652"/>
                </a:lnTo>
                <a:lnTo>
                  <a:pt x="751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1171" y="2354707"/>
            <a:ext cx="2693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-15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i(t) </a:t>
            </a:r>
            <a:r>
              <a:rPr sz="3000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3000" spc="-382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i(</a:t>
            </a:r>
            <a:r>
              <a:rPr sz="3000" spc="-382" baseline="2777" dirty="0">
                <a:solidFill>
                  <a:srgbClr val="FFFFFF"/>
                </a:solidFill>
                <a:latin typeface="Arial"/>
                <a:cs typeface="Arial"/>
              </a:rPr>
              <a:t>𝑡 </a:t>
            </a:r>
            <a:r>
              <a:rPr sz="3000" baseline="2777" dirty="0">
                <a:solidFill>
                  <a:srgbClr val="FFFFFF"/>
                </a:solidFill>
                <a:latin typeface="TeXGyreAdventor"/>
                <a:cs typeface="TeXGyreAdventor"/>
              </a:rPr>
              <a:t>) + </a:t>
            </a:r>
            <a:r>
              <a:rPr sz="2175" spc="60" baseline="4789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75" spc="-667" baseline="49808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r>
              <a:rPr sz="2175" spc="412" baseline="4980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615" baseline="2777" dirty="0">
                <a:solidFill>
                  <a:srgbClr val="FFFFFF"/>
                </a:solidFill>
                <a:latin typeface="Arial"/>
                <a:cs typeface="Arial"/>
              </a:rPr>
              <a:t>𝑣 </a:t>
            </a:r>
            <a:r>
              <a:rPr sz="3000" spc="-652" baseline="2777" dirty="0">
                <a:solidFill>
                  <a:srgbClr val="FFFFFF"/>
                </a:solidFill>
                <a:latin typeface="Arial"/>
                <a:cs typeface="Arial"/>
              </a:rPr>
              <a:t>𝑥</a:t>
            </a:r>
            <a:r>
              <a:rPr sz="3000" spc="-630" baseline="277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85" baseline="2777" dirty="0">
                <a:solidFill>
                  <a:srgbClr val="FFFFFF"/>
                </a:solidFill>
                <a:latin typeface="Arial"/>
                <a:cs typeface="Arial"/>
              </a:rPr>
              <a:t>𝑑𝑥</a:t>
            </a:r>
            <a:endParaRPr sz="3000" baseline="277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6571" y="2860929"/>
            <a:ext cx="3204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İndüktörde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biriken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güç: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79089" y="3547871"/>
            <a:ext cx="428625" cy="17145"/>
          </a:xfrm>
          <a:custGeom>
            <a:avLst/>
            <a:gdLst/>
            <a:ahLst/>
            <a:cxnLst/>
            <a:rect l="l" t="t" r="r" b="b"/>
            <a:pathLst>
              <a:path w="428625" h="17145">
                <a:moveTo>
                  <a:pt x="428243" y="0"/>
                </a:moveTo>
                <a:lnTo>
                  <a:pt x="0" y="0"/>
                </a:lnTo>
                <a:lnTo>
                  <a:pt x="0" y="16763"/>
                </a:lnTo>
                <a:lnTo>
                  <a:pt x="428243" y="16763"/>
                </a:lnTo>
                <a:lnTo>
                  <a:pt x="4282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41171" y="3362325"/>
            <a:ext cx="31591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P(t)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v(t).i(t)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( </a:t>
            </a:r>
            <a:r>
              <a:rPr sz="2000" spc="-140" dirty="0">
                <a:solidFill>
                  <a:srgbClr val="FFFFFF"/>
                </a:solidFill>
                <a:latin typeface="TeXGyreAdventor"/>
                <a:cs typeface="TeXGyreAdventor"/>
              </a:rPr>
              <a:t>L</a:t>
            </a:r>
            <a:r>
              <a:rPr sz="2175" spc="-209" baseline="45977" dirty="0">
                <a:solidFill>
                  <a:srgbClr val="FFFFFF"/>
                </a:solidFill>
                <a:latin typeface="Arial"/>
                <a:cs typeface="Arial"/>
              </a:rPr>
              <a:t>𝑑𝑖(𝑡)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r>
              <a:rPr sz="2000" spc="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i(t)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66571" y="3497315"/>
            <a:ext cx="4729480" cy="70040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71755" algn="ctr">
              <a:lnSpc>
                <a:spcPct val="100000"/>
              </a:lnSpc>
              <a:spcBef>
                <a:spcPts val="600"/>
              </a:spcBef>
            </a:pPr>
            <a:r>
              <a:rPr sz="1450" spc="-300" dirty="0">
                <a:solidFill>
                  <a:srgbClr val="FFFFFF"/>
                </a:solidFill>
                <a:latin typeface="Arial"/>
                <a:cs typeface="Arial"/>
              </a:rPr>
              <a:t>𝑑𝑡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Manyetik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alanda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depolanan</a:t>
            </a:r>
            <a:r>
              <a:rPr sz="2000" spc="-1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enerji: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97152" y="4438141"/>
            <a:ext cx="273050" cy="236220"/>
          </a:xfrm>
          <a:custGeom>
            <a:avLst/>
            <a:gdLst/>
            <a:ahLst/>
            <a:cxnLst/>
            <a:rect l="l" t="t" r="r" b="b"/>
            <a:pathLst>
              <a:path w="273050" h="236220">
                <a:moveTo>
                  <a:pt x="197484" y="0"/>
                </a:moveTo>
                <a:lnTo>
                  <a:pt x="194183" y="9651"/>
                </a:lnTo>
                <a:lnTo>
                  <a:pt x="207803" y="15557"/>
                </a:lnTo>
                <a:lnTo>
                  <a:pt x="219519" y="23748"/>
                </a:lnTo>
                <a:lnTo>
                  <a:pt x="243330" y="61777"/>
                </a:lnTo>
                <a:lnTo>
                  <a:pt x="251205" y="116712"/>
                </a:lnTo>
                <a:lnTo>
                  <a:pt x="250326" y="137497"/>
                </a:lnTo>
                <a:lnTo>
                  <a:pt x="237235" y="188467"/>
                </a:lnTo>
                <a:lnTo>
                  <a:pt x="207893" y="220257"/>
                </a:lnTo>
                <a:lnTo>
                  <a:pt x="194436" y="226186"/>
                </a:lnTo>
                <a:lnTo>
                  <a:pt x="197484" y="235838"/>
                </a:lnTo>
                <a:lnTo>
                  <a:pt x="242526" y="208996"/>
                </a:lnTo>
                <a:lnTo>
                  <a:pt x="267811" y="159607"/>
                </a:lnTo>
                <a:lnTo>
                  <a:pt x="272668" y="117982"/>
                </a:lnTo>
                <a:lnTo>
                  <a:pt x="271454" y="96337"/>
                </a:lnTo>
                <a:lnTo>
                  <a:pt x="261739" y="58046"/>
                </a:lnTo>
                <a:lnTo>
                  <a:pt x="229552" y="15176"/>
                </a:lnTo>
                <a:lnTo>
                  <a:pt x="214554" y="6219"/>
                </a:lnTo>
                <a:lnTo>
                  <a:pt x="197484" y="0"/>
                </a:lnTo>
                <a:close/>
              </a:path>
              <a:path w="273050" h="236220">
                <a:moveTo>
                  <a:pt x="75184" y="0"/>
                </a:moveTo>
                <a:lnTo>
                  <a:pt x="30196" y="26896"/>
                </a:lnTo>
                <a:lnTo>
                  <a:pt x="4857" y="76358"/>
                </a:lnTo>
                <a:lnTo>
                  <a:pt x="0" y="117982"/>
                </a:lnTo>
                <a:lnTo>
                  <a:pt x="1194" y="139628"/>
                </a:lnTo>
                <a:lnTo>
                  <a:pt x="10822" y="177919"/>
                </a:lnTo>
                <a:lnTo>
                  <a:pt x="42957" y="220678"/>
                </a:lnTo>
                <a:lnTo>
                  <a:pt x="75184" y="235838"/>
                </a:lnTo>
                <a:lnTo>
                  <a:pt x="78104" y="226186"/>
                </a:lnTo>
                <a:lnTo>
                  <a:pt x="64650" y="220257"/>
                </a:lnTo>
                <a:lnTo>
                  <a:pt x="53054" y="211994"/>
                </a:lnTo>
                <a:lnTo>
                  <a:pt x="29285" y="173398"/>
                </a:lnTo>
                <a:lnTo>
                  <a:pt x="21462" y="116712"/>
                </a:lnTo>
                <a:lnTo>
                  <a:pt x="22324" y="96639"/>
                </a:lnTo>
                <a:lnTo>
                  <a:pt x="35433" y="46989"/>
                </a:lnTo>
                <a:lnTo>
                  <a:pt x="64865" y="15557"/>
                </a:lnTo>
                <a:lnTo>
                  <a:pt x="78485" y="9651"/>
                </a:lnTo>
                <a:lnTo>
                  <a:pt x="75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72308" y="4142994"/>
            <a:ext cx="107314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95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62097" y="4547615"/>
            <a:ext cx="553720" cy="17145"/>
          </a:xfrm>
          <a:custGeom>
            <a:avLst/>
            <a:gdLst/>
            <a:ahLst/>
            <a:cxnLst/>
            <a:rect l="l" t="t" r="r" b="b"/>
            <a:pathLst>
              <a:path w="553720" h="17145">
                <a:moveTo>
                  <a:pt x="553212" y="0"/>
                </a:moveTo>
                <a:lnTo>
                  <a:pt x="0" y="0"/>
                </a:lnTo>
                <a:lnTo>
                  <a:pt x="0" y="16763"/>
                </a:lnTo>
                <a:lnTo>
                  <a:pt x="553212" y="16763"/>
                </a:lnTo>
                <a:lnTo>
                  <a:pt x="5532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049904" y="4170426"/>
            <a:ext cx="5791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5" dirty="0">
                <a:solidFill>
                  <a:srgbClr val="FFFFFF"/>
                </a:solidFill>
                <a:latin typeface="Arial"/>
                <a:cs typeface="Arial"/>
              </a:rPr>
              <a:t>𝑑</a:t>
            </a:r>
            <a:r>
              <a:rPr sz="2000" spc="-1085" dirty="0">
                <a:solidFill>
                  <a:srgbClr val="FFFFFF"/>
                </a:solidFill>
                <a:latin typeface="Arial"/>
                <a:cs typeface="Arial"/>
              </a:rPr>
              <a:t>𝑖</a:t>
            </a:r>
            <a:r>
              <a:rPr sz="2000" spc="16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spc="-915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r>
              <a:rPr sz="2000" spc="16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9257" y="4533138"/>
            <a:ext cx="2743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5" dirty="0">
                <a:solidFill>
                  <a:srgbClr val="FFFFFF"/>
                </a:solidFill>
                <a:latin typeface="Arial"/>
                <a:cs typeface="Arial"/>
              </a:rPr>
              <a:t>𝑑</a:t>
            </a:r>
            <a:r>
              <a:rPr sz="2000" spc="-950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15892" y="4362450"/>
            <a:ext cx="8096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i(t)dx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97152" y="5108702"/>
            <a:ext cx="273050" cy="236220"/>
          </a:xfrm>
          <a:custGeom>
            <a:avLst/>
            <a:gdLst/>
            <a:ahLst/>
            <a:cxnLst/>
            <a:rect l="l" t="t" r="r" b="b"/>
            <a:pathLst>
              <a:path w="273050" h="236220">
                <a:moveTo>
                  <a:pt x="197484" y="0"/>
                </a:moveTo>
                <a:lnTo>
                  <a:pt x="194183" y="9652"/>
                </a:lnTo>
                <a:lnTo>
                  <a:pt x="207803" y="15557"/>
                </a:lnTo>
                <a:lnTo>
                  <a:pt x="219519" y="23749"/>
                </a:lnTo>
                <a:lnTo>
                  <a:pt x="243330" y="61777"/>
                </a:lnTo>
                <a:lnTo>
                  <a:pt x="251205" y="116712"/>
                </a:lnTo>
                <a:lnTo>
                  <a:pt x="250326" y="137497"/>
                </a:lnTo>
                <a:lnTo>
                  <a:pt x="237235" y="188468"/>
                </a:lnTo>
                <a:lnTo>
                  <a:pt x="207893" y="220257"/>
                </a:lnTo>
                <a:lnTo>
                  <a:pt x="194436" y="226187"/>
                </a:lnTo>
                <a:lnTo>
                  <a:pt x="197484" y="235839"/>
                </a:lnTo>
                <a:lnTo>
                  <a:pt x="242526" y="208996"/>
                </a:lnTo>
                <a:lnTo>
                  <a:pt x="267811" y="159607"/>
                </a:lnTo>
                <a:lnTo>
                  <a:pt x="272668" y="117983"/>
                </a:lnTo>
                <a:lnTo>
                  <a:pt x="271454" y="96337"/>
                </a:lnTo>
                <a:lnTo>
                  <a:pt x="261739" y="58046"/>
                </a:lnTo>
                <a:lnTo>
                  <a:pt x="229552" y="15176"/>
                </a:lnTo>
                <a:lnTo>
                  <a:pt x="214554" y="6219"/>
                </a:lnTo>
                <a:lnTo>
                  <a:pt x="197484" y="0"/>
                </a:lnTo>
                <a:close/>
              </a:path>
              <a:path w="273050" h="236220">
                <a:moveTo>
                  <a:pt x="75184" y="0"/>
                </a:moveTo>
                <a:lnTo>
                  <a:pt x="30196" y="26896"/>
                </a:lnTo>
                <a:lnTo>
                  <a:pt x="4857" y="76358"/>
                </a:lnTo>
                <a:lnTo>
                  <a:pt x="0" y="117983"/>
                </a:lnTo>
                <a:lnTo>
                  <a:pt x="1194" y="139628"/>
                </a:lnTo>
                <a:lnTo>
                  <a:pt x="10822" y="177919"/>
                </a:lnTo>
                <a:lnTo>
                  <a:pt x="42957" y="220678"/>
                </a:lnTo>
                <a:lnTo>
                  <a:pt x="75184" y="235839"/>
                </a:lnTo>
                <a:lnTo>
                  <a:pt x="78104" y="226187"/>
                </a:lnTo>
                <a:lnTo>
                  <a:pt x="64650" y="220257"/>
                </a:lnTo>
                <a:lnTo>
                  <a:pt x="53054" y="211994"/>
                </a:lnTo>
                <a:lnTo>
                  <a:pt x="29285" y="173398"/>
                </a:lnTo>
                <a:lnTo>
                  <a:pt x="21462" y="116712"/>
                </a:lnTo>
                <a:lnTo>
                  <a:pt x="22324" y="96639"/>
                </a:lnTo>
                <a:lnTo>
                  <a:pt x="35433" y="46990"/>
                </a:lnTo>
                <a:lnTo>
                  <a:pt x="64865" y="15557"/>
                </a:lnTo>
                <a:lnTo>
                  <a:pt x="78485" y="9652"/>
                </a:lnTo>
                <a:lnTo>
                  <a:pt x="75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203071" y="4362450"/>
            <a:ext cx="1856739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760095" algn="l"/>
                <a:tab pos="1536065" algn="l"/>
              </a:tabLst>
            </a:pPr>
            <a:r>
              <a:rPr sz="2000" spc="-195" dirty="0">
                <a:solidFill>
                  <a:srgbClr val="FFFFFF"/>
                </a:solidFill>
                <a:latin typeface="Arial"/>
                <a:cs typeface="Arial"/>
              </a:rPr>
              <a:t>𝑤</a:t>
            </a:r>
            <a:r>
              <a:rPr sz="2175" spc="-292" baseline="-15325" dirty="0">
                <a:solidFill>
                  <a:srgbClr val="FFFFFF"/>
                </a:solidFill>
                <a:latin typeface="Arial"/>
                <a:cs typeface="Arial"/>
              </a:rPr>
              <a:t>𝐿   </a:t>
            </a:r>
            <a:r>
              <a:rPr sz="2175" spc="-112" baseline="-15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10" dirty="0">
                <a:solidFill>
                  <a:srgbClr val="FFFFFF"/>
                </a:solidFill>
                <a:latin typeface="Arial"/>
                <a:cs typeface="Arial"/>
              </a:rPr>
              <a:t>𝑡	</a:t>
            </a:r>
            <a:r>
              <a:rPr sz="2000" spc="325" dirty="0">
                <a:solidFill>
                  <a:srgbClr val="FFFFFF"/>
                </a:solidFill>
                <a:latin typeface="Arial"/>
                <a:cs typeface="Arial"/>
              </a:rPr>
              <a:t>=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L</a:t>
            </a:r>
            <a:endParaRPr sz="2000">
              <a:latin typeface="TeXGyreAdventor"/>
              <a:cs typeface="TeXGyreAdventor"/>
            </a:endParaRPr>
          </a:p>
          <a:p>
            <a:pPr marL="1186815">
              <a:lnSpc>
                <a:spcPct val="100000"/>
              </a:lnSpc>
              <a:spcBef>
                <a:spcPts val="50"/>
              </a:spcBef>
            </a:pPr>
            <a:r>
              <a:rPr sz="1450" spc="265" dirty="0">
                <a:solidFill>
                  <a:srgbClr val="FFFFFF"/>
                </a:solidFill>
                <a:latin typeface="Arial"/>
                <a:cs typeface="Arial"/>
              </a:rPr>
              <a:t>−∞</a:t>
            </a:r>
            <a:endParaRPr sz="14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1095"/>
              </a:spcBef>
            </a:pPr>
            <a:r>
              <a:rPr sz="2000" spc="-195" dirty="0">
                <a:solidFill>
                  <a:srgbClr val="FFFFFF"/>
                </a:solidFill>
                <a:latin typeface="Arial"/>
                <a:cs typeface="Arial"/>
              </a:rPr>
              <a:t>𝑤</a:t>
            </a:r>
            <a:r>
              <a:rPr sz="2175" spc="-292" baseline="-15325" dirty="0">
                <a:solidFill>
                  <a:srgbClr val="FFFFFF"/>
                </a:solidFill>
                <a:latin typeface="Arial"/>
                <a:cs typeface="Arial"/>
              </a:rPr>
              <a:t>𝐿</a:t>
            </a:r>
            <a:r>
              <a:rPr sz="2175" spc="-135" baseline="-15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10" dirty="0">
                <a:solidFill>
                  <a:srgbClr val="FFFFFF"/>
                </a:solidFill>
                <a:latin typeface="Arial"/>
                <a:cs typeface="Arial"/>
              </a:rPr>
              <a:t>𝑡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23897" y="5218176"/>
            <a:ext cx="108585" cy="17145"/>
          </a:xfrm>
          <a:custGeom>
            <a:avLst/>
            <a:gdLst/>
            <a:ahLst/>
            <a:cxnLst/>
            <a:rect l="l" t="t" r="r" b="b"/>
            <a:pathLst>
              <a:path w="108585" h="17145">
                <a:moveTo>
                  <a:pt x="108204" y="0"/>
                </a:moveTo>
                <a:lnTo>
                  <a:pt x="0" y="0"/>
                </a:lnTo>
                <a:lnTo>
                  <a:pt x="0" y="16764"/>
                </a:lnTo>
                <a:lnTo>
                  <a:pt x="108204" y="16764"/>
                </a:lnTo>
                <a:lnTo>
                  <a:pt x="108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11704" y="4952238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11704" y="5229859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2704" y="5008626"/>
            <a:ext cx="13335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4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50847" y="5032705"/>
            <a:ext cx="12515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4180" algn="l"/>
                <a:tab pos="772795" algn="l"/>
              </a:tabLst>
            </a:pPr>
            <a:r>
              <a:rPr sz="2000" spc="330" dirty="0">
                <a:solidFill>
                  <a:srgbClr val="FFFFFF"/>
                </a:solidFill>
                <a:latin typeface="Arial"/>
                <a:cs typeface="Arial"/>
              </a:rPr>
              <a:t>=	</a:t>
            </a:r>
            <a:r>
              <a:rPr sz="2000" spc="-450" dirty="0">
                <a:solidFill>
                  <a:srgbClr val="FFFFFF"/>
                </a:solidFill>
                <a:latin typeface="Arial"/>
                <a:cs typeface="Arial"/>
              </a:rPr>
              <a:t>L𝑖	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(t)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J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439621"/>
            <a:ext cx="77362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dirty="0"/>
              <a:t>İndüktörler, </a:t>
            </a:r>
            <a:r>
              <a:rPr spc="-5" dirty="0"/>
              <a:t>direnç </a:t>
            </a:r>
            <a:r>
              <a:rPr spc="5" dirty="0"/>
              <a:t>ve </a:t>
            </a:r>
            <a:r>
              <a:rPr dirty="0"/>
              <a:t>kondansatörler </a:t>
            </a:r>
            <a:r>
              <a:rPr spc="-5" dirty="0"/>
              <a:t>gibi pasif</a:t>
            </a:r>
            <a:r>
              <a:rPr spc="-125" dirty="0"/>
              <a:t> </a:t>
            </a:r>
            <a:r>
              <a:rPr spc="-5" dirty="0"/>
              <a:t>elamanlardır.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5567" y="2493264"/>
            <a:ext cx="6265163" cy="3332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44136"/>
            <a:ext cx="536041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Seri</a:t>
            </a:r>
            <a:r>
              <a:rPr spc="-75" dirty="0"/>
              <a:t> </a:t>
            </a:r>
            <a:r>
              <a:rPr dirty="0"/>
              <a:t>İndüktörler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591816"/>
            <a:ext cx="22707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Parelel</a:t>
            </a:r>
            <a:r>
              <a:rPr sz="2000" spc="-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İndüktör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580355"/>
            <a:ext cx="4556760" cy="861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712" y="3069335"/>
            <a:ext cx="5152644" cy="998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  <a:latin typeface="TeXGyreAdventor"/>
                <a:cs typeface="TeXGyreAdventor"/>
              </a:rPr>
              <a:t>KAYNAKÇA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4144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 </a:t>
            </a:r>
            <a:r>
              <a:rPr sz="2000" u="heavy" spc="-1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http://erzurum.edu.tr/Content/Yuklemeler/Person </a:t>
            </a:r>
            <a:r>
              <a:rPr sz="2000" spc="-15" dirty="0">
                <a:solidFill>
                  <a:srgbClr val="57C1B9"/>
                </a:solidFill>
                <a:latin typeface="TeXGyreAdventor"/>
                <a:cs typeface="TeXGyreAdventor"/>
                <a:hlinkClick r:id="rId2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el/Caglar_DUMAN/Devre_Analizi_Sunum_19407.p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2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df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85</Words>
  <Application>Microsoft Office PowerPoint</Application>
  <PresentationFormat>Ekran Gösterisi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TeXGyreAdventor</vt:lpstr>
      <vt:lpstr>Wingdings 3</vt:lpstr>
      <vt:lpstr>Dilim</vt:lpstr>
      <vt:lpstr>PowerPoint Sunusu</vt:lpstr>
      <vt:lpstr>SERİ-PARALEL RL DEVRELERİ</vt:lpstr>
      <vt:lpstr> Ferrit çekirdekli indüktörler ise yüksek frekans uygulamalarında tercih edilir.</vt:lpstr>
      <vt:lpstr> Henry aynı zamanda V-s/A’e eşittir.</vt:lpstr>
      <vt:lpstr> İndüktörler, direnç ve kondansatörler gibi pasif elamanlardır.</vt:lpstr>
      <vt:lpstr> Seri İndüktörler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SERİ-PARALEL RL DEVRELERİ</dc:title>
  <dc:creator>HP</dc:creator>
  <cp:lastModifiedBy>Windows Kullanıcısı</cp:lastModifiedBy>
  <cp:revision>2</cp:revision>
  <dcterms:created xsi:type="dcterms:W3CDTF">2020-01-24T12:21:13Z</dcterms:created>
  <dcterms:modified xsi:type="dcterms:W3CDTF">2020-01-28T19:04:25Z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