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7" r:id="rId10"/>
    <p:sldId id="268" r:id="rId11"/>
    <p:sldId id="269" r:id="rId12"/>
    <p:sldId id="271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CDEFD-63B0-41AC-B393-165DD48EFDD7}" type="datetimeFigureOut">
              <a:rPr lang="tr-TR" smtClean="0"/>
              <a:t>16.01.2020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66569-EAC8-4571-A1B5-60BB49221FF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fcan_calisir@hotmail.com" TargetMode="External"/><Relationship Id="rId2" Type="http://schemas.openxmlformats.org/officeDocument/2006/relationships/hyperlink" Target="mailto:ccalisir@ankara.edu.t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/>
          <a:lstStyle/>
          <a:p>
            <a:r>
              <a:rPr lang="tr-TR" sz="2400" b="1" dirty="0" smtClean="0"/>
              <a:t>T.C.</a:t>
            </a:r>
            <a:r>
              <a:rPr lang="tr-TR" b="1" dirty="0" smtClean="0"/>
              <a:t> </a:t>
            </a:r>
            <a:r>
              <a:rPr lang="tr-TR" sz="2400" b="1" dirty="0" smtClean="0"/>
              <a:t>ANKARA ÜNİVERSİTESİ  </a:t>
            </a:r>
            <a:br>
              <a:rPr lang="tr-TR" sz="2400" b="1" dirty="0" smtClean="0"/>
            </a:br>
            <a:r>
              <a:rPr lang="tr-TR" sz="2400" b="1" dirty="0" smtClean="0"/>
              <a:t>AYAŞ MESLEK YÜKSEK OKULU</a:t>
            </a:r>
            <a:endParaRPr lang="tr-TR" sz="2400" b="1" dirty="0"/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241416"/>
              </p:ext>
            </p:extLst>
          </p:nvPr>
        </p:nvGraphicFramePr>
        <p:xfrm>
          <a:off x="395536" y="2060848"/>
          <a:ext cx="8424937" cy="455780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204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29">
                <a:tc>
                  <a:txBody>
                    <a:bodyPr/>
                    <a:lstStyle/>
                    <a:p>
                      <a:r>
                        <a:rPr lang="tr-TR" b="1" dirty="0" smtClean="0"/>
                        <a:t>DERSİN ADI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Sosyal Güvenlik Sistemleri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b="1" dirty="0" smtClean="0"/>
                        <a:t>HAFTA NO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2375">
                <a:tc>
                  <a:txBody>
                    <a:bodyPr/>
                    <a:lstStyle/>
                    <a:p>
                      <a:r>
                        <a:rPr lang="tr-TR" b="1" dirty="0" smtClean="0"/>
                        <a:t>KONU</a:t>
                      </a:r>
                      <a:r>
                        <a:rPr lang="tr-TR" b="1" baseline="0" dirty="0" smtClean="0"/>
                        <a:t> BAŞLIĞI</a:t>
                      </a:r>
                      <a:endParaRPr lang="tr-TR" b="1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Türk Sosyal Güvenlik Sisteminin Yapısı</a:t>
                      </a:r>
                    </a:p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tr-T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Kurumsal</a:t>
                      </a:r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Yapısı;</a:t>
                      </a:r>
                    </a:p>
                    <a:p>
                      <a:pPr lvl="1" algn="l">
                        <a:buFont typeface="Arial" pitchFamily="34" charset="0"/>
                        <a:buChar char="•"/>
                      </a:pPr>
                      <a:r>
                        <a:rPr lang="tr-TR" sz="1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Finansman Yapısı</a:t>
                      </a:r>
                      <a:endParaRPr lang="tr-TR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741">
                <a:tc>
                  <a:txBody>
                    <a:bodyPr/>
                    <a:lstStyle/>
                    <a:p>
                      <a:r>
                        <a:rPr lang="tr-TR" b="1" dirty="0" smtClean="0"/>
                        <a:t>ÖĞRETİM ELEMANI</a:t>
                      </a:r>
                      <a:endParaRPr lang="tr-T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Öğr</a:t>
                      </a:r>
                      <a:r>
                        <a:rPr lang="tr-TR" dirty="0" smtClean="0"/>
                        <a:t>. Gör. Yusuf Can</a:t>
                      </a:r>
                      <a:r>
                        <a:rPr lang="tr-TR" baseline="0" dirty="0" smtClean="0"/>
                        <a:t> ÇALIŞIR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266">
                <a:tc>
                  <a:txBody>
                    <a:bodyPr/>
                    <a:lstStyle/>
                    <a:p>
                      <a:r>
                        <a:rPr lang="tr-TR" sz="1800" b="1" kern="1200" dirty="0" smtClean="0"/>
                        <a:t>E-mail:</a:t>
                      </a:r>
                    </a:p>
                    <a:p>
                      <a:endParaRPr lang="tr-TR" sz="1800" kern="1200" dirty="0" smtClean="0"/>
                    </a:p>
                    <a:p>
                      <a:r>
                        <a:rPr lang="tr-TR" sz="1800" b="1" kern="1200" dirty="0" smtClean="0"/>
                        <a:t>Tel: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u="sng" kern="1200" dirty="0" err="1" smtClean="0">
                          <a:hlinkClick r:id="rId2"/>
                        </a:rPr>
                        <a:t>ccalisir</a:t>
                      </a:r>
                      <a:r>
                        <a:rPr lang="tr-TR" sz="1800" u="sng" kern="1200" dirty="0" smtClean="0">
                          <a:hlinkClick r:id="rId2"/>
                        </a:rPr>
                        <a:t>@</a:t>
                      </a:r>
                      <a:r>
                        <a:rPr lang="tr-TR" sz="1800" u="sng" kern="1200" dirty="0" err="1" smtClean="0">
                          <a:hlinkClick r:id="rId2"/>
                        </a:rPr>
                        <a:t>ankara</a:t>
                      </a:r>
                      <a:r>
                        <a:rPr lang="tr-TR" sz="1800" u="sng" kern="1200" dirty="0" smtClean="0">
                          <a:hlinkClick r:id="rId2"/>
                        </a:rPr>
                        <a:t>.edu.tr</a:t>
                      </a:r>
                      <a:r>
                        <a:rPr lang="tr-TR" sz="1800" u="sng" kern="1200" baseline="0" dirty="0" smtClean="0"/>
                        <a:t> 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yusufcan</a:t>
                      </a:r>
                      <a:r>
                        <a:rPr lang="tr-TR" sz="1800" u="none" kern="1200" dirty="0" smtClean="0">
                          <a:hlinkClick r:id="rId3"/>
                        </a:rPr>
                        <a:t>_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calisir</a:t>
                      </a:r>
                      <a:r>
                        <a:rPr lang="tr-TR" sz="1800" u="none" kern="1200" dirty="0" smtClean="0">
                          <a:hlinkClick r:id="rId3"/>
                        </a:rPr>
                        <a:t>@</a:t>
                      </a:r>
                      <a:r>
                        <a:rPr lang="tr-TR" sz="1800" u="none" kern="1200" dirty="0" err="1" smtClean="0">
                          <a:hlinkClick r:id="rId3"/>
                        </a:rPr>
                        <a:t>hotmail</a:t>
                      </a:r>
                      <a:r>
                        <a:rPr lang="tr-TR" sz="1800" u="none" kern="1200" dirty="0" smtClean="0">
                          <a:hlinkClick r:id="rId3"/>
                        </a:rPr>
                        <a:t>.com</a:t>
                      </a:r>
                      <a:r>
                        <a:rPr lang="tr-TR" sz="1800" u="none" kern="1200" dirty="0" smtClean="0"/>
                        <a:t> </a:t>
                      </a:r>
                    </a:p>
                    <a:p>
                      <a:pPr algn="ctr"/>
                      <a:r>
                        <a:rPr lang="tr-TR" sz="1800" kern="1200" dirty="0" smtClean="0"/>
                        <a:t>(0312) 700 05 00 / 144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026" name="Picture 2" descr="C:\Users\Se7en\Desktop\sempozyum\a.ü logo.jpgs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1561" y="404663"/>
            <a:ext cx="1584176" cy="1179513"/>
          </a:xfrm>
          <a:prstGeom prst="rect">
            <a:avLst/>
          </a:prstGeom>
          <a:noFill/>
        </p:spPr>
      </p:pic>
      <p:pic>
        <p:nvPicPr>
          <p:cNvPr id="1027" name="Picture 3" descr="C:\Users\Se7en\Desktop\AYAŞ MYO\ayasmyo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332656"/>
            <a:ext cx="1440160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i="1" dirty="0"/>
              <a:t>Dağıtım metodu, kısa vadeli hastalık, analık ve iş kazaları ve meslek hastalıkları sigorta kolları için de geçerli olmuştur</a:t>
            </a:r>
            <a:r>
              <a:rPr lang="tr-TR" i="1" dirty="0" smtClean="0"/>
              <a:t>.</a:t>
            </a:r>
          </a:p>
          <a:p>
            <a:endParaRPr lang="tr-TR" b="1" i="1" dirty="0"/>
          </a:p>
          <a:p>
            <a:pPr lvl="0"/>
            <a:r>
              <a:rPr lang="tr-TR" i="1" dirty="0"/>
              <a:t>Sosyal sigorta kurumlarının sigorta kollarının farklı yıllarda kurulması, her sigorta kolu için ayrı prim uygulamasını da beraberinde getirmiştir.</a:t>
            </a:r>
            <a:endParaRPr lang="tr-TR" dirty="0"/>
          </a:p>
          <a:p>
            <a:endParaRPr lang="tr-TR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pPr lvl="0"/>
            <a:r>
              <a:rPr lang="tr-TR" i="1" dirty="0"/>
              <a:t>SSK ve Emekli Sandığı’nda ikili finansman söz konusu olup, sigortalı ve işveren prim ödemektedir. </a:t>
            </a:r>
            <a:endParaRPr lang="tr-TR" i="1" dirty="0" smtClean="0"/>
          </a:p>
          <a:p>
            <a:pPr lvl="0"/>
            <a:endParaRPr lang="tr-TR" i="1" dirty="0"/>
          </a:p>
          <a:p>
            <a:pPr lvl="0"/>
            <a:r>
              <a:rPr lang="tr-TR" i="1" dirty="0" smtClean="0"/>
              <a:t>Devlet </a:t>
            </a:r>
            <a:r>
              <a:rPr lang="tr-TR" i="1" dirty="0"/>
              <a:t>prim ödeyerek sistemin finansmanına dahil olmamaktadır. (İşsizlik sigortası hariç)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tr-TR" dirty="0"/>
          </a:p>
          <a:p>
            <a:pPr lvl="0"/>
            <a:r>
              <a:rPr lang="tr-TR" i="1" dirty="0"/>
              <a:t>İkili prim ödemenin geçerli olduğu SSK ve Emekli Sandığı’nda prim ödeme yükümlülüğü ağırlıklı olarak işveren üzerinde olmuştur. </a:t>
            </a:r>
            <a:endParaRPr lang="tr-TR" i="1" dirty="0" smtClean="0"/>
          </a:p>
          <a:p>
            <a:pPr lvl="0"/>
            <a:endParaRPr lang="tr-TR" i="1" dirty="0"/>
          </a:p>
          <a:p>
            <a:pPr lvl="0"/>
            <a:r>
              <a:rPr lang="tr-TR" i="1" dirty="0" smtClean="0"/>
              <a:t>Diğer </a:t>
            </a:r>
            <a:r>
              <a:rPr lang="tr-TR" i="1" dirty="0"/>
              <a:t>bir ifadeyle toplam prim içinde işveren primlerinin oranı daha yüksek olmuştur</a:t>
            </a:r>
            <a:r>
              <a:rPr lang="tr-TR" i="1" dirty="0" smtClean="0"/>
              <a:t>.</a:t>
            </a:r>
          </a:p>
          <a:p>
            <a:pPr lvl="0"/>
            <a:endParaRPr lang="tr-TR" i="1" dirty="0"/>
          </a:p>
          <a:p>
            <a:r>
              <a:rPr lang="tr-TR" i="1" dirty="0"/>
              <a:t>Türkiye’de sosyal güvenliğin ve özellikle de sosyal sigorta kurumlarının finansmanı için bir sosyal güvenlik vergisi getirilmemiştir.</a:t>
            </a:r>
            <a:endParaRPr lang="tr-TR" dirty="0"/>
          </a:p>
          <a:p>
            <a:pPr lvl="0"/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1-Kurumsal </a:t>
            </a:r>
            <a:r>
              <a:rPr lang="tr-TR" sz="3200" b="1" dirty="0"/>
              <a:t>Yapı ve Kapsam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Türk </a:t>
            </a:r>
            <a:r>
              <a:rPr lang="tr-TR" dirty="0"/>
              <a:t>sosyal güvenlik sistemi </a:t>
            </a:r>
            <a:endParaRPr lang="tr-TR" dirty="0" smtClean="0"/>
          </a:p>
          <a:p>
            <a:r>
              <a:rPr lang="tr-TR" dirty="0" smtClean="0"/>
              <a:t>primli </a:t>
            </a:r>
            <a:r>
              <a:rPr lang="tr-TR" dirty="0"/>
              <a:t>rejim olarak bilinen sosyal sigortalar ile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devlet </a:t>
            </a:r>
            <a:r>
              <a:rPr lang="tr-TR" dirty="0"/>
              <a:t>ve gönüllü kuruluşlar tarafından finanse edilen primsiz sosyal güvenlik rejimi (sosyal yardım ve sosyal hizmet)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olmak </a:t>
            </a:r>
            <a:r>
              <a:rPr lang="tr-TR" dirty="0"/>
              <a:t>üzere </a:t>
            </a:r>
            <a:r>
              <a:rPr lang="tr-TR" b="1" dirty="0"/>
              <a:t>ikili bir yapı </a:t>
            </a:r>
            <a:r>
              <a:rPr lang="tr-TR" dirty="0"/>
              <a:t>üzerine inşa edilmiştir.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1-Kurumsal </a:t>
            </a:r>
            <a:r>
              <a:rPr lang="tr-TR" sz="3200" b="1" dirty="0"/>
              <a:t>Yapı ve Kapsam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/>
              <a:t>Ancak primli rejim (sosyal sigortalar) gerek kapsam gerekse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sağlanan </a:t>
            </a:r>
            <a:r>
              <a:rPr lang="tr-TR" dirty="0"/>
              <a:t>ivazların düzeyi bakımından diğerlerine oranla daha gelişmiş ve oturmuş bir sistem olduğundan </a:t>
            </a:r>
            <a:endParaRPr lang="tr-TR" dirty="0" smtClean="0"/>
          </a:p>
          <a:p>
            <a:endParaRPr lang="tr-TR" dirty="0"/>
          </a:p>
          <a:p>
            <a:r>
              <a:rPr lang="tr-TR" b="1" dirty="0" smtClean="0"/>
              <a:t>Türk </a:t>
            </a:r>
            <a:r>
              <a:rPr lang="tr-TR" b="1" dirty="0"/>
              <a:t>Sosyal Güvenlik Sistemi “sosyal sigortalar sistemi” olarak ifade edilmiştir.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1-Kurumsal </a:t>
            </a:r>
            <a:r>
              <a:rPr lang="tr-TR" sz="3200" b="1" dirty="0"/>
              <a:t>Yapı ve Kapsam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/>
              <a:t>Sosyal güvenlik alanında yaşanan dönüşüm öncesinde,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primli </a:t>
            </a:r>
            <a:r>
              <a:rPr lang="tr-TR" dirty="0"/>
              <a:t>rejim sigortalıların istihdam şekillerine göre örgütlenilen üç ana sosyal güvenlik kuruluşu tarafından yönetilmiştir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 </a:t>
            </a:r>
            <a:r>
              <a:rPr lang="tr-TR" dirty="0"/>
              <a:t>Bu kuruluşlar; Sosyal Sigortalar Kurumu (SSK), Emekli Sandığı ve Bağ-Kur’dur. </a:t>
            </a:r>
            <a:endParaRPr lang="tr-T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1-Kurumsal </a:t>
            </a:r>
            <a:r>
              <a:rPr lang="tr-TR" sz="3200" b="1" dirty="0"/>
              <a:t>Yapı ve Kapsam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/>
              <a:t>Söz konusu kuruluşlar birbirlerinden bağımsız yapılandırılmış ve aralarında </a:t>
            </a:r>
            <a:r>
              <a:rPr lang="tr-TR" b="1" dirty="0"/>
              <a:t>organik bir bağ kurulmamıştır. </a:t>
            </a:r>
            <a:endParaRPr lang="tr-TR" b="1" dirty="0" smtClean="0"/>
          </a:p>
          <a:p>
            <a:endParaRPr lang="tr-TR" dirty="0"/>
          </a:p>
          <a:p>
            <a:r>
              <a:rPr lang="tr-TR" dirty="0" smtClean="0"/>
              <a:t>Ayrıca </a:t>
            </a:r>
            <a:r>
              <a:rPr lang="tr-TR" dirty="0"/>
              <a:t>bağlı olduğu bakanlıklar bakımından da farklılık göstermişlerdir.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SSK </a:t>
            </a:r>
            <a:r>
              <a:rPr lang="tr-TR" dirty="0"/>
              <a:t>ve Bağ-Kur Çalışma ve Sosyal Güvenlik Bakanlığı’na bağlı iken,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Emekli </a:t>
            </a:r>
            <a:r>
              <a:rPr lang="tr-TR" dirty="0"/>
              <a:t>Sandığı Maliye Bakanlığı’na bağlı olarak faaliyette bulunmuştur.</a:t>
            </a:r>
            <a:endParaRPr lang="tr-T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1-Kurumsal </a:t>
            </a:r>
            <a:r>
              <a:rPr lang="tr-TR" sz="3200" b="1" dirty="0"/>
              <a:t>Yapı ve Kapsam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/>
              <a:t>tarım kesiminde hizmet akdiyle süreksiz işlerde çalışanların sosyal güvenliği 2925 sayılı kanunla SSK’ya,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tarımda </a:t>
            </a:r>
            <a:r>
              <a:rPr lang="tr-TR" dirty="0"/>
              <a:t>bağımsız çalışanların sosyal güvenliği ise 2926 sayılı kanunla Bağ-Kur’a bırakılmıştır. 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Diğer </a:t>
            </a:r>
            <a:r>
              <a:rPr lang="tr-TR" dirty="0"/>
              <a:t>taraftan; “banka, sigorta şirketi, sanayi ve ticaret odalarında hizmet akdiyle çalışanların sosyal güvenliği de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506 </a:t>
            </a:r>
            <a:r>
              <a:rPr lang="tr-TR" dirty="0"/>
              <a:t>sayılı Sosyal Sigortalar Kanunu’nun geçici 20. maddesine göre oluşturulan vakıf statüsündeki özel sandıklara bırakılmıştır.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r>
              <a:rPr lang="tr-TR" dirty="0"/>
              <a:t>Türk sosyal güvenlik sisteminde </a:t>
            </a:r>
            <a:endParaRPr lang="tr-TR" dirty="0" smtClean="0"/>
          </a:p>
          <a:p>
            <a:r>
              <a:rPr lang="tr-TR" dirty="0" smtClean="0"/>
              <a:t>primli </a:t>
            </a:r>
            <a:r>
              <a:rPr lang="tr-TR" dirty="0"/>
              <a:t>ve primsiz rejim olmak üzere ikili bir yapı bulunmaktadır.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Primli </a:t>
            </a:r>
            <a:r>
              <a:rPr lang="tr-TR" dirty="0"/>
              <a:t>rejimde işçi ve işveren katkılarından oluşmakta, </a:t>
            </a:r>
            <a:endParaRPr lang="tr-TR" dirty="0" smtClean="0"/>
          </a:p>
          <a:p>
            <a:r>
              <a:rPr lang="tr-TR" dirty="0" smtClean="0"/>
              <a:t>devlet </a:t>
            </a:r>
            <a:r>
              <a:rPr lang="tr-TR" dirty="0"/>
              <a:t>desteği işsizlik sigortası hariç, açıkları kapatmak şeklinde gerçekleşmiştir.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Kamu </a:t>
            </a:r>
            <a:r>
              <a:rPr lang="tr-TR" dirty="0"/>
              <a:t>sosyal güvenlik harcamaları da bütçeden ayrılan kaynaklardan oluşmaktadır.</a:t>
            </a:r>
            <a:endParaRPr lang="tr-TR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/>
              <a:t>Türkiye’de sosyal güvenlik sistemi temelde dağıtım (pay-as-</a:t>
            </a:r>
            <a:r>
              <a:rPr lang="tr-TR" dirty="0" err="1"/>
              <a:t>you</a:t>
            </a:r>
            <a:r>
              <a:rPr lang="tr-TR" dirty="0"/>
              <a:t>-</a:t>
            </a:r>
            <a:r>
              <a:rPr lang="tr-TR" dirty="0" err="1"/>
              <a:t>go</a:t>
            </a:r>
            <a:r>
              <a:rPr lang="tr-TR" dirty="0"/>
              <a:t>) </a:t>
            </a:r>
            <a:r>
              <a:rPr lang="tr-TR" dirty="0" err="1" smtClean="0"/>
              <a:t>fina</a:t>
            </a:r>
            <a:r>
              <a:rPr lang="tr-TR" dirty="0" smtClean="0"/>
              <a:t> </a:t>
            </a:r>
            <a:r>
              <a:rPr lang="tr-TR" dirty="0"/>
              <a:t>göre işlemektedir.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Aktif </a:t>
            </a:r>
            <a:r>
              <a:rPr lang="tr-TR" dirty="0"/>
              <a:t>çalışanlardan ve işverenden alınan primlerin oluşturduğu gelir, mevcut emeklilere veya hak sahiplerine emekli aylığı olarak ödenmektedir. </a:t>
            </a:r>
            <a:endParaRPr lang="tr-TR" dirty="0" smtClean="0"/>
          </a:p>
          <a:p>
            <a:endParaRPr lang="tr-T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Autofit/>
          </a:bodyPr>
          <a:lstStyle/>
          <a:p>
            <a:pPr algn="l"/>
            <a:r>
              <a:rPr lang="tr-TR" sz="3200" b="1" dirty="0"/>
              <a:t>Türk Sosyal Güvenlik Sisteminin </a:t>
            </a:r>
            <a:r>
              <a:rPr lang="tr-TR" sz="3200" b="1" dirty="0" smtClean="0"/>
              <a:t>Yapısı</a:t>
            </a:r>
            <a:br>
              <a:rPr lang="tr-TR" sz="3200" b="1" dirty="0" smtClean="0"/>
            </a:br>
            <a:r>
              <a:rPr lang="tr-TR" sz="3200" b="1" dirty="0" smtClean="0"/>
              <a:t>2-</a:t>
            </a:r>
            <a:r>
              <a:rPr lang="tr-TR" sz="3200" b="1" dirty="0"/>
              <a:t>Finansman Yapısı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5184576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/>
          </a:p>
          <a:p>
            <a:r>
              <a:rPr lang="tr-TR" dirty="0"/>
              <a:t>Türk sosyal güvenlik sisteminin temel yapısını oluşturan sosyal sigorta kurumlarının finansman yapısı genel itibariyle </a:t>
            </a:r>
            <a:r>
              <a:rPr lang="tr-TR" dirty="0" smtClean="0"/>
              <a:t>şu </a:t>
            </a:r>
            <a:r>
              <a:rPr lang="tr-TR" dirty="0"/>
              <a:t>niteliklere </a:t>
            </a:r>
            <a:r>
              <a:rPr lang="tr-TR" dirty="0" smtClean="0"/>
              <a:t>sahiptir:</a:t>
            </a:r>
          </a:p>
          <a:p>
            <a:endParaRPr lang="tr-TR" b="1" dirty="0"/>
          </a:p>
          <a:p>
            <a:r>
              <a:rPr lang="tr-TR" i="1" dirty="0"/>
              <a:t>Başlangıçta mevcut üç sosyal sigorta kurumunda da uzun vadeli yaşlılık, malullük ve ölüm sigorta kollarının finansmanı fon esasına göre oluşturulmuştur. </a:t>
            </a:r>
            <a:endParaRPr lang="tr-TR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551</Words>
  <Application>Microsoft Office PowerPoint</Application>
  <PresentationFormat>Ekran Gösterisi (4:3)</PresentationFormat>
  <Paragraphs>92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5" baseType="lpstr">
      <vt:lpstr>Arial</vt:lpstr>
      <vt:lpstr>Calibri</vt:lpstr>
      <vt:lpstr>Ofis Teması</vt:lpstr>
      <vt:lpstr>T.C. ANKARA ÜNİVERSİTESİ   AYAŞ MESLEK YÜKSEK OKULU</vt:lpstr>
      <vt:lpstr>Türk Sosyal Güvenlik Sisteminin Yapısı 1-Kurumsal Yapı ve Kapsam</vt:lpstr>
      <vt:lpstr>Türk Sosyal Güvenlik Sisteminin Yapısı 1-Kurumsal Yapı ve Kapsam</vt:lpstr>
      <vt:lpstr>Türk Sosyal Güvenlik Sisteminin Yapısı 1-Kurumsal Yapı ve Kapsam</vt:lpstr>
      <vt:lpstr>Türk Sosyal Güvenlik Sisteminin Yapısı 1-Kurumsal Yapı ve Kapsam</vt:lpstr>
      <vt:lpstr>Türk Sosyal Güvenlik Sisteminin Yapısı 1-Kurumsal Yapı ve Kapsam</vt:lpstr>
      <vt:lpstr>Türk Sosyal Güvenlik Sisteminin Yapısı 2-Finansman Yapısı</vt:lpstr>
      <vt:lpstr>Türk Sosyal Güvenlik Sisteminin Yapısı 2-Finansman Yapısı</vt:lpstr>
      <vt:lpstr>Türk Sosyal Güvenlik Sisteminin Yapısı 2-Finansman Yapısı</vt:lpstr>
      <vt:lpstr>Türk Sosyal Güvenlik Sisteminin Yapısı 2-Finansman Yapısı</vt:lpstr>
      <vt:lpstr>Türk Sosyal Güvenlik Sisteminin Yapısı 2-Finansman Yapısı</vt:lpstr>
      <vt:lpstr>Türk Sosyal Güvenlik Sisteminin Yapısı 2-Finansman Yapısı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 AYAŞ MESLEK YÜKSEK OKULU</dc:title>
  <dc:creator>Se7en</dc:creator>
  <cp:lastModifiedBy>y</cp:lastModifiedBy>
  <cp:revision>3</cp:revision>
  <dcterms:created xsi:type="dcterms:W3CDTF">2019-03-04T19:13:32Z</dcterms:created>
  <dcterms:modified xsi:type="dcterms:W3CDTF">2020-01-16T08:32:34Z</dcterms:modified>
</cp:coreProperties>
</file>