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CDEFD-63B0-41AC-B393-165DD48EFDD7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66569-EAC8-4571-A1B5-60BB49221FF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241416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Güvenlik Sistemleri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Türk Sosyal Güvenlik Sisteminin Yapısı</a:t>
                      </a:r>
                    </a:p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Kurumsal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Yapısı;</a:t>
                      </a:r>
                    </a:p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Finansman Yapısı</a:t>
                      </a: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i="1" dirty="0"/>
              <a:t>Dağıtım metodu, kısa vadeli hastalık, analık ve iş kazaları ve meslek hastalıkları sigorta kolları için de geçerli olmuştur</a:t>
            </a:r>
            <a:r>
              <a:rPr lang="tr-TR" i="1" dirty="0" smtClean="0"/>
              <a:t>.</a:t>
            </a:r>
          </a:p>
          <a:p>
            <a:endParaRPr lang="tr-TR" b="1" i="1" dirty="0"/>
          </a:p>
          <a:p>
            <a:pPr lvl="0"/>
            <a:r>
              <a:rPr lang="tr-TR" i="1" dirty="0"/>
              <a:t>Sosyal sigorta kurumlarının sigorta kollarının farklı yıllarda kurulması, her sigorta kolu için ayrı prim uygulamasını da beraberinde getirmiştir.</a:t>
            </a:r>
            <a:endParaRPr lang="tr-TR" dirty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lvl="0"/>
            <a:r>
              <a:rPr lang="tr-TR" i="1" dirty="0"/>
              <a:t>SSK ve Emekli Sandığı’nda ikili finansman söz konusu olup, sigortalı ve işveren prim ödemektedir. </a:t>
            </a:r>
            <a:endParaRPr lang="tr-TR" i="1" dirty="0" smtClean="0"/>
          </a:p>
          <a:p>
            <a:pPr lvl="0"/>
            <a:endParaRPr lang="tr-TR" i="1" dirty="0"/>
          </a:p>
          <a:p>
            <a:pPr lvl="0"/>
            <a:r>
              <a:rPr lang="tr-TR" i="1" dirty="0" smtClean="0"/>
              <a:t>Devlet </a:t>
            </a:r>
            <a:r>
              <a:rPr lang="tr-TR" i="1" dirty="0"/>
              <a:t>prim ödeyerek sistemin finansmanına dahil olmamaktadır. (İşsizlik sigortası hariç)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/>
          </a:p>
          <a:p>
            <a:pPr lvl="0"/>
            <a:r>
              <a:rPr lang="tr-TR" i="1" dirty="0"/>
              <a:t>İkili prim ödemenin geçerli olduğu SSK ve Emekli Sandığı’nda prim ödeme yükümlülüğü ağırlıklı olarak işveren üzerinde olmuştur. </a:t>
            </a:r>
            <a:endParaRPr lang="tr-TR" i="1" dirty="0" smtClean="0"/>
          </a:p>
          <a:p>
            <a:pPr lvl="0"/>
            <a:endParaRPr lang="tr-TR" i="1" dirty="0"/>
          </a:p>
          <a:p>
            <a:pPr lvl="0"/>
            <a:r>
              <a:rPr lang="tr-TR" i="1" dirty="0" smtClean="0"/>
              <a:t>Diğer </a:t>
            </a:r>
            <a:r>
              <a:rPr lang="tr-TR" i="1" dirty="0"/>
              <a:t>bir ifadeyle toplam prim içinde işveren primlerinin oranı daha yüksek olmuştur</a:t>
            </a:r>
            <a:r>
              <a:rPr lang="tr-TR" i="1" dirty="0" smtClean="0"/>
              <a:t>.</a:t>
            </a:r>
          </a:p>
          <a:p>
            <a:pPr lvl="0"/>
            <a:endParaRPr lang="tr-TR" i="1" dirty="0"/>
          </a:p>
          <a:p>
            <a:r>
              <a:rPr lang="tr-TR" i="1" dirty="0"/>
              <a:t>Türkiye’de sosyal güvenliğin ve özellikle de sosyal sigorta kurumlarının finansmanı için bir sosyal güvenlik vergisi getirilmemiştir.</a:t>
            </a:r>
            <a:endParaRPr lang="tr-TR" dirty="0"/>
          </a:p>
          <a:p>
            <a:pPr lvl="0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1-Kurumsal </a:t>
            </a:r>
            <a:r>
              <a:rPr lang="tr-TR" sz="3200" b="1" dirty="0"/>
              <a:t>Yapı ve Kapsam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Türk </a:t>
            </a:r>
            <a:r>
              <a:rPr lang="tr-TR" dirty="0"/>
              <a:t>sosyal güvenlik sistemi </a:t>
            </a:r>
            <a:endParaRPr lang="tr-TR" dirty="0" smtClean="0"/>
          </a:p>
          <a:p>
            <a:r>
              <a:rPr lang="tr-TR" dirty="0" smtClean="0"/>
              <a:t>primli </a:t>
            </a:r>
            <a:r>
              <a:rPr lang="tr-TR" dirty="0"/>
              <a:t>rejim olarak bilinen sosyal sigortalar ile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devlet </a:t>
            </a:r>
            <a:r>
              <a:rPr lang="tr-TR" dirty="0"/>
              <a:t>ve gönüllü kuruluşlar tarafından finanse edilen primsiz sosyal güvenlik rejimi (sosyal yardım ve sosyal hizmet)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olmak </a:t>
            </a:r>
            <a:r>
              <a:rPr lang="tr-TR" dirty="0"/>
              <a:t>üzere </a:t>
            </a:r>
            <a:r>
              <a:rPr lang="tr-TR" b="1" dirty="0"/>
              <a:t>ikili bir yapı </a:t>
            </a:r>
            <a:r>
              <a:rPr lang="tr-TR" dirty="0"/>
              <a:t>üzerine inşa edilmiştir.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1-Kurumsal </a:t>
            </a:r>
            <a:r>
              <a:rPr lang="tr-TR" sz="3200" b="1" dirty="0"/>
              <a:t>Yapı ve Kapsam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Ancak primli rejim (sosyal sigortalar) gerek kapsam gerekse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sağlanan </a:t>
            </a:r>
            <a:r>
              <a:rPr lang="tr-TR" dirty="0"/>
              <a:t>ivazların düzeyi bakımından diğerlerine oranla daha gelişmiş ve oturmuş bir sistem olduğundan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Türk </a:t>
            </a:r>
            <a:r>
              <a:rPr lang="tr-TR" b="1" dirty="0"/>
              <a:t>Sosyal Güvenlik Sistemi “sosyal sigortalar sistemi” olarak ifade edilmiştir.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1-Kurumsal </a:t>
            </a:r>
            <a:r>
              <a:rPr lang="tr-TR" sz="3200" b="1" dirty="0"/>
              <a:t>Yapı ve Kapsam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Sosyal güvenlik alanında yaşanan dönüşüm öncesinde,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primli </a:t>
            </a:r>
            <a:r>
              <a:rPr lang="tr-TR" dirty="0"/>
              <a:t>rejim sigortalıların istihdam şekillerine göre örgütlenilen üç ana sosyal güvenlik kuruluşu tarafından yönetilmiştir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Bu kuruluşlar; Sosyal Sigortalar Kurumu (SSK), Emekli Sandığı ve Bağ-Kur’dur. 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1-Kurumsal </a:t>
            </a:r>
            <a:r>
              <a:rPr lang="tr-TR" sz="3200" b="1" dirty="0"/>
              <a:t>Yapı ve Kapsam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/>
              <a:t>Söz konusu kuruluşlar birbirlerinden bağımsız yapılandırılmış ve aralarında </a:t>
            </a:r>
            <a:r>
              <a:rPr lang="tr-TR" b="1" dirty="0"/>
              <a:t>organik bir bağ kurulmamıştır.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Ayrıca </a:t>
            </a:r>
            <a:r>
              <a:rPr lang="tr-TR" dirty="0"/>
              <a:t>bağlı olduğu bakanlıklar bakımından da farklılık göstermişlerdir.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SSK </a:t>
            </a:r>
            <a:r>
              <a:rPr lang="tr-TR" dirty="0"/>
              <a:t>ve Bağ-Kur Çalışma ve Sosyal Güvenlik Bakanlığı’na bağlı iken,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Emekli </a:t>
            </a:r>
            <a:r>
              <a:rPr lang="tr-TR" dirty="0"/>
              <a:t>Sandığı Maliye Bakanlığı’na bağlı olarak faaliyette bulunmuştur.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1-Kurumsal </a:t>
            </a:r>
            <a:r>
              <a:rPr lang="tr-TR" sz="3200" b="1" dirty="0"/>
              <a:t>Yapı ve Kapsam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/>
              <a:t>tarım kesiminde hizmet akdiyle süreksiz işlerde çalışanların sosyal güvenliği 2925 sayılı kanunla SSK’ya,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tarımda </a:t>
            </a:r>
            <a:r>
              <a:rPr lang="tr-TR" dirty="0"/>
              <a:t>bağımsız çalışanların sosyal güvenliği ise 2926 sayılı kanunla Bağ-Kur’a bırakılmıştır. 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/>
              <a:t>taraftan; “banka, sigorta şirketi, sanayi ve ticaret odalarında hizmet akdiyle çalışanların sosyal güvenliği de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506 </a:t>
            </a:r>
            <a:r>
              <a:rPr lang="tr-TR" dirty="0"/>
              <a:t>sayılı Sosyal Sigortalar Kanunu’nun geçici 20. maddesine göre oluşturulan vakıf statüsündeki özel sandıklara bırakılmıştır.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/>
              <a:t>Türk sosyal güvenlik sisteminde </a:t>
            </a:r>
            <a:endParaRPr lang="tr-TR" dirty="0" smtClean="0"/>
          </a:p>
          <a:p>
            <a:r>
              <a:rPr lang="tr-TR" dirty="0" smtClean="0"/>
              <a:t>primli </a:t>
            </a:r>
            <a:r>
              <a:rPr lang="tr-TR" dirty="0"/>
              <a:t>ve primsiz rejim olmak üzere ikili bir yapı bulunmaktadır.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Primli </a:t>
            </a:r>
            <a:r>
              <a:rPr lang="tr-TR" dirty="0"/>
              <a:t>rejimde işçi ve işveren katkılarından oluşmakta, </a:t>
            </a:r>
            <a:endParaRPr lang="tr-TR" dirty="0" smtClean="0"/>
          </a:p>
          <a:p>
            <a:r>
              <a:rPr lang="tr-TR" dirty="0" smtClean="0"/>
              <a:t>devlet </a:t>
            </a:r>
            <a:r>
              <a:rPr lang="tr-TR" dirty="0"/>
              <a:t>desteği işsizlik sigortası hariç, açıkları kapatmak şeklinde gerçekleşmiştir.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Kamu </a:t>
            </a:r>
            <a:r>
              <a:rPr lang="tr-TR" dirty="0"/>
              <a:t>sosyal güvenlik harcamaları da bütçeden ayrılan kaynaklardan oluşmaktadır.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Türkiye’de sosyal güvenlik sistemi temelde dağıtım (pay-as-</a:t>
            </a:r>
            <a:r>
              <a:rPr lang="tr-TR" dirty="0" err="1"/>
              <a:t>you</a:t>
            </a:r>
            <a:r>
              <a:rPr lang="tr-TR" dirty="0"/>
              <a:t>-</a:t>
            </a:r>
            <a:r>
              <a:rPr lang="tr-TR" dirty="0" err="1"/>
              <a:t>go</a:t>
            </a:r>
            <a:r>
              <a:rPr lang="tr-TR" dirty="0"/>
              <a:t>) </a:t>
            </a:r>
            <a:r>
              <a:rPr lang="tr-TR" dirty="0" err="1" smtClean="0"/>
              <a:t>fina</a:t>
            </a:r>
            <a:r>
              <a:rPr lang="tr-TR" dirty="0" smtClean="0"/>
              <a:t> </a:t>
            </a:r>
            <a:r>
              <a:rPr lang="tr-TR" dirty="0"/>
              <a:t>göre işlemektedir.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Aktif </a:t>
            </a:r>
            <a:r>
              <a:rPr lang="tr-TR" dirty="0"/>
              <a:t>çalışanlardan ve işverenden alınan primlerin oluşturduğu gelir, mevcut emeklilere veya hak sahiplerine emekli aylığı olarak ödenmektedir. </a:t>
            </a:r>
            <a:endParaRPr lang="tr-TR" dirty="0" smtClean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</a:t>
            </a:r>
            <a:r>
              <a:rPr lang="tr-TR" sz="3200" b="1" dirty="0" smtClean="0"/>
              <a:t>Yapısı</a:t>
            </a:r>
            <a:br>
              <a:rPr lang="tr-TR" sz="3200" b="1" dirty="0" smtClean="0"/>
            </a:br>
            <a:r>
              <a:rPr lang="tr-TR" sz="3200" b="1" dirty="0" smtClean="0"/>
              <a:t>2-</a:t>
            </a:r>
            <a:r>
              <a:rPr lang="tr-TR" sz="3200" b="1" dirty="0"/>
              <a:t>Finansman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Türk sosyal güvenlik sisteminin temel yapısını oluşturan sosyal sigorta kurumlarının finansman yapısı genel itibariyle </a:t>
            </a:r>
            <a:r>
              <a:rPr lang="tr-TR" dirty="0" smtClean="0"/>
              <a:t>şu </a:t>
            </a:r>
            <a:r>
              <a:rPr lang="tr-TR" dirty="0"/>
              <a:t>niteliklere </a:t>
            </a:r>
            <a:r>
              <a:rPr lang="tr-TR" dirty="0" smtClean="0"/>
              <a:t>sahiptir:</a:t>
            </a:r>
          </a:p>
          <a:p>
            <a:endParaRPr lang="tr-TR" b="1" dirty="0"/>
          </a:p>
          <a:p>
            <a:r>
              <a:rPr lang="tr-TR" i="1" dirty="0"/>
              <a:t>Başlangıçta mevcut üç sosyal sigorta kurumunda da uzun vadeli yaşlılık, malullük ve ölüm sigorta kollarının finansmanı fon esasına göre oluşturulmuştur. 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551</Words>
  <Application>Microsoft Office PowerPoint</Application>
  <PresentationFormat>Ekran Gösterisi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T.C. ANKARA ÜNİVERSİTESİ   AYAŞ MESLEK YÜKSEK OKULU</vt:lpstr>
      <vt:lpstr>Türk Sosyal Güvenlik Sisteminin Yapısı 1-Kurumsal Yapı ve Kapsam</vt:lpstr>
      <vt:lpstr>Türk Sosyal Güvenlik Sisteminin Yapısı 1-Kurumsal Yapı ve Kapsam</vt:lpstr>
      <vt:lpstr>Türk Sosyal Güvenlik Sisteminin Yapısı 1-Kurumsal Yapı ve Kapsam</vt:lpstr>
      <vt:lpstr>Türk Sosyal Güvenlik Sisteminin Yapısı 1-Kurumsal Yapı ve Kapsam</vt:lpstr>
      <vt:lpstr>Türk Sosyal Güvenlik Sisteminin Yapısı 1-Kurumsal Yapı ve Kapsam</vt:lpstr>
      <vt:lpstr>Türk Sosyal Güvenlik Sisteminin Yapısı 2-Finansman Yapısı</vt:lpstr>
      <vt:lpstr>Türk Sosyal Güvenlik Sisteminin Yapısı 2-Finansman Yapısı</vt:lpstr>
      <vt:lpstr>Türk Sosyal Güvenlik Sisteminin Yapısı 2-Finansman Yapısı</vt:lpstr>
      <vt:lpstr>Türk Sosyal Güvenlik Sisteminin Yapısı 2-Finansman Yapısı</vt:lpstr>
      <vt:lpstr>Türk Sosyal Güvenlik Sisteminin Yapısı 2-Finansman Yapısı</vt:lpstr>
      <vt:lpstr>Türk Sosyal Güvenlik Sisteminin Yapısı 2-Finansman Yapısı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3</cp:revision>
  <dcterms:created xsi:type="dcterms:W3CDTF">2019-03-04T19:13:32Z</dcterms:created>
  <dcterms:modified xsi:type="dcterms:W3CDTF">2020-01-16T08:32:34Z</dcterms:modified>
</cp:coreProperties>
</file>