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5" r:id="rId2"/>
    <p:sldId id="266" r:id="rId3"/>
    <p:sldId id="267" r:id="rId4"/>
    <p:sldId id="268" r:id="rId5"/>
    <p:sldId id="269" r:id="rId6"/>
    <p:sldId id="270" r:id="rId7"/>
    <p:sldId id="277" r:id="rId8"/>
    <p:sldId id="278" r:id="rId9"/>
    <p:sldId id="279" r:id="rId10"/>
    <p:sldId id="282" r:id="rId11"/>
    <p:sldId id="280" r:id="rId12"/>
    <p:sldId id="283" r:id="rId13"/>
    <p:sldId id="284" r:id="rId14"/>
    <p:sldId id="281" r:id="rId15"/>
    <p:sldId id="285" r:id="rId16"/>
    <p:sldId id="271" r:id="rId17"/>
    <p:sldId id="287" r:id="rId18"/>
    <p:sldId id="286" r:id="rId19"/>
    <p:sldId id="272" r:id="rId20"/>
    <p:sldId id="288" r:id="rId21"/>
    <p:sldId id="273" r:id="rId22"/>
    <p:sldId id="274" r:id="rId23"/>
    <p:sldId id="289" r:id="rId24"/>
    <p:sldId id="275"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7" d="100"/>
          <a:sy n="67" d="100"/>
        </p:scale>
        <p:origin x="-1896" y="-43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C47391B7-EEC6-4AAB-96D3-882B97021444}" type="datetimeFigureOut">
              <a:rPr lang="en-GB"/>
              <a:pPr>
                <a:defRPr/>
              </a:pPr>
              <a:t>28/03/2017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67D6F30D-DFF7-42C7-9C98-950647E36C49}" type="slidenum">
              <a:rPr lang="en-GB" altLang="en-US"/>
              <a:pPr>
                <a:defRPr/>
              </a:pPr>
              <a:t>‹#›</a:t>
            </a:fld>
            <a:endParaRPr lang="en-GB" altLang="en-US"/>
          </a:p>
        </p:txBody>
      </p:sp>
    </p:spTree>
    <p:extLst>
      <p:ext uri="{BB962C8B-B14F-4D97-AF65-F5344CB8AC3E}">
        <p14:creationId xmlns:p14="http://schemas.microsoft.com/office/powerpoint/2010/main" xmlns="" val="30089047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p:cNvPicPr>
            <a:picLocks noChangeAspect="1"/>
          </p:cNvPicPr>
          <p:nvPr userDrawn="1"/>
        </p:nvPicPr>
        <p:blipFill>
          <a:blip r:embed="rId2" cstate="print">
            <a:extLst>
              <a:ext uri="{28A0092B-C50C-407E-A947-70E740481C1C}">
                <a14:useLocalDpi xmlns:a14="http://schemas.microsoft.com/office/drawing/2010/main" xmlns="" val="0"/>
              </a:ext>
            </a:extLst>
          </a:blip>
          <a:srcRect l="5446" r="5701"/>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4"/>
          <p:cNvSpPr/>
          <p:nvPr userDrawn="1"/>
        </p:nvSpPr>
        <p:spPr>
          <a:xfrm>
            <a:off x="350838" y="5373688"/>
            <a:ext cx="8569325" cy="1368425"/>
          </a:xfrm>
          <a:prstGeom prst="rect">
            <a:avLst/>
          </a:prstGeom>
          <a:gradFill>
            <a:gsLst>
              <a:gs pos="0">
                <a:schemeClr val="accent1">
                  <a:alpha val="50000"/>
                </a:schemeClr>
              </a:gs>
              <a:gs pos="64000">
                <a:schemeClr val="accent1"/>
              </a:gs>
              <a:gs pos="100000">
                <a:schemeClr val="accent1">
                  <a:alpha val="6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2" name="Title 1"/>
          <p:cNvSpPr>
            <a:spLocks noGrp="1"/>
          </p:cNvSpPr>
          <p:nvPr>
            <p:ph type="ctrTitle"/>
          </p:nvPr>
        </p:nvSpPr>
        <p:spPr>
          <a:xfrm>
            <a:off x="712573" y="5428725"/>
            <a:ext cx="7772400" cy="722511"/>
          </a:xfrm>
        </p:spPr>
        <p:txBody>
          <a:bodyPr>
            <a:normAutofit/>
          </a:bodyPr>
          <a:lstStyle>
            <a:lvl1pPr algn="ctr">
              <a:defRPr sz="3600" b="1"/>
            </a:lvl1pPr>
          </a:lstStyle>
          <a:p>
            <a:r>
              <a:rPr lang="en-US" dirty="0" smtClean="0"/>
              <a:t>Click to edit Master title style</a:t>
            </a:r>
            <a:endParaRPr lang="en-GB" dirty="0"/>
          </a:p>
        </p:txBody>
      </p:sp>
      <p:sp>
        <p:nvSpPr>
          <p:cNvPr id="3" name="Subtitle 2"/>
          <p:cNvSpPr>
            <a:spLocks noGrp="1"/>
          </p:cNvSpPr>
          <p:nvPr>
            <p:ph type="subTitle" idx="1"/>
          </p:nvPr>
        </p:nvSpPr>
        <p:spPr>
          <a:xfrm>
            <a:off x="1358413" y="6151236"/>
            <a:ext cx="6400800" cy="478904"/>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6" name="Date Placeholder 3"/>
          <p:cNvSpPr>
            <a:spLocks noGrp="1"/>
          </p:cNvSpPr>
          <p:nvPr>
            <p:ph type="dt" sz="half" idx="10"/>
          </p:nvPr>
        </p:nvSpPr>
        <p:spPr/>
        <p:txBody>
          <a:bodyPr/>
          <a:lstStyle>
            <a:lvl1pPr>
              <a:defRPr/>
            </a:lvl1pPr>
          </a:lstStyle>
          <a:p>
            <a:pPr>
              <a:defRPr/>
            </a:pPr>
            <a:fld id="{A7FE24EC-A873-4DA5-9819-BE2383B85D78}" type="datetimeFigureOut">
              <a:rPr lang="en-GB"/>
              <a:pPr>
                <a:defRPr/>
              </a:pPr>
              <a:t>28/03/2017</a:t>
            </a:fld>
            <a:endParaRPr lang="en-GB"/>
          </a:p>
        </p:txBody>
      </p:sp>
      <p:sp>
        <p:nvSpPr>
          <p:cNvPr id="7" name="Footer Placeholder 4"/>
          <p:cNvSpPr>
            <a:spLocks noGrp="1"/>
          </p:cNvSpPr>
          <p:nvPr>
            <p:ph type="ftr" sz="quarter" idx="11"/>
          </p:nvPr>
        </p:nvSpPr>
        <p:spPr/>
        <p:txBody>
          <a:bodyPr/>
          <a:lstStyle>
            <a:lvl1pPr>
              <a:defRPr/>
            </a:lvl1pPr>
          </a:lstStyle>
          <a:p>
            <a:pPr>
              <a:defRPr/>
            </a:pPr>
            <a:endParaRPr lang="en-GB"/>
          </a:p>
        </p:txBody>
      </p:sp>
      <p:sp>
        <p:nvSpPr>
          <p:cNvPr id="8" name="Slide Number Placeholder 5"/>
          <p:cNvSpPr>
            <a:spLocks noGrp="1"/>
          </p:cNvSpPr>
          <p:nvPr>
            <p:ph type="sldNum" sz="quarter" idx="12"/>
          </p:nvPr>
        </p:nvSpPr>
        <p:spPr/>
        <p:txBody>
          <a:bodyPr/>
          <a:lstStyle>
            <a:lvl1pPr>
              <a:defRPr smtClean="0"/>
            </a:lvl1pPr>
          </a:lstStyle>
          <a:p>
            <a:pPr>
              <a:defRPr/>
            </a:pPr>
            <a:fld id="{3ED6CE78-338E-47F8-8BE0-6B212F10383D}" type="slidenum">
              <a:rPr lang="en-GB" altLang="en-US"/>
              <a:pPr>
                <a:defRPr/>
              </a:pPr>
              <a:t>‹#›</a:t>
            </a:fld>
            <a:endParaRPr lang="en-GB" altLang="en-US"/>
          </a:p>
        </p:txBody>
      </p:sp>
    </p:spTree>
    <p:extLst>
      <p:ext uri="{BB962C8B-B14F-4D97-AF65-F5344CB8AC3E}">
        <p14:creationId xmlns:p14="http://schemas.microsoft.com/office/powerpoint/2010/main" xmlns="" val="17561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1953F5C-8F08-4AD1-AC12-1255356DDA9A}" type="datetimeFigureOut">
              <a:rPr lang="en-GB"/>
              <a:pPr>
                <a:defRPr/>
              </a:pPr>
              <a:t>28/03/2017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161797-D583-41B2-BC03-06DB6A1284DA}" type="slidenum">
              <a:rPr lang="en-GB" altLang="en-US"/>
              <a:pPr>
                <a:defRPr/>
              </a:pPr>
              <a:t>‹#›</a:t>
            </a:fld>
            <a:endParaRPr lang="en-GB" altLang="en-US"/>
          </a:p>
        </p:txBody>
      </p:sp>
    </p:spTree>
    <p:extLst>
      <p:ext uri="{BB962C8B-B14F-4D97-AF65-F5344CB8AC3E}">
        <p14:creationId xmlns:p14="http://schemas.microsoft.com/office/powerpoint/2010/main" xmlns="" val="3172723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F0DEF87-AF61-4F88-8675-01BE664C7781}" type="datetimeFigureOut">
              <a:rPr lang="en-GB"/>
              <a:pPr>
                <a:defRPr/>
              </a:pPr>
              <a:t>28/03/2017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756A4A5-4852-4551-A815-964BE4CCBD1E}" type="slidenum">
              <a:rPr lang="en-GB" altLang="en-US"/>
              <a:pPr>
                <a:defRPr/>
              </a:pPr>
              <a:t>‹#›</a:t>
            </a:fld>
            <a:endParaRPr lang="en-GB" altLang="en-US"/>
          </a:p>
        </p:txBody>
      </p:sp>
    </p:spTree>
    <p:extLst>
      <p:ext uri="{BB962C8B-B14F-4D97-AF65-F5344CB8AC3E}">
        <p14:creationId xmlns:p14="http://schemas.microsoft.com/office/powerpoint/2010/main" xmlns="" val="166785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6FA7037-8186-42F7-868A-75536DBFF056}" type="datetimeFigureOut">
              <a:rPr lang="en-GB"/>
              <a:pPr>
                <a:defRPr/>
              </a:pPr>
              <a:t>28/03/2017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0ECB33-A6C3-4CB7-96E3-1FC73E15A46A}" type="slidenum">
              <a:rPr lang="en-GB" altLang="en-US"/>
              <a:pPr>
                <a:defRPr/>
              </a:pPr>
              <a:t>‹#›</a:t>
            </a:fld>
            <a:endParaRPr lang="en-GB" altLang="en-US"/>
          </a:p>
        </p:txBody>
      </p:sp>
    </p:spTree>
    <p:extLst>
      <p:ext uri="{BB962C8B-B14F-4D97-AF65-F5344CB8AC3E}">
        <p14:creationId xmlns:p14="http://schemas.microsoft.com/office/powerpoint/2010/main" xmlns="" val="3007744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FFD29C0-D033-42A6-9321-DEC5734AB854}" type="datetimeFigureOut">
              <a:rPr lang="en-GB"/>
              <a:pPr>
                <a:defRPr/>
              </a:pPr>
              <a:t>28/03/2017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963C5A0-AEA0-4AAE-A798-73943F3D04A7}" type="slidenum">
              <a:rPr lang="en-GB" altLang="en-US"/>
              <a:pPr>
                <a:defRPr/>
              </a:pPr>
              <a:t>‹#›</a:t>
            </a:fld>
            <a:endParaRPr lang="en-GB" altLang="en-US"/>
          </a:p>
        </p:txBody>
      </p:sp>
    </p:spTree>
    <p:extLst>
      <p:ext uri="{BB962C8B-B14F-4D97-AF65-F5344CB8AC3E}">
        <p14:creationId xmlns:p14="http://schemas.microsoft.com/office/powerpoint/2010/main" xmlns="" val="34420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3708A34F-8B7F-4A0D-B80B-585BD44ECFF2}" type="datetimeFigureOut">
              <a:rPr lang="en-GB"/>
              <a:pPr>
                <a:defRPr/>
              </a:pPr>
              <a:t>28/03/2017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F2F8B3E-F590-478A-A5DF-C309697ECF23}" type="slidenum">
              <a:rPr lang="en-GB" altLang="en-US"/>
              <a:pPr>
                <a:defRPr/>
              </a:pPr>
              <a:t>‹#›</a:t>
            </a:fld>
            <a:endParaRPr lang="en-GB" altLang="en-US"/>
          </a:p>
        </p:txBody>
      </p:sp>
    </p:spTree>
    <p:extLst>
      <p:ext uri="{BB962C8B-B14F-4D97-AF65-F5344CB8AC3E}">
        <p14:creationId xmlns:p14="http://schemas.microsoft.com/office/powerpoint/2010/main" xmlns="" val="3185747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9FCC5AA5-3237-4E07-A4C5-705674A7DC0E}" type="datetimeFigureOut">
              <a:rPr lang="en-GB"/>
              <a:pPr>
                <a:defRPr/>
              </a:pPr>
              <a:t>28/03/2017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6639005-FB4B-453D-8F3D-F02EAB0355F7}" type="slidenum">
              <a:rPr lang="en-GB" altLang="en-US"/>
              <a:pPr>
                <a:defRPr/>
              </a:pPr>
              <a:t>‹#›</a:t>
            </a:fld>
            <a:endParaRPr lang="en-GB" altLang="en-US"/>
          </a:p>
        </p:txBody>
      </p:sp>
    </p:spTree>
    <p:extLst>
      <p:ext uri="{BB962C8B-B14F-4D97-AF65-F5344CB8AC3E}">
        <p14:creationId xmlns:p14="http://schemas.microsoft.com/office/powerpoint/2010/main" xmlns="" val="345004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96073707-CB85-444B-83AF-187CFEC0C2D6}" type="datetimeFigureOut">
              <a:rPr lang="en-GB"/>
              <a:pPr>
                <a:defRPr/>
              </a:pPr>
              <a:t>28/03/2017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C77DC62-5A01-4D89-952F-027854EB6B98}" type="slidenum">
              <a:rPr lang="en-GB" altLang="en-US"/>
              <a:pPr>
                <a:defRPr/>
              </a:pPr>
              <a:t>‹#›</a:t>
            </a:fld>
            <a:endParaRPr lang="en-GB" altLang="en-US"/>
          </a:p>
        </p:txBody>
      </p:sp>
    </p:spTree>
    <p:extLst>
      <p:ext uri="{BB962C8B-B14F-4D97-AF65-F5344CB8AC3E}">
        <p14:creationId xmlns:p14="http://schemas.microsoft.com/office/powerpoint/2010/main" xmlns="" val="2451102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9288F5D-8A6C-4F2F-8053-13459E1E68D9}" type="datetimeFigureOut">
              <a:rPr lang="en-GB"/>
              <a:pPr>
                <a:defRPr/>
              </a:pPr>
              <a:t>28/03/2017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F6358B34-D210-4FDB-B467-EE61B69979D4}" type="slidenum">
              <a:rPr lang="en-GB" altLang="en-US"/>
              <a:pPr>
                <a:defRPr/>
              </a:pPr>
              <a:t>‹#›</a:t>
            </a:fld>
            <a:endParaRPr lang="en-GB" altLang="en-US"/>
          </a:p>
        </p:txBody>
      </p:sp>
    </p:spTree>
    <p:extLst>
      <p:ext uri="{BB962C8B-B14F-4D97-AF65-F5344CB8AC3E}">
        <p14:creationId xmlns:p14="http://schemas.microsoft.com/office/powerpoint/2010/main" xmlns="" val="1250743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D1B3F1C-B36A-4334-BA6F-9EA71285CE52}" type="datetimeFigureOut">
              <a:rPr lang="en-GB"/>
              <a:pPr>
                <a:defRPr/>
              </a:pPr>
              <a:t>28/03/2017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2EF7841-FD80-4EB1-9EE7-0DF37CFE3787}" type="slidenum">
              <a:rPr lang="en-GB" altLang="en-US"/>
              <a:pPr>
                <a:defRPr/>
              </a:pPr>
              <a:t>‹#›</a:t>
            </a:fld>
            <a:endParaRPr lang="en-GB" altLang="en-US"/>
          </a:p>
        </p:txBody>
      </p:sp>
    </p:spTree>
    <p:extLst>
      <p:ext uri="{BB962C8B-B14F-4D97-AF65-F5344CB8AC3E}">
        <p14:creationId xmlns:p14="http://schemas.microsoft.com/office/powerpoint/2010/main" xmlns="" val="329329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258ECD3-94B0-442C-8546-77FC641B0790}" type="datetimeFigureOut">
              <a:rPr lang="en-GB"/>
              <a:pPr>
                <a:defRPr/>
              </a:pPr>
              <a:t>28/03/2017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1BBB717-3CC0-4B78-92E4-CE8CEF384FDB}" type="slidenum">
              <a:rPr lang="en-GB" altLang="en-US"/>
              <a:pPr>
                <a:defRPr/>
              </a:pPr>
              <a:t>‹#›</a:t>
            </a:fld>
            <a:endParaRPr lang="en-GB" altLang="en-US"/>
          </a:p>
        </p:txBody>
      </p:sp>
    </p:spTree>
    <p:extLst>
      <p:ext uri="{BB962C8B-B14F-4D97-AF65-F5344CB8AC3E}">
        <p14:creationId xmlns:p14="http://schemas.microsoft.com/office/powerpoint/2010/main" xmlns="" val="39049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7235825" cy="1439863"/>
          </a:xfrm>
          <a:prstGeom prst="rect">
            <a:avLst/>
          </a:prstGeom>
          <a:gradFill>
            <a:gsLst>
              <a:gs pos="0">
                <a:schemeClr val="accent1">
                  <a:alpha val="80000"/>
                </a:schemeClr>
              </a:gs>
              <a:gs pos="0">
                <a:schemeClr val="accent1"/>
              </a:gs>
              <a:gs pos="100000">
                <a:schemeClr val="accent1">
                  <a:alpha val="95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
        <p:nvSpPr>
          <p:cNvPr id="1027" name="Title Placeholder 1"/>
          <p:cNvSpPr>
            <a:spLocks noGrp="1"/>
          </p:cNvSpPr>
          <p:nvPr>
            <p:ph type="title"/>
          </p:nvPr>
        </p:nvSpPr>
        <p:spPr bwMode="auto">
          <a:xfrm>
            <a:off x="250825" y="274638"/>
            <a:ext cx="6842125" cy="922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8" name="Text Placeholder 2"/>
          <p:cNvSpPr>
            <a:spLocks noGrp="1"/>
          </p:cNvSpPr>
          <p:nvPr>
            <p:ph type="body" idx="1"/>
          </p:nvPr>
        </p:nvSpPr>
        <p:spPr bwMode="auto">
          <a:xfrm>
            <a:off x="250825"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0E4FA0ED-661E-40A1-9A28-E6D3DF437585}" type="datetimeFigureOut">
              <a:rPr lang="en-GB"/>
              <a:pPr>
                <a:defRPr/>
              </a:pPr>
              <a:t>28/03/2017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E2B5D372-9469-4513-99B5-6BA50C7D94B6}" type="slidenum">
              <a:rPr lang="en-GB" altLang="en-US"/>
              <a:pPr>
                <a:defRPr/>
              </a:pPr>
              <a:t>‹#›</a:t>
            </a:fld>
            <a:endParaRPr lang="en-GB" altLang="en-US"/>
          </a:p>
        </p:txBody>
      </p:sp>
      <p:pic>
        <p:nvPicPr>
          <p:cNvPr id="1032" name="Picture 10"/>
          <p:cNvPicPr>
            <a:picLocks noChangeAspect="1"/>
          </p:cNvPicPr>
          <p:nvPr userDrawn="1"/>
        </p:nvPicPr>
        <p:blipFill>
          <a:blip r:embed="rId13" cstate="print">
            <a:extLst>
              <a:ext uri="{28A0092B-C50C-407E-A947-70E740481C1C}">
                <a14:useLocalDpi xmlns:a14="http://schemas.microsoft.com/office/drawing/2010/main" xmlns="" val="0"/>
              </a:ext>
            </a:extLst>
          </a:blip>
          <a:srcRect l="23270" t="14162" r="18118" b="20346"/>
          <a:stretch>
            <a:fillRect/>
          </a:stretch>
        </p:blipFill>
        <p:spPr bwMode="auto">
          <a:xfrm>
            <a:off x="7210425" y="0"/>
            <a:ext cx="1933575" cy="14398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5"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rtl="0" eaLnBrk="0" fontAlgn="base" hangingPunct="0">
        <a:spcBef>
          <a:spcPct val="0"/>
        </a:spcBef>
        <a:spcAft>
          <a:spcPct val="0"/>
        </a:spcAft>
        <a:defRPr sz="3200" kern="1200">
          <a:solidFill>
            <a:schemeClr val="bg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bg1"/>
          </a:solidFill>
          <a:latin typeface="Arial" charset="0"/>
          <a:cs typeface="Arial" charset="0"/>
        </a:defRPr>
      </a:lvl2pPr>
      <a:lvl3pPr algn="l" rtl="0" eaLnBrk="0" fontAlgn="base" hangingPunct="0">
        <a:spcBef>
          <a:spcPct val="0"/>
        </a:spcBef>
        <a:spcAft>
          <a:spcPct val="0"/>
        </a:spcAft>
        <a:defRPr sz="3200">
          <a:solidFill>
            <a:schemeClr val="bg1"/>
          </a:solidFill>
          <a:latin typeface="Arial" charset="0"/>
          <a:cs typeface="Arial" charset="0"/>
        </a:defRPr>
      </a:lvl3pPr>
      <a:lvl4pPr algn="l" rtl="0" eaLnBrk="0" fontAlgn="base" hangingPunct="0">
        <a:spcBef>
          <a:spcPct val="0"/>
        </a:spcBef>
        <a:spcAft>
          <a:spcPct val="0"/>
        </a:spcAft>
        <a:defRPr sz="3200">
          <a:solidFill>
            <a:schemeClr val="bg1"/>
          </a:solidFill>
          <a:latin typeface="Arial" charset="0"/>
          <a:cs typeface="Arial" charset="0"/>
        </a:defRPr>
      </a:lvl4pPr>
      <a:lvl5pPr algn="l" rtl="0" eaLnBrk="0" fontAlgn="base" hangingPunct="0">
        <a:spcBef>
          <a:spcPct val="0"/>
        </a:spcBef>
        <a:spcAft>
          <a:spcPct val="0"/>
        </a:spcAft>
        <a:defRPr sz="3200">
          <a:solidFill>
            <a:schemeClr val="bg1"/>
          </a:solidFill>
          <a:latin typeface="Arial" charset="0"/>
          <a:cs typeface="Arial"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12788" y="5429250"/>
            <a:ext cx="7772400" cy="722313"/>
          </a:xfrm>
        </p:spPr>
        <p:txBody>
          <a:bodyPr>
            <a:normAutofit fontScale="90000"/>
          </a:bodyPr>
          <a:lstStyle/>
          <a:p>
            <a:r>
              <a:rPr lang="tr-TR" altLang="en-US" dirty="0" smtClean="0"/>
              <a:t>Tarım </a:t>
            </a:r>
            <a:r>
              <a:rPr lang="tr-TR" altLang="en-US" dirty="0" smtClean="0"/>
              <a:t>Hukuku</a:t>
            </a:r>
            <a:br>
              <a:rPr lang="tr-TR" altLang="en-US" dirty="0" smtClean="0"/>
            </a:br>
            <a:r>
              <a:rPr lang="tr-TR" altLang="en-US" dirty="0" smtClean="0"/>
              <a:t>7</a:t>
            </a:r>
            <a:endParaRPr lang="en-GB" altLang="en-US" dirty="0" smtClean="0"/>
          </a:p>
        </p:txBody>
      </p:sp>
      <p:sp>
        <p:nvSpPr>
          <p:cNvPr id="4099" name="Subtitle 2"/>
          <p:cNvSpPr>
            <a:spLocks noGrp="1"/>
          </p:cNvSpPr>
          <p:nvPr>
            <p:ph type="subTitle" idx="1"/>
          </p:nvPr>
        </p:nvSpPr>
        <p:spPr>
          <a:xfrm>
            <a:off x="1358900" y="6151563"/>
            <a:ext cx="6400800" cy="477837"/>
          </a:xfrm>
        </p:spPr>
        <p:txBody>
          <a:bodyPr/>
          <a:lstStyle/>
          <a:p>
            <a:r>
              <a:rPr lang="tr-TR" altLang="en-US" dirty="0" smtClean="0"/>
              <a:t>Tarımda Özel Miras Kuralları</a:t>
            </a:r>
            <a:endParaRPr lang="en-GB"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5536" y="2276872"/>
            <a:ext cx="8496944" cy="3785652"/>
          </a:xfrm>
          <a:prstGeom prst="rect">
            <a:avLst/>
          </a:prstGeom>
        </p:spPr>
        <p:txBody>
          <a:bodyPr wrap="square">
            <a:spAutoFit/>
          </a:bodyPr>
          <a:lstStyle/>
          <a:p>
            <a:r>
              <a:rPr lang="tr-TR" sz="2000" dirty="0" smtClean="0"/>
              <a:t>Türkiye'deki tarım işletmelerinin mevcut yapısı dikkate alındığında </a:t>
            </a:r>
            <a:r>
              <a:rPr lang="tr-TR" sz="2000" dirty="0" err="1" smtClean="0"/>
              <a:t>limited</a:t>
            </a:r>
            <a:r>
              <a:rPr lang="tr-TR" sz="2000" dirty="0" smtClean="0"/>
              <a:t> şirket seçeneğinin yaygın bir uygulaması olmayacağını söylemek yanlış olmayacaktır. </a:t>
            </a:r>
          </a:p>
          <a:p>
            <a:endParaRPr lang="tr-TR" sz="2000" dirty="0" smtClean="0"/>
          </a:p>
          <a:p>
            <a:r>
              <a:rPr lang="tr-TR" sz="2000" dirty="0" smtClean="0"/>
              <a:t>Yine işletmenin tek bir mirasçıya devri ya da üçüncü kişilere satışı mirasçıların tarım dışı istihdam olanaklarının az olması nedeniyle uygulamada yer bulmayacaktır. </a:t>
            </a:r>
          </a:p>
          <a:p>
            <a:endParaRPr lang="tr-TR" sz="2000" dirty="0" smtClean="0"/>
          </a:p>
          <a:p>
            <a:r>
              <a:rPr lang="tr-TR" sz="2000" dirty="0" smtClean="0"/>
              <a:t>Yurttaşlar Yasasına göre aile ortaklıkları belirsiz bir süre için de oluşturulabileceğinden mülkiyet kayıtlarında aile ortaklığı şeklinde ancak fiili olarak mirasçılar arasında paylaşılmış, bölünmüş topraklar söz konusu olacaktır. </a:t>
            </a:r>
          </a:p>
          <a:p>
            <a:endParaRPr lang="tr-TR" sz="2000" dirty="0" smtClean="0"/>
          </a:p>
          <a:p>
            <a:r>
              <a:rPr lang="tr-TR" sz="2000" dirty="0" smtClean="0"/>
              <a:t>Aile malları ortaklığı  devam ettiğinde alt soy için nasıl bir çözüm bulunacaktır?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692696"/>
            <a:ext cx="9144000" cy="6278642"/>
          </a:xfrm>
          <a:prstGeom prst="rect">
            <a:avLst/>
          </a:prstGeom>
          <a:noFill/>
        </p:spPr>
        <p:txBody>
          <a:bodyPr wrap="square" rtlCol="0">
            <a:spAutoFit/>
          </a:bodyPr>
          <a:lstStyle/>
          <a:p>
            <a:r>
              <a:rPr lang="tr-TR" sz="2400" b="1" dirty="0" smtClean="0"/>
              <a:t>-Mirasın açılımında mirasçıların aralarında anlaşmaması durumu:</a:t>
            </a:r>
            <a:endParaRPr lang="tr-TR" sz="2400" dirty="0" smtClean="0"/>
          </a:p>
          <a:p>
            <a:endParaRPr lang="tr-TR" dirty="0" smtClean="0"/>
          </a:p>
          <a:p>
            <a:endParaRPr lang="tr-TR" dirty="0" smtClean="0"/>
          </a:p>
          <a:p>
            <a:r>
              <a:rPr lang="tr-TR" dirty="0" smtClean="0"/>
              <a:t>Mirasçıların aralarında anlaşamadığı durumda; </a:t>
            </a:r>
          </a:p>
          <a:p>
            <a:r>
              <a:rPr lang="tr-TR" dirty="0" smtClean="0"/>
              <a:t>Mirasçıların biri ya da her birinin tarımsal işletmenin mülkiyetinin devri için dava açması durumunda; </a:t>
            </a:r>
          </a:p>
          <a:p>
            <a:r>
              <a:rPr lang="tr-TR" dirty="0" smtClean="0"/>
              <a:t>mirasçılar Yurttaşlar Yasasında yer alan kurallara gönderme yapan ancak önemli farklılıklar getiren bir süreçle karşı karşıya kalmaktadırlar.</a:t>
            </a:r>
          </a:p>
          <a:p>
            <a:r>
              <a:rPr lang="tr-TR" dirty="0" smtClean="0"/>
              <a:t> </a:t>
            </a:r>
          </a:p>
          <a:p>
            <a:r>
              <a:rPr lang="tr-TR" dirty="0" smtClean="0"/>
              <a:t>Tek mirasçının dava açması ve ehil olması durumunda bir sorun bulunmamaktadır. </a:t>
            </a:r>
          </a:p>
          <a:p>
            <a:endParaRPr lang="tr-TR" dirty="0" smtClean="0"/>
          </a:p>
          <a:p>
            <a:r>
              <a:rPr lang="tr-TR" dirty="0" smtClean="0"/>
              <a:t>Birden çok mirasçının dava açması durumunda ve birden fazla mirasçının yasanın ehil mirasçı kriterlerini  belirleyen yönetmeliğinde yer alan koşullara göre ehil  mirasçı olarak belirlenmesi durumunda öncelik, </a:t>
            </a:r>
            <a:r>
              <a:rPr lang="tr-TR" b="1" dirty="0" smtClean="0"/>
              <a:t>asgari geçimini mirasa söz konusu olan tarımsal işletmeden sağlayan mirasçı</a:t>
            </a:r>
            <a:r>
              <a:rPr lang="tr-TR" dirty="0" smtClean="0"/>
              <a:t>ya verilecektir. </a:t>
            </a:r>
          </a:p>
          <a:p>
            <a:endParaRPr lang="tr-TR" dirty="0" smtClean="0"/>
          </a:p>
          <a:p>
            <a:r>
              <a:rPr lang="tr-TR" dirty="0" smtClean="0"/>
              <a:t>İşletmeyi tanıyan ve ondan geçimini sağlayan bir mirasçıya öncelik verilmesi, işletmenin devamlılığı açısından yerinde bir karardır. </a:t>
            </a:r>
          </a:p>
          <a:p>
            <a:endParaRPr lang="tr-TR" dirty="0" smtClean="0"/>
          </a:p>
          <a:p>
            <a:r>
              <a:rPr lang="tr-TR" dirty="0" smtClean="0"/>
              <a:t>Ehil mirasçılar bu koşulu sağlamıyorsa ya da mirasçılardan hiçbiri ehil mirasçı değilse işletme için en yüksek bedeli veren mirasçıya tarımsal işletme mahkeme tarafından devredilecektir.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1916832"/>
            <a:ext cx="8712968" cy="4247317"/>
          </a:xfrm>
          <a:prstGeom prst="rect">
            <a:avLst/>
          </a:prstGeom>
        </p:spPr>
        <p:txBody>
          <a:bodyPr wrap="square">
            <a:spAutoFit/>
          </a:bodyPr>
          <a:lstStyle/>
          <a:p>
            <a:r>
              <a:rPr lang="tr-TR" dirty="0" smtClean="0"/>
              <a:t>Yasanın bu aşamaya kadar getirdiği sistem eksiklikleri olsa da tarım işletmelerinin bölünmemesi için uygulamada ortaya çıkabilecek koşullara göre yapılandırılabilecek bir düzenleme niteliğini korumaktadır. </a:t>
            </a:r>
          </a:p>
          <a:p>
            <a:endParaRPr lang="tr-TR" dirty="0" smtClean="0"/>
          </a:p>
          <a:p>
            <a:r>
              <a:rPr lang="tr-TR" dirty="0" smtClean="0"/>
              <a:t>Ancak mirasçıları ekonomik koşullarına ve işletmeye verdikleri en yüksek bedelden başlayarak sıralamayı öngören bakış açısı tamamen yanlış ve herhangi bir dayanağı olmayan bir kuraldır. </a:t>
            </a:r>
          </a:p>
          <a:p>
            <a:endParaRPr lang="tr-TR" dirty="0" smtClean="0"/>
          </a:p>
          <a:p>
            <a:r>
              <a:rPr lang="tr-TR" dirty="0" smtClean="0"/>
              <a:t>Anayasal temel bir hak olan miras hakkının eşitlik ve sosyal adalet gereklerince kullanımına yasanın bu kuralı açıkça ters düşmektedir. </a:t>
            </a:r>
          </a:p>
          <a:p>
            <a:endParaRPr lang="tr-TR" dirty="0" smtClean="0"/>
          </a:p>
          <a:p>
            <a:r>
              <a:rPr lang="tr-TR" dirty="0" smtClean="0"/>
              <a:t>Yasa, istekli mirasçı olarak nitelendirdiği ve bu isteği de ekonomik gücü ile ortaya koyan mirasçıyı diğer mirasçılara yeğlemektedir. </a:t>
            </a:r>
          </a:p>
          <a:p>
            <a:endParaRPr lang="tr-TR" dirty="0" smtClean="0"/>
          </a:p>
          <a:p>
            <a:r>
              <a:rPr lang="tr-TR" dirty="0" smtClean="0"/>
              <a:t>Aynı durum ehil mirasçı olmaması durumunda da geçerli olmaktadır.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0" y="249379"/>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rgbClr val="000000"/>
                </a:solidFill>
                <a:effectLst/>
                <a:latin typeface="+mn-lt"/>
                <a:cs typeface="Times New Roman" pitchFamily="18" charset="0"/>
              </a:rPr>
              <a:t>Ehil mirasçı belirlenme kıstasları;</a:t>
            </a:r>
            <a:r>
              <a:rPr kumimoji="0" lang="tr-TR" sz="2400" b="1" i="0" u="none" strike="noStrike" cap="none" normalizeH="0" dirty="0" smtClean="0">
                <a:ln>
                  <a:noFill/>
                </a:ln>
                <a:solidFill>
                  <a:srgbClr val="000000"/>
                </a:solidFill>
                <a:effectLst/>
                <a:latin typeface="+mn-lt"/>
                <a:cs typeface="Times New Roman" pitchFamily="18" charset="0"/>
              </a:rPr>
              <a:t> </a:t>
            </a:r>
            <a:r>
              <a:rPr kumimoji="0" lang="tr-TR" sz="2400" b="1" i="0" u="none" strike="noStrike" cap="none" normalizeH="0" baseline="0" dirty="0" smtClean="0">
                <a:ln>
                  <a:noFill/>
                </a:ln>
                <a:solidFill>
                  <a:srgbClr val="000000"/>
                </a:solidFill>
                <a:effectLst/>
                <a:latin typeface="+mn-lt"/>
                <a:cs typeface="Times New Roman" pitchFamily="18" charset="0"/>
              </a:rPr>
              <a:t> elli puan ve üstü</a:t>
            </a:r>
          </a:p>
          <a:p>
            <a:pPr marL="0" marR="0" lvl="0" indent="358775" algn="l" defTabSz="914400" rtl="0" eaLnBrk="1" fontAlgn="base" latinLnBrk="0" hangingPunct="1">
              <a:lnSpc>
                <a:spcPct val="100000"/>
              </a:lnSpc>
              <a:spcBef>
                <a:spcPct val="0"/>
              </a:spcBef>
              <a:spcAft>
                <a:spcPct val="0"/>
              </a:spcAft>
              <a:buClrTx/>
              <a:buSzTx/>
              <a:buFontTx/>
              <a:buNone/>
              <a:tabLst/>
            </a:pPr>
            <a:endParaRPr lang="tr-TR" sz="2000" dirty="0" smtClean="0">
              <a:solidFill>
                <a:srgbClr val="000000"/>
              </a:solidFill>
              <a:latin typeface="+mn-lt"/>
              <a:cs typeface="Times New Roman" pitchFamily="18" charset="0"/>
            </a:endParaRPr>
          </a:p>
          <a:p>
            <a:pPr marL="0" marR="0" lvl="0" indent="358775"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rgbClr val="000000"/>
              </a:solidFill>
              <a:effectLst/>
              <a:latin typeface="+mn-lt"/>
              <a:cs typeface="Times New Roman" pitchFamily="18" charset="0"/>
            </a:endParaRPr>
          </a:p>
          <a:p>
            <a:pPr marL="0" marR="0" lvl="0" indent="358775" algn="l" defTabSz="914400" rtl="0" eaLnBrk="1" fontAlgn="base" latinLnBrk="0" hangingPunct="1">
              <a:lnSpc>
                <a:spcPct val="100000"/>
              </a:lnSpc>
              <a:spcBef>
                <a:spcPct val="0"/>
              </a:spcBef>
              <a:spcAft>
                <a:spcPct val="0"/>
              </a:spcAft>
              <a:buClrTx/>
              <a:buSzTx/>
              <a:buFontTx/>
              <a:buNone/>
              <a:tabLst/>
            </a:pPr>
            <a:endParaRPr lang="tr-TR" sz="2000" dirty="0" smtClean="0">
              <a:solidFill>
                <a:srgbClr val="000000"/>
              </a:solidFill>
              <a:latin typeface="+mn-lt"/>
              <a:cs typeface="Times New Roman" pitchFamily="18" charset="0"/>
            </a:endParaRPr>
          </a:p>
          <a:p>
            <a:pPr marL="0" marR="0" lvl="0" indent="358775"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rgbClr val="000000"/>
              </a:solidFill>
              <a:effectLst/>
              <a:latin typeface="+mn-lt"/>
              <a:cs typeface="Times New Roman" pitchFamily="18"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a) Geçimini mirasa konu tarım topraklarından sağlayanlara yirmi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b) Tarım dışı geliri bulunmayanlara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c) Eşi fiilen tarımsal faaliyette bulunanlara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ç) Tarımsal toprakları işleyebilecek mesleki bilgi ve beceriye sahip olanlara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d) Mirasa konu toprakların bulunduğu ilçe sınırları içinde altı yıla kadar ikamet edenlere beş puan, altı yıl ve daha uzun süre ikamet edenlere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e) Herhangi bir sosyal güvencesi olmayanlara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f) Sosyal Güvenlik Kurumu (SGK) kapsamında tarım sigortası olanlara beş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g) Bakanlığın mevcut kayıt sistemlerine kayıtlılık süreleri altı yıla kadar olanlara beş puan, altı yıl ve daha uzun süre olanlara on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ğ) Tarımsal örgütlere kayıtlılık süreleri altı yıla kadar olanlara iki puan, altı yıl ve daha uzun süre olanlara beş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h) Tarım alet ve donanımlarına sahip olanlara beş puan,</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ı) Kadın olanlara beş puan,</a:t>
            </a:r>
            <a:endParaRPr kumimoji="0" lang="tr-TR" sz="2000" b="0" i="0" u="none" strike="noStrike" cap="none" normalizeH="0" baseline="0" dirty="0" smtClean="0">
              <a:ln>
                <a:noFill/>
              </a:ln>
              <a:solidFill>
                <a:schemeClr val="tx1"/>
              </a:solidFill>
              <a:effectLst/>
              <a:latin typeface="+mn-lt"/>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9512" y="1556792"/>
            <a:ext cx="8856984" cy="5601533"/>
          </a:xfrm>
          <a:prstGeom prst="rect">
            <a:avLst/>
          </a:prstGeom>
          <a:noFill/>
        </p:spPr>
        <p:txBody>
          <a:bodyPr wrap="square" rtlCol="0">
            <a:spAutoFit/>
          </a:bodyPr>
          <a:lstStyle/>
          <a:p>
            <a:r>
              <a:rPr lang="tr-TR" sz="2000" dirty="0" smtClean="0"/>
              <a:t>Birden çok ehil mirasçı olması ve bu mirasçıların miras dışı tarımsal toprak mülkiyetine sahip olması durumunda, mirasçıların topraklarını yeter gelirli büyüklüğe ulaştırmak veya bu toprakların ekonomik olarak işletilmesine katkı sağlamak amacıyla hâkim, yeter gelir büyüklüğünü aramaksızın işletmenin bu mirasçılara devrine karar verebilecektir. </a:t>
            </a:r>
          </a:p>
          <a:p>
            <a:endParaRPr lang="tr-TR" sz="2000" dirty="0" smtClean="0"/>
          </a:p>
          <a:p>
            <a:r>
              <a:rPr lang="tr-TR" sz="2000" dirty="0" smtClean="0"/>
              <a:t>Şüphesiz, daha çok mirasçıyı yeter gelirli tarımsal işletme sahibi yapmak amacıyla mirasçıların miras dışı mülkiyet ilişkilerinin devreye sokulması uygun bir karar olsa da devamında yeter gelir koşulundan vazgeçilmesi tartışmaya açıktır. </a:t>
            </a:r>
          </a:p>
          <a:p>
            <a:endParaRPr lang="tr-TR" sz="2000" dirty="0" smtClean="0"/>
          </a:p>
          <a:p>
            <a:r>
              <a:rPr lang="tr-TR" sz="2000" dirty="0" smtClean="0"/>
              <a:t>Aslında kural eşlerin toprak mülkiyetini de kapsayacak şekilde genişletilseydi yeter gelirli işletme genişliği konusunda bu kurala katkı sağlayabilirdi.</a:t>
            </a:r>
          </a:p>
          <a:p>
            <a:r>
              <a:rPr lang="tr-TR" sz="2000" dirty="0" smtClean="0"/>
              <a:t> </a:t>
            </a:r>
          </a:p>
          <a:p>
            <a:r>
              <a:rPr lang="tr-TR" sz="2000" dirty="0" smtClean="0"/>
              <a:t>Bu sürecin sonunda işletmeyi devralacak mirasçı bulunamadığı takdirde hâkim işletmenin satışına ve satış sonucu elde edilen gelirin mirasçılara paylaştırılmasına karar verebilecektir.</a:t>
            </a:r>
          </a:p>
          <a:p>
            <a:r>
              <a:rPr lang="tr-TR" sz="2000" dirty="0" smtClean="0"/>
              <a:t>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556792"/>
            <a:ext cx="9144000" cy="5078313"/>
          </a:xfrm>
          <a:prstGeom prst="rect">
            <a:avLst/>
          </a:prstGeom>
        </p:spPr>
        <p:txBody>
          <a:bodyPr wrap="square">
            <a:spAutoFit/>
          </a:bodyPr>
          <a:lstStyle/>
          <a:p>
            <a:r>
              <a:rPr lang="tr-TR" b="1" u="sng" dirty="0" smtClean="0"/>
              <a:t>Miras bırakanın mirasa ilişkin tasarrufları </a:t>
            </a:r>
          </a:p>
          <a:p>
            <a:endParaRPr lang="tr-TR" dirty="0" smtClean="0"/>
          </a:p>
          <a:p>
            <a:r>
              <a:rPr lang="tr-TR" dirty="0" smtClean="0"/>
              <a:t>Yeter gelirli tarımsal işletme mülkiyetinin kendisine devredilmesini isteyen ve buna ehil tek mirasçı olduğu anlaşılan mirasçının bu konudaki istem hakkı, ölüme bağlı tasarrufla ortadan kaldırılamayacaktır. </a:t>
            </a:r>
          </a:p>
          <a:p>
            <a:endParaRPr lang="tr-TR" dirty="0" smtClean="0"/>
          </a:p>
          <a:p>
            <a:r>
              <a:rPr lang="tr-TR" dirty="0" smtClean="0"/>
              <a:t>Ancak birden çok mirasçıda devir koşullarının bulunması durumunda, kendisine devir yapılacak mirasçı ölüme bağlı tasarrufla belirlenebilecektir. </a:t>
            </a:r>
          </a:p>
          <a:p>
            <a:endParaRPr lang="tr-TR" dirty="0" smtClean="0"/>
          </a:p>
          <a:p>
            <a:r>
              <a:rPr lang="tr-TR" dirty="0" smtClean="0"/>
              <a:t>Belirlenen bu mirasçıya itiraz edilmesi durumunda, ehil mirasçı hakim tarafından belirlenecektir. </a:t>
            </a:r>
          </a:p>
          <a:p>
            <a:endParaRPr lang="tr-TR" dirty="0" smtClean="0"/>
          </a:p>
          <a:p>
            <a:r>
              <a:rPr lang="tr-TR" dirty="0" smtClean="0"/>
              <a:t>Yasanın bu durumda çözmesi gereken bir sorun ise, birden fazla ehil mirasçı olması halinde öncelik ölüme bağlı tasarrufta mı ya da asgari geçimini bu yeter gelirli tarımsal işletmeden sağlayan  mirasçıda mı olacağıyla ilgili olup, yönetmeliğin bu konuyu da düzenlemesi gerekliliğidir.</a:t>
            </a:r>
          </a:p>
          <a:p>
            <a:r>
              <a:rPr lang="tr-TR" dirty="0" smtClean="0"/>
              <a:t> </a:t>
            </a:r>
          </a:p>
          <a:p>
            <a:r>
              <a:rPr lang="tr-TR" dirty="0" smtClean="0"/>
              <a:t>Mahkeme sürecinde tarımsal işletmenin mülkiyetinin  üçüncü kişilere devri; ehil mirasçı ve istekli mirasçı olmaması durumunda söz konusu olacaktır.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692696"/>
            <a:ext cx="8208912" cy="5262979"/>
          </a:xfrm>
          <a:prstGeom prst="rect">
            <a:avLst/>
          </a:prstGeom>
          <a:noFill/>
        </p:spPr>
        <p:txBody>
          <a:bodyPr wrap="square" rtlCol="0">
            <a:spAutoFit/>
          </a:bodyPr>
          <a:lstStyle/>
          <a:p>
            <a:r>
              <a:rPr lang="tr-TR" sz="2400" b="1" u="sng" dirty="0" smtClean="0"/>
              <a:t>-Diğer mirasçıların paylarının ödenmesi </a:t>
            </a:r>
            <a:endParaRPr lang="tr-TR" sz="2400" u="sng" dirty="0" smtClean="0"/>
          </a:p>
          <a:p>
            <a:endParaRPr lang="tr-TR" dirty="0" smtClean="0"/>
          </a:p>
          <a:p>
            <a:endParaRPr lang="tr-TR" dirty="0" smtClean="0"/>
          </a:p>
          <a:p>
            <a:r>
              <a:rPr lang="tr-TR" sz="2000" dirty="0" smtClean="0"/>
              <a:t>Tarımsal işletmenin devri, </a:t>
            </a:r>
            <a:r>
              <a:rPr lang="tr-TR" sz="2000" b="1" dirty="0" smtClean="0"/>
              <a:t>tarımsal gelir değeri</a:t>
            </a:r>
            <a:r>
              <a:rPr lang="tr-TR" sz="2000" dirty="0" smtClean="0"/>
              <a:t> üzerinden</a:t>
            </a:r>
          </a:p>
          <a:p>
            <a:endParaRPr lang="tr-TR" sz="2000" dirty="0" smtClean="0"/>
          </a:p>
          <a:p>
            <a:r>
              <a:rPr lang="tr-TR" sz="2000" dirty="0" smtClean="0"/>
              <a:t>Yeter gelirli tarımsal işletmenin mülkiyetini devralan mirasçı, işletmenin  faaliyetleri için  zorunlu olan araç, gereç ve hayvanların yani işletmenin taşınır mülkiyetinin de devrini isteyebilecektir. </a:t>
            </a:r>
          </a:p>
          <a:p>
            <a:endParaRPr lang="tr-TR" sz="2000" dirty="0" smtClean="0"/>
          </a:p>
          <a:p>
            <a:r>
              <a:rPr lang="tr-TR" sz="2000" dirty="0" smtClean="0"/>
              <a:t>Taşınır mülkiyetinin devri, </a:t>
            </a:r>
            <a:r>
              <a:rPr lang="tr-TR" sz="2000" b="1" dirty="0" smtClean="0"/>
              <a:t>gerçek değeri</a:t>
            </a:r>
            <a:r>
              <a:rPr lang="tr-TR" sz="2000" dirty="0" smtClean="0"/>
              <a:t> üzerinden</a:t>
            </a:r>
          </a:p>
          <a:p>
            <a:r>
              <a:rPr lang="tr-TR" sz="2000" dirty="0" smtClean="0"/>
              <a:t> </a:t>
            </a:r>
          </a:p>
          <a:p>
            <a:r>
              <a:rPr lang="tr-TR" sz="2000" dirty="0" smtClean="0"/>
              <a:t>Yeter gelirli tarımsal işletmeyi tamamlayan bir yan sınai işletme varsa ehil mirasçı işletme ile birlikte bu tesisin de kendisine devrini talep edebilecektir. </a:t>
            </a:r>
          </a:p>
          <a:p>
            <a:endParaRPr lang="tr-TR" sz="2000" dirty="0" smtClean="0"/>
          </a:p>
          <a:p>
            <a:r>
              <a:rPr lang="tr-TR" sz="2000" dirty="0" smtClean="0"/>
              <a:t>Yan sınai işletme devri, </a:t>
            </a:r>
            <a:r>
              <a:rPr lang="tr-TR" sz="2000" b="1" dirty="0" smtClean="0"/>
              <a:t>gerçek değeri</a:t>
            </a:r>
            <a:r>
              <a:rPr lang="tr-TR" sz="2000" dirty="0" smtClean="0"/>
              <a:t> üzerinden </a:t>
            </a:r>
          </a:p>
          <a:p>
            <a:endParaRPr lang="tr-TR" dirty="0" smtClean="0"/>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1916832"/>
            <a:ext cx="8640960" cy="4401205"/>
          </a:xfrm>
          <a:prstGeom prst="rect">
            <a:avLst/>
          </a:prstGeom>
        </p:spPr>
        <p:txBody>
          <a:bodyPr wrap="square">
            <a:spAutoFit/>
          </a:bodyPr>
          <a:lstStyle/>
          <a:p>
            <a:r>
              <a:rPr lang="tr-TR" sz="2000" dirty="0" smtClean="0"/>
              <a:t>Mirasçılardan birinin itiraz etmesi veya birden çok mirasçının kendilerine devir istemesi durumunda hâkim yeter gelirli tarımsal işletme ve yan sınai işletmenin ekonomik gelir ve bütünlüğünü sürdürme olanaklarını ve mirasçıların kişisel durumlarını göz önünde bulundurarak yan sınai işletmenin birlikte veya ayrı olarak devrine ya da satışına karar verecektir. </a:t>
            </a:r>
          </a:p>
          <a:p>
            <a:endParaRPr lang="tr-TR" sz="2000" dirty="0" smtClean="0"/>
          </a:p>
          <a:p>
            <a:r>
              <a:rPr lang="tr-TR" sz="2000" dirty="0" smtClean="0"/>
              <a:t>Burada hâkime tanınan satış seçeneği kabul edilebilir değildir. </a:t>
            </a:r>
          </a:p>
          <a:p>
            <a:endParaRPr lang="tr-TR" sz="2000" dirty="0" smtClean="0"/>
          </a:p>
          <a:p>
            <a:r>
              <a:rPr lang="tr-TR" sz="2000" dirty="0" smtClean="0"/>
              <a:t>Tarımsal işletmeyi tamamlayan tesis işletmenin ekonomik bütünlüğü için zaten işletme ile birlikte değerlendirilmelidir. </a:t>
            </a:r>
          </a:p>
          <a:p>
            <a:endParaRPr lang="tr-TR" sz="2000" dirty="0" smtClean="0"/>
          </a:p>
          <a:p>
            <a:r>
              <a:rPr lang="tr-TR" sz="2000" dirty="0" smtClean="0"/>
              <a:t>İşletme ile amaç bağı olmayan bir tesisin ise diğer mirasçıların yetenek ve durumlarına göre ayrı olarak devredilmesi işletmeyi devralan mirasçının diğer mirasçıların payını ödemesine katkı sağlayacaktır.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152354"/>
            <a:ext cx="9144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l" defTabSz="914400" rtl="0" eaLnBrk="1" fontAlgn="base" latinLnBrk="0" hangingPunct="1">
              <a:lnSpc>
                <a:spcPct val="100000"/>
              </a:lnSpc>
              <a:spcBef>
                <a:spcPct val="0"/>
              </a:spcBef>
              <a:spcAft>
                <a:spcPct val="0"/>
              </a:spcAft>
              <a:buClrTx/>
              <a:buSzTx/>
              <a:buFontTx/>
              <a:buNone/>
              <a:tabLst/>
            </a:pPr>
            <a:r>
              <a:rPr kumimoji="0" lang="tr-TR" sz="2400" b="0" i="0" strike="noStrike" cap="none" normalizeH="0" baseline="0" dirty="0" smtClean="0">
                <a:ln>
                  <a:noFill/>
                </a:ln>
                <a:solidFill>
                  <a:srgbClr val="000000"/>
                </a:solidFill>
                <a:effectLst/>
                <a:latin typeface="+mn-lt"/>
                <a:cs typeface="Times New Roman" pitchFamily="18" charset="0"/>
              </a:rPr>
              <a:t> </a:t>
            </a:r>
            <a:r>
              <a:rPr kumimoji="0" lang="tr-TR" sz="2400" b="1" i="0" u="sng" strike="noStrike" cap="none" normalizeH="0" baseline="0" dirty="0" smtClean="0">
                <a:ln>
                  <a:noFill/>
                </a:ln>
                <a:solidFill>
                  <a:srgbClr val="000000"/>
                </a:solidFill>
                <a:effectLst/>
                <a:latin typeface="+mn-lt"/>
                <a:cs typeface="Times New Roman" pitchFamily="18" charset="0"/>
              </a:rPr>
              <a:t>Gelir değeri</a:t>
            </a:r>
            <a:r>
              <a:rPr lang="tr-TR" sz="2400" b="1" dirty="0" smtClean="0">
                <a:solidFill>
                  <a:srgbClr val="000000"/>
                </a:solidFill>
                <a:latin typeface="+mn-lt"/>
                <a:cs typeface="Times New Roman" pitchFamily="18" charset="0"/>
              </a:rPr>
              <a:t>;  </a:t>
            </a:r>
            <a:r>
              <a:rPr kumimoji="0" lang="tr-TR" sz="2400" b="1" i="0" u="none" strike="noStrike" cap="none" normalizeH="0" baseline="0" dirty="0" smtClean="0">
                <a:ln>
                  <a:noFill/>
                </a:ln>
                <a:solidFill>
                  <a:srgbClr val="000000"/>
                </a:solidFill>
                <a:effectLst/>
                <a:latin typeface="+mn-lt"/>
                <a:cs typeface="Times New Roman" pitchFamily="18" charset="0"/>
              </a:rPr>
              <a:t>değerleme tarihinde,</a:t>
            </a:r>
          </a:p>
          <a:p>
            <a:pPr marL="0" marR="0" lvl="0" indent="358775"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rgbClr val="000000"/>
                </a:solidFill>
                <a:effectLst/>
                <a:latin typeface="+mn-lt"/>
                <a:cs typeface="Times New Roman" pitchFamily="18" charset="0"/>
              </a:rPr>
              <a:t> toprakların optimum koşullarda işletilmesi halinde </a:t>
            </a:r>
          </a:p>
          <a:p>
            <a:pPr marL="0" marR="0" lvl="0" indent="358775" algn="l" defTabSz="914400" rtl="0" eaLnBrk="1" fontAlgn="base" latinLnBrk="0" hangingPunct="1">
              <a:lnSpc>
                <a:spcPct val="100000"/>
              </a:lnSpc>
              <a:spcBef>
                <a:spcPct val="0"/>
              </a:spcBef>
              <a:spcAft>
                <a:spcPct val="0"/>
              </a:spcAft>
              <a:buClrTx/>
              <a:buSzTx/>
              <a:buFontTx/>
              <a:buNone/>
              <a:tabLst/>
            </a:pPr>
            <a:r>
              <a:rPr lang="tr-TR" sz="2400" b="1" dirty="0" smtClean="0">
                <a:solidFill>
                  <a:srgbClr val="000000"/>
                </a:solidFill>
                <a:latin typeface="+mn-lt"/>
                <a:cs typeface="Times New Roman" pitchFamily="18" charset="0"/>
              </a:rPr>
              <a:t> </a:t>
            </a:r>
            <a:r>
              <a:rPr kumimoji="0" lang="tr-TR" sz="2400" b="1" i="0" u="none" strike="noStrike" cap="none" normalizeH="0" baseline="0" dirty="0" smtClean="0">
                <a:ln>
                  <a:noFill/>
                </a:ln>
                <a:solidFill>
                  <a:srgbClr val="000000"/>
                </a:solidFill>
                <a:effectLst/>
                <a:latin typeface="+mn-lt"/>
                <a:cs typeface="Times New Roman" pitchFamily="18" charset="0"/>
              </a:rPr>
              <a:t>elde edilecek yıllık ortalama net gelirine göre hesaplanır.</a:t>
            </a:r>
            <a:endParaRPr kumimoji="0" lang="tr-TR" sz="2400" b="1" i="0" u="none" strike="noStrike" cap="none" normalizeH="0" baseline="0" dirty="0" smtClean="0">
              <a:ln>
                <a:noFill/>
              </a:ln>
              <a:solidFill>
                <a:schemeClr val="tx1"/>
              </a:solidFill>
              <a:effectLst/>
              <a:latin typeface="+mn-lt"/>
              <a:cs typeface="Arial" pitchFamily="34" charset="0"/>
            </a:endParaRPr>
          </a:p>
          <a:p>
            <a:pPr marL="0" marR="0" lvl="0" indent="358775" algn="l"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rgbClr val="000000"/>
              </a:solidFill>
              <a:effectLst/>
              <a:latin typeface="+mn-lt"/>
              <a:cs typeface="Times New Roman" pitchFamily="18" charset="0"/>
            </a:endParaRPr>
          </a:p>
          <a:p>
            <a:pPr marL="0" marR="0" lvl="0" indent="358775"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Üretim dönemlerine ait </a:t>
            </a:r>
            <a:r>
              <a:rPr kumimoji="0" lang="tr-TR" sz="2000" b="1" i="0" u="none" strike="noStrike" cap="none" normalizeH="0" baseline="0" dirty="0" smtClean="0">
                <a:ln>
                  <a:noFill/>
                </a:ln>
                <a:solidFill>
                  <a:srgbClr val="000000"/>
                </a:solidFill>
                <a:effectLst/>
                <a:latin typeface="+mn-lt"/>
                <a:cs typeface="Times New Roman" pitchFamily="18" charset="0"/>
              </a:rPr>
              <a:t>gayrisafi üretim değerlerinin hesaplanmasında, çiftçi eline geçen ürün fiyatları ile verimler </a:t>
            </a:r>
            <a:r>
              <a:rPr kumimoji="0" lang="tr-TR" sz="2000" b="0" i="0" u="none" strike="noStrike" cap="none" normalizeH="0" baseline="0" dirty="0" smtClean="0">
                <a:ln>
                  <a:noFill/>
                </a:ln>
                <a:solidFill>
                  <a:srgbClr val="000000"/>
                </a:solidFill>
                <a:effectLst/>
                <a:latin typeface="+mn-lt"/>
                <a:cs typeface="Times New Roman" pitchFamily="18" charset="0"/>
              </a:rPr>
              <a:t>dikkate alınır. Çiftçi eline geçen ürün fiyatlarında Türkiye İstatistik Kurumu (TÜİK) verileri esas alınır. Ürün deseni ve verimlerin hesabında, değerlemesi yapılacak toprakların veya bu topraklara benzer yöredeki diğer toprakların Bakanlık sistemlerindeki son beş yıllık kayıtları esas alınarak belirlenir.</a:t>
            </a:r>
            <a:endParaRPr kumimoji="0" lang="tr-TR" sz="2000" b="0" i="0" u="none" strike="noStrike" cap="none" normalizeH="0" baseline="0" dirty="0" smtClean="0">
              <a:ln>
                <a:noFill/>
              </a:ln>
              <a:solidFill>
                <a:schemeClr val="tx1"/>
              </a:solidFill>
              <a:effectLst/>
              <a:latin typeface="+mn-lt"/>
              <a:cs typeface="Arial" pitchFamily="34" charset="0"/>
            </a:endParaRPr>
          </a:p>
          <a:p>
            <a:pPr marL="0" marR="0" lvl="0" indent="358775" algn="l"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rgbClr val="000000"/>
              </a:solidFill>
              <a:effectLst/>
              <a:latin typeface="+mn-lt"/>
              <a:cs typeface="Times New Roman" pitchFamily="18" charset="0"/>
            </a:endParaRPr>
          </a:p>
          <a:p>
            <a:pPr marL="0" marR="0" lvl="0" indent="358775"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Değerleme yapılan yıl içinde çiftçi eline geçen ürün fiyatlarıyla ürünlerin son beş yıllık verim ortalamaları çarpılarak topraktan elde edilen </a:t>
            </a:r>
            <a:r>
              <a:rPr kumimoji="0" lang="tr-TR" sz="2000" b="1" i="0" u="none" strike="noStrike" cap="none" normalizeH="0" baseline="0" dirty="0" smtClean="0">
                <a:ln>
                  <a:noFill/>
                </a:ln>
                <a:solidFill>
                  <a:srgbClr val="000000"/>
                </a:solidFill>
                <a:effectLst/>
                <a:latin typeface="+mn-lt"/>
                <a:cs typeface="Times New Roman" pitchFamily="18" charset="0"/>
              </a:rPr>
              <a:t>yıllık ortalama gayrisafi üretim değeri</a:t>
            </a:r>
            <a:r>
              <a:rPr kumimoji="0" lang="tr-TR" sz="2000" b="0" i="0" u="none" strike="noStrike" cap="none" normalizeH="0" baseline="0" dirty="0" smtClean="0">
                <a:ln>
                  <a:noFill/>
                </a:ln>
                <a:solidFill>
                  <a:srgbClr val="000000"/>
                </a:solidFill>
                <a:effectLst/>
                <a:latin typeface="+mn-lt"/>
                <a:cs typeface="Times New Roman" pitchFamily="18" charset="0"/>
              </a:rPr>
              <a:t> hesaplanır.</a:t>
            </a:r>
          </a:p>
          <a:p>
            <a:pPr marL="0" marR="0" lvl="0" indent="358775"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 Değerleme yapılan üretim dönemi için Bakanlık İl ve İlçe Müdürlüklerince belirlenecek bölgede yetiştirilen hakim ürünler için yapılan </a:t>
            </a:r>
            <a:r>
              <a:rPr kumimoji="0" lang="tr-TR" sz="2000" b="1" i="0" u="none" strike="noStrike" cap="none" normalizeH="0" baseline="0" dirty="0" smtClean="0">
                <a:ln>
                  <a:noFill/>
                </a:ln>
                <a:solidFill>
                  <a:srgbClr val="000000"/>
                </a:solidFill>
                <a:effectLst/>
                <a:latin typeface="+mn-lt"/>
                <a:cs typeface="Times New Roman" pitchFamily="18" charset="0"/>
              </a:rPr>
              <a:t>ortalama yıllık üretim masraflarının yıllık ortalama gayrisafi üretim değerinden çıkartılması sonucu, toprağın yıllık ortalama net geliri</a:t>
            </a:r>
            <a:r>
              <a:rPr kumimoji="0" lang="tr-TR" sz="2000" b="0" i="0" u="none" strike="noStrike" cap="none" normalizeH="0" baseline="0" dirty="0" smtClean="0">
                <a:ln>
                  <a:noFill/>
                </a:ln>
                <a:solidFill>
                  <a:srgbClr val="000000"/>
                </a:solidFill>
                <a:effectLst/>
                <a:latin typeface="+mn-lt"/>
                <a:cs typeface="Times New Roman" pitchFamily="18" charset="0"/>
              </a:rPr>
              <a:t> belirlenir.</a:t>
            </a:r>
          </a:p>
          <a:p>
            <a:pPr marL="0" marR="0" lvl="0" indent="358775" algn="l"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mn-lt"/>
                <a:cs typeface="Times New Roman" pitchFamily="18" charset="0"/>
              </a:rPr>
              <a:t> Belirlenen </a:t>
            </a:r>
            <a:r>
              <a:rPr kumimoji="0" lang="tr-TR" sz="2000" b="1" i="0" u="none" strike="noStrike" cap="none" normalizeH="0" baseline="0" dirty="0" smtClean="0">
                <a:ln>
                  <a:noFill/>
                </a:ln>
                <a:solidFill>
                  <a:srgbClr val="000000"/>
                </a:solidFill>
                <a:effectLst/>
                <a:latin typeface="+mn-lt"/>
                <a:cs typeface="Times New Roman" pitchFamily="18" charset="0"/>
              </a:rPr>
              <a:t>yıllık ortalama net gelirin yirmi yıl ile çarpılması sonucu oluşan değer</a:t>
            </a:r>
            <a:r>
              <a:rPr kumimoji="0" lang="tr-TR" sz="2000" b="0" i="0" u="none" strike="noStrike" cap="none" normalizeH="0" baseline="0" dirty="0" smtClean="0">
                <a:ln>
                  <a:noFill/>
                </a:ln>
                <a:solidFill>
                  <a:srgbClr val="000000"/>
                </a:solidFill>
                <a:effectLst/>
                <a:latin typeface="+mn-lt"/>
                <a:cs typeface="Times New Roman" pitchFamily="18" charset="0"/>
              </a:rPr>
              <a:t>, tarım topraklarının gelir değeridir.</a:t>
            </a:r>
            <a:endParaRPr kumimoji="0" lang="tr-TR" sz="2000" b="0" i="0" u="none" strike="noStrike" cap="none" normalizeH="0" baseline="0" dirty="0" smtClean="0">
              <a:ln>
                <a:noFill/>
              </a:ln>
              <a:solidFill>
                <a:schemeClr val="tx1"/>
              </a:solidFill>
              <a:effectLst/>
              <a:latin typeface="+mn-lt"/>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1772816"/>
            <a:ext cx="8640960" cy="5293757"/>
          </a:xfrm>
          <a:prstGeom prst="rect">
            <a:avLst/>
          </a:prstGeom>
          <a:noFill/>
        </p:spPr>
        <p:txBody>
          <a:bodyPr wrap="square" rtlCol="0">
            <a:spAutoFit/>
          </a:bodyPr>
          <a:lstStyle/>
          <a:p>
            <a:r>
              <a:rPr lang="tr-TR" sz="2000" dirty="0" smtClean="0"/>
              <a:t>Diğer mirasçıların paylarının ödenmesi için mahkemede altı aya kadar süre </a:t>
            </a:r>
          </a:p>
          <a:p>
            <a:r>
              <a:rPr lang="tr-TR" sz="2000" dirty="0" smtClean="0"/>
              <a:t>Mirasçının talebi ile altı ay ek süre </a:t>
            </a:r>
          </a:p>
          <a:p>
            <a:endParaRPr lang="tr-TR" sz="2000" dirty="0" smtClean="0"/>
          </a:p>
          <a:p>
            <a:r>
              <a:rPr lang="tr-TR" sz="2000" dirty="0" smtClean="0"/>
              <a:t>Bedelin ödenmemesi ve devir için istekli mirasçı bulunmaması durumunda hâkimin işletmenin açık artırmayla satış kararı</a:t>
            </a:r>
          </a:p>
          <a:p>
            <a:endParaRPr lang="tr-TR" sz="2000" dirty="0" smtClean="0"/>
          </a:p>
          <a:p>
            <a:r>
              <a:rPr lang="tr-TR" sz="2000" dirty="0" smtClean="0"/>
              <a:t>Diğer mirasçıların paylarını öz kaynakları ile ödeyemeyecek mirasçıların bankalardan kullanacakları kredilere GTHB'nın ilgili yıl bütçesine bu amaçla konulacak ödenekten faiz desteği</a:t>
            </a:r>
          </a:p>
          <a:p>
            <a:endParaRPr lang="tr-TR" sz="2000" dirty="0" smtClean="0"/>
          </a:p>
          <a:p>
            <a:r>
              <a:rPr lang="tr-TR" sz="2000" dirty="0" smtClean="0"/>
              <a:t>Kredi miktarı diğer mirasçıların payları karşılığı tutarın toplamı kadar </a:t>
            </a:r>
          </a:p>
          <a:p>
            <a:endParaRPr lang="tr-TR" sz="2000" dirty="0" smtClean="0"/>
          </a:p>
          <a:p>
            <a:r>
              <a:rPr lang="tr-TR" sz="2000" b="1" dirty="0" smtClean="0"/>
              <a:t>İşletmeyi devralan mirasçı;</a:t>
            </a:r>
          </a:p>
          <a:p>
            <a:r>
              <a:rPr lang="tr-TR" sz="2000" b="1" dirty="0" smtClean="0"/>
              <a:t>kredilendirilme sürecinde ekonomik koşulları planlama başarısı </a:t>
            </a:r>
          </a:p>
          <a:p>
            <a:r>
              <a:rPr lang="tr-TR" sz="2000" b="1" dirty="0" smtClean="0"/>
              <a:t>tarımın kendine özgü risk ve belirsizlikleri</a:t>
            </a:r>
          </a:p>
          <a:p>
            <a:r>
              <a:rPr lang="tr-TR" sz="2000" dirty="0" smtClean="0"/>
              <a:t>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696370"/>
            <a:ext cx="853244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tr-TR" sz="3200" dirty="0" smtClean="0">
              <a:ea typeface="Times New Roman" pitchFamily="18" charset="0"/>
              <a:cs typeface="Times New Roman" pitchFamily="18" charset="0"/>
            </a:endParaRPr>
          </a:p>
          <a:p>
            <a:pPr lvl="0" algn="just" eaLnBrk="1" hangingPunct="1"/>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6537 sayılı yasa (</a:t>
            </a:r>
            <a:r>
              <a:rPr lang="tr-TR" sz="3200" dirty="0" smtClean="0">
                <a:ea typeface="Times New Roman" pitchFamily="18" charset="0"/>
                <a:cs typeface="Times New Roman" pitchFamily="18" charset="0"/>
              </a:rPr>
              <a:t>30.04.2014)</a:t>
            </a:r>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tr-TR" sz="3200" dirty="0" smtClean="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5403 sayılı Toprak Koruma</a:t>
            </a:r>
            <a:r>
              <a:rPr kumimoji="0" lang="tr-TR" sz="32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ve Arazi Kullanımı </a:t>
            </a:r>
            <a:r>
              <a:rPr kumimoji="0" lang="tr-TR" sz="3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Yasası</a:t>
            </a:r>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nda yer alan </a:t>
            </a:r>
            <a:r>
              <a:rPr kumimoji="0" lang="tr-TR" sz="32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tarımsal işletmeye ait parsel büyüklükleri</a:t>
            </a:r>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ile </a:t>
            </a:r>
            <a:r>
              <a:rPr kumimoji="0" lang="tr-TR" sz="3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Yurttaşlar Yasası</a:t>
            </a:r>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nın </a:t>
            </a:r>
            <a:r>
              <a:rPr kumimoji="0" lang="tr-TR" sz="32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özel miras kurallarını</a:t>
            </a:r>
            <a:r>
              <a:rPr kumimoji="0" lang="tr-TR"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birleştiren ve yeni düzenlemeler getiren bir yasadır.</a:t>
            </a:r>
            <a:endParaRPr kumimoji="0" lang="tr-T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512" y="1628800"/>
            <a:ext cx="8712968" cy="4401205"/>
          </a:xfrm>
          <a:prstGeom prst="rect">
            <a:avLst/>
          </a:prstGeom>
        </p:spPr>
        <p:txBody>
          <a:bodyPr wrap="square">
            <a:spAutoFit/>
          </a:bodyPr>
          <a:lstStyle/>
          <a:p>
            <a:r>
              <a:rPr lang="tr-TR" sz="2000" dirty="0" smtClean="0"/>
              <a:t>Yeter gelirli tarımsal işletme mülkiyetinin mirasçılardan birine devredilmesinden itibaren yirmi yıl içinde bu işletmenin tamamının veya bir kısmının tarım dışı kullanım nedeniyle değerinde artış meydana gelmesi durumunda; </a:t>
            </a:r>
          </a:p>
          <a:p>
            <a:endParaRPr lang="tr-TR" sz="2000" dirty="0" smtClean="0"/>
          </a:p>
          <a:p>
            <a:r>
              <a:rPr lang="tr-TR" sz="2000" dirty="0" smtClean="0"/>
              <a:t>devir tarihindeki işletmenin parasal değerinin tarım dışı kullanım izni verilen tarihe göre yeniden hesaplanması ve diğer mirasçılara payları oranında ödeme yapılması </a:t>
            </a:r>
          </a:p>
          <a:p>
            <a:endParaRPr lang="tr-TR" sz="2000" dirty="0" smtClean="0"/>
          </a:p>
          <a:p>
            <a:r>
              <a:rPr lang="tr-TR" sz="2000" b="1" dirty="0" smtClean="0"/>
              <a:t>Eleştiri; </a:t>
            </a:r>
            <a:r>
              <a:rPr lang="tr-TR" sz="2000" dirty="0" smtClean="0"/>
              <a:t>Yeter gelirli bir tarımsal işletmenin bir kısmının tarım dışı kullanımı ile işletmenin ekonomik bütünlüğü kaybedilecektir. İşletmenin geriye kalan kısmının kamulaştırılması</a:t>
            </a:r>
          </a:p>
          <a:p>
            <a:endParaRPr lang="tr-TR" sz="2000" dirty="0" smtClean="0"/>
          </a:p>
          <a:p>
            <a:r>
              <a:rPr lang="tr-TR" sz="2000" dirty="0" smtClean="0"/>
              <a:t>Bu kural amaç dışı kullanımdan çok işletmenin yirmi yıl içinde satışında diğer mirasçılara ödenecek olan satış değeri ve tarımsal gelir değeri arasındaki farkı düzenleyen bir içerik taşımalıdır ki bu daha gerçekçi bir yaklaşımdır.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1844824"/>
            <a:ext cx="8964488" cy="4985980"/>
          </a:xfrm>
          <a:prstGeom prst="rect">
            <a:avLst/>
          </a:prstGeom>
          <a:noFill/>
        </p:spPr>
        <p:txBody>
          <a:bodyPr wrap="square" rtlCol="0">
            <a:spAutoFit/>
          </a:bodyPr>
          <a:lstStyle/>
          <a:p>
            <a:r>
              <a:rPr lang="tr-TR" sz="2000" dirty="0" smtClean="0"/>
              <a:t>Reşit olmayan mirasçılar için "ayırt etme gücüne sahip olmayan küçük mirasçı“ </a:t>
            </a:r>
          </a:p>
          <a:p>
            <a:endParaRPr lang="tr-TR" sz="2000" dirty="0" smtClean="0"/>
          </a:p>
          <a:p>
            <a:r>
              <a:rPr lang="tr-TR" sz="2000" dirty="0" smtClean="0"/>
              <a:t>Bu durumda, tarımsal işletmenin yönetiminin dava sonuçlanana kadar ehil görünen mirasçılardan birine veya üçüncü bir kişiye geçici olarak mahkeme tarafından  verilmesi</a:t>
            </a:r>
          </a:p>
          <a:p>
            <a:endParaRPr lang="tr-TR" sz="2000" dirty="0" smtClean="0"/>
          </a:p>
          <a:p>
            <a:r>
              <a:rPr lang="tr-TR" sz="2000" dirty="0" smtClean="0"/>
              <a:t>Yasa gerekçesinde bu düzenlemenin amacı tarımsal işletmenin zaman kaybetmeksizin faaliyetlerine devam edebilmesini sağlamak ve tarım topraklarının boş kalmasının önüne geçmek olarak belirtilmişse de reşit olmayan mirasçıların haklarının korunması ile mahkemenin bu kararının bir ilişkisi bulunmamaktadır. </a:t>
            </a:r>
          </a:p>
          <a:p>
            <a:endParaRPr lang="tr-TR" sz="2000" dirty="0" smtClean="0"/>
          </a:p>
          <a:p>
            <a:r>
              <a:rPr lang="tr-TR" sz="2000" dirty="0" smtClean="0"/>
              <a:t>Aynı koşullar dava sürecinde ve reşit mirasçıları bulunan tarımsal işletmeler için geçerli değil midir? </a:t>
            </a:r>
          </a:p>
          <a:p>
            <a:endParaRPr lang="tr-TR" sz="2000" dirty="0" smtClean="0"/>
          </a:p>
          <a:p>
            <a:r>
              <a:rPr lang="tr-TR" sz="2000" dirty="0" smtClean="0"/>
              <a:t>Bu işletmelerde tarımsal faaliyetler nasıl yürütülecektir?</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07504" y="620688"/>
            <a:ext cx="9036496" cy="5601533"/>
          </a:xfrm>
          <a:prstGeom prst="rect">
            <a:avLst/>
          </a:prstGeom>
          <a:noFill/>
        </p:spPr>
        <p:txBody>
          <a:bodyPr wrap="square" rtlCol="0">
            <a:spAutoFit/>
          </a:bodyPr>
          <a:lstStyle/>
          <a:p>
            <a:r>
              <a:rPr lang="tr-TR" sz="2400" b="1" dirty="0" smtClean="0"/>
              <a:t>-Diğer Koşullar</a:t>
            </a:r>
            <a:endParaRPr lang="tr-TR" sz="2400" dirty="0" smtClean="0"/>
          </a:p>
          <a:p>
            <a:r>
              <a:rPr lang="tr-TR" dirty="0" smtClean="0"/>
              <a:t> </a:t>
            </a:r>
          </a:p>
          <a:p>
            <a:endParaRPr lang="tr-TR" sz="2000" dirty="0" smtClean="0"/>
          </a:p>
          <a:p>
            <a:endParaRPr lang="tr-TR" sz="2000" dirty="0" smtClean="0"/>
          </a:p>
          <a:p>
            <a:endParaRPr lang="tr-TR" sz="2000" dirty="0" smtClean="0"/>
          </a:p>
          <a:p>
            <a:r>
              <a:rPr lang="tr-TR" sz="2000" dirty="0" smtClean="0"/>
              <a:t>Tarım işletmesinin bütünlüğünün korunması açısından ön alım haklarında düzenlemeler </a:t>
            </a:r>
          </a:p>
          <a:p>
            <a:endParaRPr lang="tr-TR" sz="2000" dirty="0" smtClean="0"/>
          </a:p>
          <a:p>
            <a:r>
              <a:rPr lang="tr-TR" sz="2000" dirty="0" smtClean="0"/>
              <a:t>Aile ortaklığında mirasçılardan birinin payını üçüncü bir kişiye satması durumunda, diğer mirasçıların önalım hakkı</a:t>
            </a:r>
          </a:p>
          <a:p>
            <a:r>
              <a:rPr lang="tr-TR" sz="2000" dirty="0" smtClean="0"/>
              <a:t> </a:t>
            </a:r>
          </a:p>
          <a:p>
            <a:r>
              <a:rPr lang="tr-TR" sz="2000" dirty="0" smtClean="0"/>
              <a:t>Tarım topraklarının satılması durumunda komşu maliklere önalım hakkı </a:t>
            </a:r>
          </a:p>
          <a:p>
            <a:endParaRPr lang="tr-TR" sz="2000" dirty="0" smtClean="0"/>
          </a:p>
          <a:p>
            <a:r>
              <a:rPr lang="tr-TR" sz="2000" dirty="0" smtClean="0"/>
              <a:t>Komşuluk haklarının ve komşu sınırlarda geçerli olan ortak mülkiyet hakkının ön alım hakkını da içine alacak şekilde genişletilmesi uygun bir karar</a:t>
            </a:r>
          </a:p>
          <a:p>
            <a:r>
              <a:rPr lang="tr-TR" sz="2000" dirty="0" smtClean="0"/>
              <a:t> </a:t>
            </a:r>
          </a:p>
          <a:p>
            <a:r>
              <a:rPr lang="tr-TR" dirty="0" smtClean="0"/>
              <a:t> </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1520" y="2060848"/>
            <a:ext cx="8496944" cy="3477875"/>
          </a:xfrm>
          <a:prstGeom prst="rect">
            <a:avLst/>
          </a:prstGeom>
        </p:spPr>
        <p:txBody>
          <a:bodyPr wrap="square">
            <a:spAutoFit/>
          </a:bodyPr>
          <a:lstStyle/>
          <a:p>
            <a:r>
              <a:rPr lang="tr-TR" sz="2000" dirty="0" smtClean="0"/>
              <a:t>Tarım topraklarının alım satımında, toprak piyasasının düzenlenmesi, arz ve talebe göre yönlendirilmesi, toprakların tasarruf durumunun ve hukuki kurallarının belirlenmesi  konusunda GTHB'nın  yetkilendirilmesine ilişkin üstü kapalı bir gönderme</a:t>
            </a:r>
          </a:p>
          <a:p>
            <a:endParaRPr lang="tr-TR" sz="2000" dirty="0" smtClean="0"/>
          </a:p>
          <a:p>
            <a:r>
              <a:rPr lang="tr-TR" sz="2000" dirty="0" smtClean="0"/>
              <a:t>Bu yetkilendirmenin yeter gelirli tarımsal işletme genişliklerinin ve mülkiyet ilişkilerinin iyileştirilmesinde yerine getirileceği </a:t>
            </a:r>
          </a:p>
          <a:p>
            <a:endParaRPr lang="tr-TR" sz="2000" dirty="0" smtClean="0"/>
          </a:p>
          <a:p>
            <a:r>
              <a:rPr lang="tr-TR" sz="2000" dirty="0" smtClean="0"/>
              <a:t>Tarım topraklarının mülkiyet ve tasarruf durumlarına ilişkin piyasayı ele alacak bir Toprak Bankasının ya da ofisinin, ya da kurumsal yapılanmasının muğlak bir tanımı hiç yapılmasa da olurdu.</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2276872"/>
            <a:ext cx="8496944" cy="3847207"/>
          </a:xfrm>
          <a:prstGeom prst="rect">
            <a:avLst/>
          </a:prstGeom>
          <a:noFill/>
        </p:spPr>
        <p:txBody>
          <a:bodyPr wrap="square" rtlCol="0">
            <a:spAutoFit/>
          </a:bodyPr>
          <a:lstStyle/>
          <a:p>
            <a:r>
              <a:rPr lang="tr-TR" sz="2400" b="1" u="sng" dirty="0" smtClean="0"/>
              <a:t>Sonuç Yerine</a:t>
            </a:r>
            <a:endParaRPr lang="tr-TR" sz="2400" u="sng" dirty="0" smtClean="0"/>
          </a:p>
          <a:p>
            <a:r>
              <a:rPr lang="tr-TR" sz="2000" dirty="0" smtClean="0"/>
              <a:t> </a:t>
            </a:r>
          </a:p>
          <a:p>
            <a:r>
              <a:rPr lang="tr-TR" sz="2000" dirty="0" smtClean="0"/>
              <a:t>Tarımsal işletmeleri paylaşım dışı bırakan ihtiyari özel miras kuralları Türkiye’nin tarımsal nüfus gerçeği nedeniyle uygulanamamıştır. </a:t>
            </a:r>
          </a:p>
          <a:p>
            <a:endParaRPr lang="tr-TR" sz="2000" dirty="0" smtClean="0"/>
          </a:p>
          <a:p>
            <a:r>
              <a:rPr lang="tr-TR" sz="2000" dirty="0" smtClean="0"/>
              <a:t>Hukuksal yapıyı emredici niteliklere dönüştüren 6537 sayılı yasa ile toprak parçalanmasının önüne geçilebilecek midir? </a:t>
            </a:r>
          </a:p>
          <a:p>
            <a:endParaRPr lang="tr-TR" sz="2000" dirty="0" smtClean="0"/>
          </a:p>
          <a:p>
            <a:r>
              <a:rPr lang="tr-TR" sz="2000" dirty="0" smtClean="0"/>
              <a:t>Bireyin mülkiyet ve miras haklarını koruyucu ama aynı zamanda tarım işletmelerinin devamlılığını sağlayıcı </a:t>
            </a:r>
            <a:r>
              <a:rPr lang="tr-TR" sz="2000" b="1" dirty="0" smtClean="0"/>
              <a:t>ekonomik, hukuksal ve sosyal önlemler </a:t>
            </a:r>
            <a:r>
              <a:rPr lang="tr-TR" sz="2000" dirty="0" smtClean="0"/>
              <a:t>birbirini tamamlayıcı bir şekilde ele alınırsa sonuç başarılı olacaktır.</a:t>
            </a:r>
          </a:p>
          <a:p>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251520" y="1628799"/>
          <a:ext cx="8784976" cy="4968553"/>
        </p:xfrm>
        <a:graphic>
          <a:graphicData uri="http://schemas.openxmlformats.org/drawingml/2006/table">
            <a:tbl>
              <a:tblPr/>
              <a:tblGrid>
                <a:gridCol w="2475267"/>
                <a:gridCol w="1929517"/>
                <a:gridCol w="2110172"/>
                <a:gridCol w="2270020"/>
              </a:tblGrid>
              <a:tr h="702746">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Yasa </a:t>
                      </a:r>
                      <a:r>
                        <a:rPr lang="tr-TR" sz="1800" dirty="0">
                          <a:latin typeface="+mn-lt"/>
                          <a:ea typeface="Calibri"/>
                          <a:cs typeface="Times New Roman"/>
                        </a:rPr>
                        <a:t>Adı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Yürürlük </a:t>
                      </a:r>
                      <a:r>
                        <a:rPr lang="tr-TR" sz="1800" dirty="0">
                          <a:latin typeface="+mn-lt"/>
                          <a:ea typeface="Calibri"/>
                          <a:cs typeface="Times New Roman"/>
                        </a:rPr>
                        <a:t>Tarihi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Konu</a:t>
                      </a:r>
                      <a:endParaRPr lang="tr-TR"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Uygulama </a:t>
                      </a:r>
                      <a:r>
                        <a:rPr lang="tr-TR" sz="1800" dirty="0">
                          <a:latin typeface="+mn-lt"/>
                          <a:ea typeface="Calibri"/>
                          <a:cs typeface="Times New Roman"/>
                        </a:rPr>
                        <a:t>Alanı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707">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3083 </a:t>
                      </a:r>
                      <a:r>
                        <a:rPr lang="tr-TR" sz="1800" dirty="0">
                          <a:latin typeface="+mn-lt"/>
                          <a:ea typeface="Calibri"/>
                          <a:cs typeface="Times New Roman"/>
                        </a:rPr>
                        <a:t>sayılı Sulama Alanlarında Arazi Düzenlenmesine Dair Tarım Reformu Yasası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1984</a:t>
                      </a:r>
                      <a:endParaRPr lang="tr-TR"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Mülk </a:t>
                      </a:r>
                      <a:r>
                        <a:rPr lang="tr-TR" sz="1800" dirty="0">
                          <a:latin typeface="+mn-lt"/>
                          <a:ea typeface="Calibri"/>
                          <a:cs typeface="Times New Roman"/>
                        </a:rPr>
                        <a:t>genişlik için asgari sınır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Bakanlar </a:t>
                      </a:r>
                      <a:r>
                        <a:rPr lang="tr-TR" sz="1800" dirty="0">
                          <a:latin typeface="+mn-lt"/>
                          <a:ea typeface="Calibri"/>
                          <a:cs typeface="Times New Roman"/>
                        </a:rPr>
                        <a:t>Kurulunca uygulama alanı ilan edilen alanlarda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9050">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5403 </a:t>
                      </a:r>
                      <a:r>
                        <a:rPr lang="tr-TR" sz="1800" dirty="0">
                          <a:latin typeface="+mn-lt"/>
                          <a:ea typeface="Calibri"/>
                          <a:cs typeface="Times New Roman"/>
                        </a:rPr>
                        <a:t>sayılı Toprak Koruma ve Arazi Kullanımı Yasası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2005</a:t>
                      </a:r>
                      <a:endParaRPr lang="tr-TR" sz="1800" dirty="0">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Parsel </a:t>
                      </a:r>
                      <a:r>
                        <a:rPr lang="tr-TR" sz="1800" dirty="0">
                          <a:latin typeface="+mn-lt"/>
                          <a:ea typeface="Calibri"/>
                          <a:cs typeface="Times New Roman"/>
                        </a:rPr>
                        <a:t>genişliği için asgari sınır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Ülke </a:t>
                      </a:r>
                      <a:r>
                        <a:rPr lang="tr-TR" sz="1800" dirty="0">
                          <a:latin typeface="+mn-lt"/>
                          <a:ea typeface="Calibri"/>
                          <a:cs typeface="Times New Roman"/>
                        </a:rPr>
                        <a:t>genelinde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69050">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4721 </a:t>
                      </a:r>
                      <a:r>
                        <a:rPr lang="tr-TR" sz="1800" dirty="0">
                          <a:latin typeface="+mn-lt"/>
                          <a:ea typeface="Calibri"/>
                          <a:cs typeface="Times New Roman"/>
                        </a:rPr>
                        <a:t>sayılı Yurttaşlar Yasası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2001(ilki  </a:t>
                      </a:r>
                      <a:r>
                        <a:rPr lang="tr-TR" sz="1800" dirty="0">
                          <a:latin typeface="+mn-lt"/>
                          <a:ea typeface="Calibri"/>
                          <a:cs typeface="Times New Roman"/>
                        </a:rPr>
                        <a:t>1926)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Tarım </a:t>
                      </a:r>
                      <a:r>
                        <a:rPr lang="tr-TR" sz="1800" dirty="0">
                          <a:latin typeface="+mn-lt"/>
                          <a:ea typeface="Calibri"/>
                          <a:cs typeface="Times New Roman"/>
                        </a:rPr>
                        <a:t>işletmeleri için özel miras kuralları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Bef>
                          <a:spcPts val="600"/>
                        </a:spcBef>
                        <a:spcAft>
                          <a:spcPts val="600"/>
                        </a:spcAft>
                      </a:pPr>
                      <a:endParaRPr lang="tr-TR" sz="1800" dirty="0" smtClean="0">
                        <a:latin typeface="+mn-lt"/>
                        <a:ea typeface="Calibri"/>
                        <a:cs typeface="Times New Roman"/>
                      </a:endParaRPr>
                    </a:p>
                    <a:p>
                      <a:pPr marL="0" indent="0" algn="l">
                        <a:lnSpc>
                          <a:spcPct val="100000"/>
                        </a:lnSpc>
                        <a:spcBef>
                          <a:spcPts val="600"/>
                        </a:spcBef>
                        <a:spcAft>
                          <a:spcPts val="600"/>
                        </a:spcAft>
                      </a:pPr>
                      <a:r>
                        <a:rPr lang="tr-TR" sz="1800" dirty="0" smtClean="0">
                          <a:latin typeface="+mn-lt"/>
                          <a:ea typeface="Calibri"/>
                          <a:cs typeface="Times New Roman"/>
                        </a:rPr>
                        <a:t>Ülke </a:t>
                      </a:r>
                      <a:r>
                        <a:rPr lang="tr-TR" sz="1800" dirty="0">
                          <a:latin typeface="+mn-lt"/>
                          <a:ea typeface="Calibri"/>
                          <a:cs typeface="Times New Roman"/>
                        </a:rPr>
                        <a:t>genelinde-ihtiyari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41" name="Rectangle 1"/>
          <p:cNvSpPr>
            <a:spLocks noChangeArrowheads="1"/>
          </p:cNvSpPr>
          <p:nvPr/>
        </p:nvSpPr>
        <p:spPr bwMode="auto">
          <a:xfrm>
            <a:off x="-180528" y="978496"/>
            <a:ext cx="949177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5900" algn="just"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Tarım Topraklarının Par</a:t>
            </a:r>
            <a:r>
              <a:rPr kumimoji="0" lang="tr-TR" sz="2400" b="1"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alanmasını Konu Alan Yasal D</a:t>
            </a:r>
            <a:r>
              <a:rPr kumimoji="0" lang="tr-TR" sz="2400" b="1"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zenlemeler </a:t>
            </a:r>
            <a:endParaRPr kumimoji="0" lang="tr-TR"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0" y="380826"/>
            <a:ext cx="889248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tr-TR" u="sng" dirty="0" smtClean="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tr-TR" u="sng" dirty="0" smtClean="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5403 sayılı yasa gereğince bölge ve yörelerin toplumsal, ekonomik, ekolojik ve teknik özellikleri gözetilerek belirlenecek  parsellerin</a:t>
            </a:r>
            <a:r>
              <a:rPr kumimoji="0" lang="tr-TR" sz="2000" b="0" i="0" u="sng" strike="noStrike" cap="none" normalizeH="0" dirty="0" smtClean="0">
                <a:ln>
                  <a:noFill/>
                </a:ln>
                <a:solidFill>
                  <a:schemeClr val="tx1"/>
                </a:solidFill>
                <a:effectLst/>
                <a:latin typeface="Calibri" pitchFamily="34" charset="0"/>
                <a:ea typeface="Times New Roman" pitchFamily="18" charset="0"/>
                <a:cs typeface="Times New Roman" pitchFamily="18" charset="0"/>
              </a:rPr>
              <a:t> asgari sınırı;</a:t>
            </a:r>
            <a:endParaRPr kumimoji="0" lang="tr-TR" sz="2000" b="0"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tr-TR" sz="2000" dirty="0" smtClean="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mutlak, özel ürün ve marjinal alanlarında 2 hektar,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dikili tarım topraklarında 0,5 hektar, </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örtü altı tarım yapılan alanlarda 0,3 hekta</a:t>
            </a:r>
            <a:r>
              <a:rPr lang="tr-TR" sz="2000" dirty="0" smtClean="0">
                <a:ea typeface="Times New Roman" pitchFamily="18" charset="0"/>
                <a:cs typeface="Times New Roman" pitchFamily="18" charset="0"/>
              </a:rPr>
              <a:t>r,</a:t>
            </a: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tr-TR" sz="2000" dirty="0" smtClean="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Toprak hareketliliği ve miras paylaşımlarında parsellerin küçülmesine yönelik olarak bu kuralın önemi bulunmaktadır. </a:t>
            </a:r>
          </a:p>
          <a:p>
            <a:pPr marL="0" marR="0" lvl="0" indent="0" algn="l" defTabSz="914400" rtl="0" eaLnBrk="1" fontAlgn="base" latinLnBrk="0" hangingPunct="1">
              <a:lnSpc>
                <a:spcPct val="100000"/>
              </a:lnSpc>
              <a:spcBef>
                <a:spcPct val="0"/>
              </a:spcBef>
              <a:spcAft>
                <a:spcPct val="0"/>
              </a:spcAft>
              <a:buClrTx/>
              <a:buSzTx/>
              <a:buFontTx/>
              <a:buNone/>
              <a:tabLst/>
            </a:pPr>
            <a:endParaRPr lang="tr-TR" sz="2000" dirty="0" smtClean="0">
              <a:ea typeface="Times New Roman" pitchFamily="18" charset="0"/>
              <a:cs typeface="Times New Roman" pitchFamily="18" charset="0"/>
            </a:endParaRPr>
          </a:p>
          <a:p>
            <a:pPr lvl="0" eaLnBrk="1" hangingPunct="1"/>
            <a:r>
              <a:rPr lang="tr-TR" sz="2000" dirty="0" smtClean="0"/>
              <a:t>Yeni düzenlemede asgari parsel büyüklüklerinin </a:t>
            </a:r>
            <a:r>
              <a:rPr lang="tr-TR" sz="2000" u="sng" dirty="0" smtClean="0"/>
              <a:t>bölünemez eşya niteliği kazanmış olduğu, </a:t>
            </a:r>
            <a:r>
              <a:rPr lang="tr-TR" sz="2000" u="sng" dirty="0" err="1" smtClean="0"/>
              <a:t>hisselendirilemeyeceği</a:t>
            </a:r>
            <a:r>
              <a:rPr lang="tr-TR" sz="2000" u="sng" dirty="0" smtClean="0"/>
              <a:t>,  pay ve paydaş sayısının artırılamayacağı </a:t>
            </a:r>
            <a:r>
              <a:rPr lang="tr-TR" sz="2000" dirty="0" smtClean="0"/>
              <a:t>belirtilmiştir (6537).</a:t>
            </a: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tr-TR" sz="2000" dirty="0" smtClean="0">
              <a:ea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1484784"/>
            <a:ext cx="9144000" cy="5324535"/>
          </a:xfrm>
          <a:prstGeom prst="rect">
            <a:avLst/>
          </a:prstGeom>
        </p:spPr>
        <p:txBody>
          <a:bodyPr wrap="square">
            <a:spAutoFit/>
          </a:bodyPr>
          <a:lstStyle/>
          <a:p>
            <a:r>
              <a:rPr lang="tr-TR" sz="2000" dirty="0" smtClean="0">
                <a:latin typeface="+mn-lt"/>
              </a:rPr>
              <a:t>6537 sayılı yasa</a:t>
            </a:r>
          </a:p>
          <a:p>
            <a:r>
              <a:rPr lang="tr-TR" sz="2000" dirty="0" smtClean="0">
                <a:latin typeface="+mn-lt"/>
              </a:rPr>
              <a:t>tarım işletmesi ya da mülk işletme yerine "yeter gelirli tarımsal arazi" tanımını benimsemesi </a:t>
            </a:r>
          </a:p>
          <a:p>
            <a:endParaRPr lang="tr-TR" sz="2000" dirty="0" smtClean="0">
              <a:latin typeface="+mn-lt"/>
            </a:endParaRPr>
          </a:p>
          <a:p>
            <a:r>
              <a:rPr lang="tr-TR" sz="2000" dirty="0" smtClean="0">
                <a:latin typeface="+mn-lt"/>
              </a:rPr>
              <a:t>Yurttaşlar Yasası, 3083 sayılı yasa ve 5403 sayılı yasada "tarım işletmesi" kavramı </a:t>
            </a:r>
          </a:p>
          <a:p>
            <a:endParaRPr lang="tr-TR" sz="2000" dirty="0" smtClean="0">
              <a:latin typeface="+mn-lt"/>
            </a:endParaRPr>
          </a:p>
          <a:p>
            <a:r>
              <a:rPr lang="tr-TR" sz="2000" dirty="0" smtClean="0">
                <a:latin typeface="+mn-lt"/>
              </a:rPr>
              <a:t>Yeni düzenlemenin tarım işletmesi sözcüğünden tüm yasa kurallarında kaçınması ne kadar doğrudur? </a:t>
            </a:r>
          </a:p>
          <a:p>
            <a:endParaRPr lang="tr-TR" sz="2000" dirty="0" smtClean="0">
              <a:latin typeface="+mn-lt"/>
            </a:endParaRPr>
          </a:p>
          <a:p>
            <a:r>
              <a:rPr lang="tr-TR" sz="2000" dirty="0" smtClean="0">
                <a:latin typeface="+mn-lt"/>
              </a:rPr>
              <a:t>Yasanın gerekçesinde yer alan tarımsal işletme hangi süreçte tarımdan uzak ve bilgi dışı bir kavrama dönüşmüştür? </a:t>
            </a:r>
          </a:p>
          <a:p>
            <a:endParaRPr lang="tr-TR" sz="2000" dirty="0" smtClean="0">
              <a:latin typeface="+mn-lt"/>
            </a:endParaRPr>
          </a:p>
          <a:p>
            <a:r>
              <a:rPr lang="tr-TR" sz="2000" dirty="0" smtClean="0">
                <a:latin typeface="+mn-lt"/>
              </a:rPr>
              <a:t>Doğaldır ki Türkiye tarım işletmeleri daha çok bitkisel üretime dayanan ve çok parçalı tarlalardan ve mülk işletmelerden oluşan bir yapıdadır. </a:t>
            </a:r>
          </a:p>
          <a:p>
            <a:endParaRPr lang="tr-TR" sz="2000" dirty="0" smtClean="0">
              <a:latin typeface="+mn-lt"/>
            </a:endParaRPr>
          </a:p>
          <a:p>
            <a:r>
              <a:rPr lang="tr-TR" sz="2000" dirty="0" smtClean="0">
                <a:latin typeface="+mn-lt"/>
              </a:rPr>
              <a:t>Ancak ne kadar parçalı ya da küçük olursa olsun bu işletmeler bir kişinin mülkiyetinde olan ve tek elden yönetilen işletmelerdir. </a:t>
            </a:r>
            <a:endParaRPr lang="tr-TR" sz="2000" dirty="0">
              <a:latin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539001"/>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Tarım İşletmesine İlişkin Koşullar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2000" b="0"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Mülk işletme; </a:t>
            </a:r>
            <a:r>
              <a:rPr kumimoji="0" lang="tr-TR" sz="2000" b="1" i="0"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ekonomik bütünlüğe sahip, yeter gelirli </a:t>
            </a:r>
            <a:r>
              <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ya da daha büyük işletmeler</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a:p>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r>
              <a:rPr lang="tr-TR" sz="2000" b="1" dirty="0" smtClean="0">
                <a:ea typeface="Times New Roman" pitchFamily="18" charset="0"/>
                <a:cs typeface="Times New Roman" pitchFamily="18" charset="0"/>
              </a:rPr>
              <a:t>T</a:t>
            </a:r>
            <a:r>
              <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arımsal işletmenin ekonomik bütünlüğü miras bırakan tarafından tek bir merkezden yönetilmesi ve tarımsal işletmeye ilişkin bütün unsurların miras bırakanın mülkiyetinde olması </a:t>
            </a:r>
          </a:p>
          <a:p>
            <a:r>
              <a:rPr lang="tr-TR" sz="2000" dirty="0" smtClean="0"/>
              <a:t>Örtü altı tarım topraklarında bir dekar, dikili tarım topraklarında beş dekar, sulu ve kuru tarım topraklarında on dekarın altında olan tarım toprakları ekonomik bütünlük oluşturmaz.</a:t>
            </a:r>
          </a:p>
          <a:p>
            <a:r>
              <a:rPr lang="tr-TR" sz="2000" dirty="0" smtClean="0"/>
              <a:t>Aynı kişiye ait sınırdaş olmayan tarım topraklarının aralarındaki uzaklık on </a:t>
            </a:r>
            <a:r>
              <a:rPr lang="tr-TR" sz="2000" dirty="0" err="1" smtClean="0"/>
              <a:t>km’den</a:t>
            </a:r>
            <a:r>
              <a:rPr lang="tr-TR" sz="2000" dirty="0" smtClean="0"/>
              <a:t> az ve örtü altı tarım topraklarında bir dekar, dikili tarım topraklarında beş dekar, sulu ve kuru tarım topraklarında on dekarın üzerinde ise bu topraklar arasında ekonomik bütünlük bulunduğu kabul edilir.</a:t>
            </a:r>
          </a:p>
          <a:p>
            <a:r>
              <a:rPr lang="tr-TR" sz="2000" dirty="0" smtClean="0"/>
              <a:t>Mülkiyeti aynı kişiye ait, sınırdaş olan tarımsal arazilerin ekonomik bütünlük oluşturduğu kabul edilir.</a:t>
            </a:r>
          </a:p>
          <a:p>
            <a:r>
              <a:rPr lang="tr-TR" sz="2000" dirty="0" smtClean="0"/>
              <a:t>Aynı kişiye ait tarım topraklarından birinin veya birkaçının paylı olması durumunda kişinin tarım toprağı içindeki pay miktarı dikkate alınarak ekonomik bütünlük değerlendirmesi yapılır.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tr-TR" sz="2000" dirty="0" smtClean="0">
              <a:ea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1914171"/>
            <a:ext cx="874846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1" hangingPunct="1"/>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Yasada ekonomik bütünlüğün kaybolmasını sağlayacak işletme genişliğinin alt sınırı </a:t>
            </a:r>
            <a:r>
              <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yeter gelirli tarımsal işletmeler </a:t>
            </a:r>
          </a:p>
          <a:p>
            <a:pPr algn="just" eaLnBrk="1" hangingPunct="1"/>
            <a:endParaRPr lang="tr-TR" sz="2000" b="1" dirty="0" smtClean="0">
              <a:ea typeface="Times New Roman" pitchFamily="18" charset="0"/>
              <a:cs typeface="Times New Roman" pitchFamily="18" charset="0"/>
            </a:endParaRPr>
          </a:p>
          <a:p>
            <a:pPr algn="just" eaLnBrk="1" hangingPunct="1"/>
            <a:endParaRPr kumimoji="0" lang="tr-TR" sz="2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algn="just" eaLnBrk="1" hangingPunct="1"/>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İl ve ilçelerin yeter gelirli tarımsal işletme büyüklükleri ekli listede belirlenmiş ve bölünemeyeceği kurala bağlanmıştır. </a:t>
            </a:r>
          </a:p>
          <a:p>
            <a:pPr algn="just" eaLnBrk="1" hangingPunct="1"/>
            <a:endParaRPr lang="tr-TR" sz="2000" dirty="0" smtClean="0">
              <a:ea typeface="Times New Roman" pitchFamily="18" charset="0"/>
              <a:cs typeface="Times New Roman" pitchFamily="18" charset="0"/>
            </a:endParaRPr>
          </a:p>
          <a:p>
            <a:pPr algn="just" eaLnBrk="1" hangingPunct="1"/>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Toprak sınıflamaları bu listede kullanılmayarak sulu, kuru, dikili ve örtü altı alanlar olarak düzenlenmektedir. </a:t>
            </a:r>
          </a:p>
          <a:p>
            <a:pPr algn="just" eaLnBrk="1" hangingPunct="1"/>
            <a:endParaRPr lang="tr-TR" sz="2000" dirty="0" smtClean="0">
              <a:ea typeface="Times New Roman" pitchFamily="18" charset="0"/>
              <a:cs typeface="Times New Roman" pitchFamily="18" charset="0"/>
            </a:endParaRPr>
          </a:p>
          <a:p>
            <a:pPr algn="just" eaLnBrk="1" hangingPunct="1"/>
            <a:r>
              <a:rPr kumimoji="0" lang="tr-TR" sz="2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Listenin bölge farklılıkları göz önünde bulundurularak yapıldığı belirtildiğine göre Türkiye'de  dikili ve örtü altı tarımı yapılan alanlarda bölgesel farklılığın olmadığı ve hangi ürün yetiştirilirse  yetiştirilsin 10 dekar ve 3 dekarın yeter gelir sağlayacağı kabul edilmiş olmaktadır.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836712"/>
            <a:ext cx="9036496" cy="5970865"/>
          </a:xfrm>
          <a:prstGeom prst="rect">
            <a:avLst/>
          </a:prstGeom>
          <a:noFill/>
        </p:spPr>
        <p:txBody>
          <a:bodyPr wrap="square" rtlCol="0">
            <a:spAutoFit/>
          </a:bodyPr>
          <a:lstStyle/>
          <a:p>
            <a:r>
              <a:rPr lang="tr-TR" sz="2400" b="1" dirty="0" smtClean="0"/>
              <a:t>Mirasçılara İlişkin Koşullar</a:t>
            </a:r>
            <a:endParaRPr lang="tr-TR" sz="2400" dirty="0" smtClean="0"/>
          </a:p>
          <a:p>
            <a:r>
              <a:rPr lang="tr-TR" sz="2000" dirty="0" smtClean="0"/>
              <a:t> </a:t>
            </a:r>
          </a:p>
          <a:p>
            <a:r>
              <a:rPr lang="tr-TR" sz="2000" b="1" dirty="0" smtClean="0"/>
              <a:t>ehil mirasçı ve istekli mirasçı</a:t>
            </a:r>
          </a:p>
          <a:p>
            <a:endParaRPr lang="tr-TR" sz="2000" b="1" dirty="0" smtClean="0"/>
          </a:p>
          <a:p>
            <a:r>
              <a:rPr lang="tr-TR" sz="2000" dirty="0" smtClean="0"/>
              <a:t>Ehil mirasçının istekli mirasçıya göre tarımsal işletmenin mülkiyetinin devralınmasında önceliği</a:t>
            </a:r>
          </a:p>
          <a:p>
            <a:endParaRPr lang="tr-TR" sz="2000" b="1" dirty="0" smtClean="0"/>
          </a:p>
          <a:p>
            <a:r>
              <a:rPr lang="tr-TR" sz="2000" b="1" dirty="0" smtClean="0"/>
              <a:t>-Mirasın açılımında mirasçıların aralarında anlaşması durumu:</a:t>
            </a:r>
            <a:endParaRPr lang="tr-TR" sz="2000" dirty="0" smtClean="0"/>
          </a:p>
          <a:p>
            <a:r>
              <a:rPr lang="tr-TR" sz="2000" dirty="0" smtClean="0"/>
              <a:t>Mirasçıların aşağıda yer alan seçeneklerden birini yeğlemeleri</a:t>
            </a:r>
          </a:p>
          <a:p>
            <a:r>
              <a:rPr lang="tr-TR" sz="2000" dirty="0" smtClean="0"/>
              <a:t> </a:t>
            </a:r>
          </a:p>
          <a:p>
            <a:r>
              <a:rPr lang="tr-TR" sz="2000" dirty="0" smtClean="0"/>
              <a:t>●Yeter gelir alt sınırında ise bir mirasçıya, </a:t>
            </a:r>
          </a:p>
          <a:p>
            <a:r>
              <a:rPr lang="tr-TR" sz="2000" dirty="0" smtClean="0"/>
              <a:t>●İşletme bölündüğünde yeter gelirli tarımsal işletme büyüklüklerini karşılaması durumunda birden fazla mirasçıya, </a:t>
            </a:r>
          </a:p>
          <a:p>
            <a:r>
              <a:rPr lang="tr-TR" sz="2000" dirty="0" smtClean="0"/>
              <a:t>● Aile malları ortaklığına veya kazanç paylı aile malları ortaklığına, </a:t>
            </a:r>
          </a:p>
          <a:p>
            <a:r>
              <a:rPr lang="tr-TR" sz="2000" dirty="0" smtClean="0"/>
              <a:t>●Mirasçıların tamamının kuracakları ve pay alacakları </a:t>
            </a:r>
            <a:r>
              <a:rPr lang="tr-TR" sz="2000" dirty="0" err="1" smtClean="0"/>
              <a:t>limited</a:t>
            </a:r>
            <a:r>
              <a:rPr lang="tr-TR" sz="2000" dirty="0" smtClean="0"/>
              <a:t> şirkete, </a:t>
            </a:r>
          </a:p>
          <a:p>
            <a:r>
              <a:rPr lang="tr-TR" sz="2000" dirty="0" smtClean="0"/>
              <a:t>●İşletme mülkiyetinin üçüncü kişilere </a:t>
            </a:r>
          </a:p>
          <a:p>
            <a:r>
              <a:rPr lang="tr-TR" sz="2000" dirty="0" smtClean="0"/>
              <a:t> </a:t>
            </a:r>
          </a:p>
          <a:p>
            <a:r>
              <a:rPr lang="tr-TR" sz="2000" dirty="0" smtClean="0"/>
              <a:t>devri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2204864"/>
            <a:ext cx="9144000" cy="3754874"/>
          </a:xfrm>
          <a:prstGeom prst="rect">
            <a:avLst/>
          </a:prstGeom>
          <a:noFill/>
        </p:spPr>
        <p:txBody>
          <a:bodyPr wrap="square" rtlCol="0">
            <a:spAutoFit/>
          </a:bodyPr>
          <a:lstStyle/>
          <a:p>
            <a:r>
              <a:rPr lang="tr-TR" sz="2000" dirty="0" smtClean="0"/>
              <a:t>Mirasa ilişkin bu işlemler bir yıl içinde gerçekleşmediğinde kamusal ve finans kurumlarının bu durumu </a:t>
            </a:r>
            <a:r>
              <a:rPr lang="tr-TR" sz="2000" dirty="0" err="1" smtClean="0"/>
              <a:t>GTHB'na</a:t>
            </a:r>
            <a:r>
              <a:rPr lang="tr-TR" sz="2000" dirty="0" smtClean="0"/>
              <a:t> bildirim sorumluluğu </a:t>
            </a:r>
          </a:p>
          <a:p>
            <a:endParaRPr lang="tr-TR" sz="2000" dirty="0" smtClean="0"/>
          </a:p>
          <a:p>
            <a:r>
              <a:rPr lang="tr-TR" sz="2000" dirty="0" smtClean="0"/>
              <a:t>Bakanlık yasa kurallarının uygulanması için mirasçılara üç ay süre tanıması ve yasanın öngördüğü miras sisteminin uygulanması için dava açma yetkisi</a:t>
            </a:r>
          </a:p>
          <a:p>
            <a:r>
              <a:rPr lang="tr-TR" sz="2000" dirty="0" smtClean="0"/>
              <a:t> </a:t>
            </a:r>
          </a:p>
          <a:p>
            <a:r>
              <a:rPr lang="tr-TR" sz="2000" dirty="0" smtClean="0"/>
              <a:t>Mirasçılar tarafından kurulan aile malları ortaklığının, kazanç paylı aile malları ortaklığının veya </a:t>
            </a:r>
            <a:r>
              <a:rPr lang="tr-TR" sz="2000" dirty="0" err="1" smtClean="0"/>
              <a:t>limited</a:t>
            </a:r>
            <a:r>
              <a:rPr lang="tr-TR" sz="2000" dirty="0" smtClean="0"/>
              <a:t> şirketin; herhangi bir nedenle sona ermesi durumunda, tarımsal işletmenin, yeter gelirli tarımsal işletme büyüklüklerinin altında kalacak şekilde bölünemeyeceği kuralı</a:t>
            </a:r>
          </a:p>
          <a:p>
            <a:endParaRPr lang="tr-TR" sz="2000" dirty="0" smtClean="0"/>
          </a:p>
          <a:p>
            <a:endParaRPr lang="tr-TR" dirty="0"/>
          </a:p>
        </p:txBody>
      </p:sp>
    </p:spTree>
  </p:cSld>
  <p:clrMapOvr>
    <a:masterClrMapping/>
  </p:clrMapOvr>
</p:sld>
</file>

<file path=ppt/theme/theme1.xml><?xml version="1.0" encoding="utf-8"?>
<a:theme xmlns:a="http://schemas.openxmlformats.org/drawingml/2006/main" name="Office Theme">
  <a:themeElements>
    <a:clrScheme name="Custom 214">
      <a:dk1>
        <a:sysClr val="windowText" lastClr="000000"/>
      </a:dk1>
      <a:lt1>
        <a:srgbClr val="FFFFFF"/>
      </a:lt1>
      <a:dk2>
        <a:srgbClr val="000000"/>
      </a:dk2>
      <a:lt2>
        <a:srgbClr val="FFFFFF"/>
      </a:lt2>
      <a:accent1>
        <a:srgbClr val="62751C"/>
      </a:accent1>
      <a:accent2>
        <a:srgbClr val="6BA7F8"/>
      </a:accent2>
      <a:accent3>
        <a:srgbClr val="C3DBFC"/>
      </a:accent3>
      <a:accent4>
        <a:srgbClr val="0A2793"/>
      </a:accent4>
      <a:accent5>
        <a:srgbClr val="C0E8FD"/>
      </a:accent5>
      <a:accent6>
        <a:srgbClr val="6097E1"/>
      </a:accent6>
      <a:hlink>
        <a:srgbClr val="0B6DEF"/>
      </a:hlink>
      <a:folHlink>
        <a:srgbClr val="237DF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TotalTime>
  <Words>1410</Words>
  <Application>Microsoft Office PowerPoint</Application>
  <PresentationFormat>Ekran Gösterisi (4:3)</PresentationFormat>
  <Paragraphs>254</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Office Theme</vt:lpstr>
      <vt:lpstr>Tarım Hukuku 7</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barbed wire PowerPoint Presentation</dc:title>
  <dc:creator>jontypearce</dc:creator>
  <cp:lastModifiedBy>Sema</cp:lastModifiedBy>
  <cp:revision>41</cp:revision>
  <dcterms:created xsi:type="dcterms:W3CDTF">2011-07-11T11:56:50Z</dcterms:created>
  <dcterms:modified xsi:type="dcterms:W3CDTF">2017-03-28T10:11:54Z</dcterms:modified>
</cp:coreProperties>
</file>