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79" r:id="rId6"/>
    <p:sldId id="260" r:id="rId7"/>
    <p:sldId id="276" r:id="rId8"/>
    <p:sldId id="277" r:id="rId9"/>
    <p:sldId id="278" r:id="rId10"/>
    <p:sldId id="267" r:id="rId11"/>
    <p:sldId id="268" r:id="rId12"/>
    <p:sldId id="270" r:id="rId13"/>
    <p:sldId id="269" r:id="rId14"/>
    <p:sldId id="280" r:id="rId15"/>
    <p:sldId id="289" r:id="rId16"/>
    <p:sldId id="281" r:id="rId17"/>
    <p:sldId id="272" r:id="rId18"/>
    <p:sldId id="273" r:id="rId19"/>
    <p:sldId id="271" r:id="rId20"/>
    <p:sldId id="282" r:id="rId21"/>
    <p:sldId id="283" r:id="rId22"/>
    <p:sldId id="262" r:id="rId23"/>
    <p:sldId id="26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294" r:id="rId33"/>
    <p:sldId id="293" r:id="rId34"/>
    <p:sldId id="295" r:id="rId35"/>
    <p:sldId id="274" r:id="rId36"/>
    <p:sldId id="27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Miyelin" TargetMode="External"/><Relationship Id="rId2" Type="http://schemas.openxmlformats.org/officeDocument/2006/relationships/hyperlink" Target="https://www.beyin.gen.t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earchgate.net/publication/346008725_Sinir_Sistemi_Gelisimi" TargetMode="External"/><Relationship Id="rId4" Type="http://schemas.openxmlformats.org/officeDocument/2006/relationships/hyperlink" Target="https://tr.wikipedia.org/wiki/Sinap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eT2jZddxK0" TargetMode="External"/><Relationship Id="rId2" Type="http://schemas.openxmlformats.org/officeDocument/2006/relationships/hyperlink" Target="https://www.youtube.com/watch?v=MyfhAFyt6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BEYİN GELİŞİM DÖNEMLERİ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DOÇ. DR. ENDER DURUALP</a:t>
            </a:r>
          </a:p>
          <a:p>
            <a:r>
              <a:rPr lang="tr-TR" dirty="0" smtClean="0"/>
              <a:t>ANKARA ÜNİVERSİTESİ SAĞLIK BİLİMLERİ FAKÜLTESİ </a:t>
            </a:r>
          </a:p>
          <a:p>
            <a:r>
              <a:rPr lang="tr-TR" dirty="0" smtClean="0"/>
              <a:t>ÇOCUK GELİŞİMİ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924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332411"/>
            <a:ext cx="8596668" cy="470895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İnsanda merkezi sinir sisteminin en temel özelliklerinden biri </a:t>
            </a:r>
            <a:r>
              <a:rPr lang="tr-TR" sz="2400" dirty="0" err="1" smtClean="0"/>
              <a:t>sinaps</a:t>
            </a:r>
            <a:r>
              <a:rPr lang="tr-TR" sz="2400" dirty="0" smtClean="0"/>
              <a:t> ve </a:t>
            </a:r>
            <a:r>
              <a:rPr lang="tr-TR" sz="2400" dirty="0" err="1" smtClean="0"/>
              <a:t>dendritlerin</a:t>
            </a:r>
            <a:r>
              <a:rPr lang="tr-TR" sz="2400" dirty="0" smtClean="0"/>
              <a:t> dallanmasıdır. </a:t>
            </a:r>
          </a:p>
          <a:p>
            <a:r>
              <a:rPr lang="tr-TR" sz="2400" dirty="0" smtClean="0"/>
              <a:t>Çevre ve deneyimler bu işlevin düzenlenmesini sağlar.</a:t>
            </a:r>
          </a:p>
          <a:p>
            <a:r>
              <a:rPr lang="tr-TR" sz="2400" dirty="0" smtClean="0"/>
              <a:t>Beslenme bozukluğu, uyaran eksikliği, </a:t>
            </a:r>
            <a:r>
              <a:rPr lang="tr-TR" sz="2400" dirty="0" err="1" smtClean="0"/>
              <a:t>toksik</a:t>
            </a:r>
            <a:r>
              <a:rPr lang="tr-TR" sz="2400" dirty="0" smtClean="0"/>
              <a:t> maddeler, stres vb. faktörler beyin gelişimini olumsuz etkiler.  </a:t>
            </a:r>
          </a:p>
          <a:p>
            <a:r>
              <a:rPr lang="tr-TR" sz="2400" dirty="0" smtClean="0"/>
              <a:t>Nöronlar uzun bir akson ve çok sayıda kısa ve dallanan </a:t>
            </a:r>
            <a:r>
              <a:rPr lang="tr-TR" sz="2400" dirty="0" err="1" smtClean="0"/>
              <a:t>dendritlerden</a:t>
            </a:r>
            <a:r>
              <a:rPr lang="tr-TR" sz="2400" dirty="0" smtClean="0"/>
              <a:t> oluşur.</a:t>
            </a:r>
          </a:p>
          <a:p>
            <a:r>
              <a:rPr lang="tr-TR" sz="2400" dirty="0" err="1" smtClean="0"/>
              <a:t>Dendrit</a:t>
            </a:r>
            <a:r>
              <a:rPr lang="tr-TR" sz="2400" dirty="0" smtClean="0"/>
              <a:t> uyarıcı sinyallerin alındığı giriş bölgeleridir.</a:t>
            </a:r>
          </a:p>
          <a:p>
            <a:r>
              <a:rPr lang="tr-TR" sz="2400" dirty="0" smtClean="0"/>
              <a:t>Akson uyarıları hücre gövdesinden alarak diğer hücrelere ileten çıkış bölgeleridir.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6329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3" y="609600"/>
            <a:ext cx="10008083" cy="5431763"/>
          </a:xfrm>
        </p:spPr>
        <p:txBody>
          <a:bodyPr>
            <a:noAutofit/>
          </a:bodyPr>
          <a:lstStyle/>
          <a:p>
            <a:r>
              <a:rPr lang="tr-TR" sz="2400" dirty="0" smtClean="0"/>
              <a:t>Nöronların arasındaki küçük boşluklara </a:t>
            </a:r>
            <a:r>
              <a:rPr lang="tr-TR" sz="2400" dirty="0" err="1" smtClean="0"/>
              <a:t>sinaps</a:t>
            </a:r>
            <a:r>
              <a:rPr lang="tr-TR" sz="2400" dirty="0" smtClean="0"/>
              <a:t> adı verilir. Nöronların birbirleri ile doğrudan bağlantısı yoktur. </a:t>
            </a:r>
          </a:p>
          <a:p>
            <a:r>
              <a:rPr lang="tr-TR" sz="2400" b="1" dirty="0" err="1" smtClean="0"/>
              <a:t>Sinaps</a:t>
            </a:r>
            <a:r>
              <a:rPr lang="tr-TR" sz="2400" dirty="0"/>
              <a:t>, nöronların </a:t>
            </a:r>
            <a:r>
              <a:rPr lang="tr-TR" sz="2400" dirty="0" smtClean="0"/>
              <a:t>diğer </a:t>
            </a:r>
            <a:r>
              <a:rPr lang="tr-TR" sz="2400" dirty="0"/>
              <a:t>nöronlara ya da kas veya salgı bezleri gibi nöron olmayan hücrelere mesaj iletmesine olanak tanıyan özelleşmiş bağlantı </a:t>
            </a:r>
            <a:r>
              <a:rPr lang="tr-TR" sz="2400" dirty="0" smtClean="0"/>
              <a:t>noktalarıdır.</a:t>
            </a:r>
            <a:endParaRPr lang="tr-TR" sz="2400" dirty="0"/>
          </a:p>
          <a:p>
            <a:r>
              <a:rPr lang="tr-TR" sz="2400" dirty="0" err="1"/>
              <a:t>Sinaps</a:t>
            </a:r>
            <a:r>
              <a:rPr lang="tr-TR" sz="2400" dirty="0"/>
              <a:t>, sinirsel uyarıların (</a:t>
            </a:r>
            <a:r>
              <a:rPr lang="tr-TR" sz="2400" dirty="0" err="1"/>
              <a:t>impuls</a:t>
            </a:r>
            <a:r>
              <a:rPr lang="tr-TR" sz="2400" dirty="0"/>
              <a:t>), bir sinir hücresinden başka bir sinir, kas veya bez hücresine iletildiği anatomik yapılara denir. </a:t>
            </a:r>
            <a:endParaRPr lang="tr-TR" sz="2400" dirty="0" smtClean="0"/>
          </a:p>
          <a:p>
            <a:r>
              <a:rPr lang="tr-TR" sz="2400" dirty="0" err="1" smtClean="0"/>
              <a:t>Sinapslar</a:t>
            </a:r>
            <a:r>
              <a:rPr lang="tr-TR" sz="2400" dirty="0" smtClean="0"/>
              <a:t> bilgiyi </a:t>
            </a:r>
            <a:r>
              <a:rPr lang="tr-TR" sz="2400" dirty="0"/>
              <a:t>aktarmak için hem elektriksel hem de kimyasal uyarıları </a:t>
            </a:r>
            <a:r>
              <a:rPr lang="tr-TR" sz="2400" dirty="0" smtClean="0"/>
              <a:t>kullanabilirler.</a:t>
            </a:r>
          </a:p>
          <a:p>
            <a:r>
              <a:rPr lang="tr-TR" sz="2400" dirty="0"/>
              <a:t>İnsan beyninde </a:t>
            </a:r>
            <a:r>
              <a:rPr lang="tr-TR" sz="2400" dirty="0" smtClean="0"/>
              <a:t>çok sayıda </a:t>
            </a:r>
            <a:r>
              <a:rPr lang="tr-TR" sz="2400" dirty="0"/>
              <a:t>kimyasal </a:t>
            </a:r>
            <a:r>
              <a:rPr lang="tr-TR" sz="2400" dirty="0" err="1"/>
              <a:t>sinaps</a:t>
            </a:r>
            <a:r>
              <a:rPr lang="tr-TR" sz="2400" dirty="0"/>
              <a:t> bulunur. Küçük çocuklar </a:t>
            </a:r>
            <a:r>
              <a:rPr lang="tr-TR" sz="2400" dirty="0" smtClean="0"/>
              <a:t>10.000 trilyon </a:t>
            </a:r>
            <a:r>
              <a:rPr lang="tr-TR" sz="2400" dirty="0" err="1"/>
              <a:t>sinapsa</a:t>
            </a:r>
            <a:r>
              <a:rPr lang="tr-TR" sz="2400" dirty="0"/>
              <a:t> sahipken, bu rakam yaş artışıyla ters orantılı olarak azalır ve yetişkinlerde stabilize olur. Bir yetişkinin sahip olduğu </a:t>
            </a:r>
            <a:r>
              <a:rPr lang="tr-TR" sz="2400" dirty="0" err="1"/>
              <a:t>sinaps</a:t>
            </a:r>
            <a:r>
              <a:rPr lang="tr-TR" sz="2400" dirty="0"/>
              <a:t> sayısı tahmini olarak </a:t>
            </a:r>
            <a:r>
              <a:rPr lang="tr-TR" sz="2400" dirty="0" smtClean="0"/>
              <a:t>1.000 - 5.000 trilyon arasındadır</a:t>
            </a:r>
            <a:r>
              <a:rPr lang="tr-TR" sz="2400" dirty="0"/>
              <a:t>. 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37483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91" y="431073"/>
            <a:ext cx="8251372" cy="61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4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" y="810622"/>
            <a:ext cx="8208917" cy="54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4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Bağlantılar </a:t>
            </a:r>
            <a:r>
              <a:rPr lang="tr-TR" sz="2400" dirty="0" smtClean="0"/>
              <a:t>gelen </a:t>
            </a:r>
            <a:r>
              <a:rPr lang="tr-TR" sz="2400" dirty="0"/>
              <a:t>elektriksel aktiviteye göre budanır ya da </a:t>
            </a:r>
            <a:r>
              <a:rPr lang="tr-TR" sz="2400" dirty="0" smtClean="0"/>
              <a:t>güçlenir.</a:t>
            </a:r>
          </a:p>
          <a:p>
            <a:r>
              <a:rPr lang="tr-TR" sz="2400" dirty="0" smtClean="0"/>
              <a:t>Nöronların büyük </a:t>
            </a:r>
            <a:r>
              <a:rPr lang="tr-TR" sz="2400" dirty="0"/>
              <a:t>çoğunluğu  hedef hücreler için rekabet nedeniyle gelişimleri sırasında </a:t>
            </a:r>
            <a:r>
              <a:rPr lang="tr-TR" sz="2400" dirty="0" smtClean="0"/>
              <a:t>ölür. </a:t>
            </a:r>
            <a:endParaRPr lang="tr-TR" sz="2400" dirty="0"/>
          </a:p>
          <a:p>
            <a:r>
              <a:rPr lang="tr-TR" sz="2400" dirty="0"/>
              <a:t>Eğer bir nöron belirli bir süre içerisinde uygun hücreyle birleşmezse </a:t>
            </a:r>
            <a:r>
              <a:rPr lang="tr-TR" sz="2400" dirty="0" smtClean="0"/>
              <a:t>ölür.</a:t>
            </a:r>
            <a:endParaRPr lang="tr-TR" sz="2400" dirty="0"/>
          </a:p>
          <a:p>
            <a:r>
              <a:rPr lang="tr-TR" sz="2400" dirty="0"/>
              <a:t>Bağlantı kurabilen </a:t>
            </a:r>
            <a:r>
              <a:rPr lang="tr-TR" sz="2400" dirty="0" smtClean="0"/>
              <a:t>nöron hayatta kalır. </a:t>
            </a:r>
          </a:p>
          <a:p>
            <a:r>
              <a:rPr lang="tr-TR" sz="2400" dirty="0" smtClean="0"/>
              <a:t>Gelişim sırasında nöronların %50-70’i ölür. (budanma ve </a:t>
            </a:r>
            <a:r>
              <a:rPr lang="tr-TR" sz="2400" dirty="0" err="1" smtClean="0"/>
              <a:t>apoptoz</a:t>
            </a:r>
            <a:r>
              <a:rPr lang="tr-TR" sz="2400" dirty="0" smtClean="0"/>
              <a:t>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0423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24297"/>
            <a:ext cx="8596668" cy="4317065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+mj-lt"/>
              </a:rPr>
              <a:t>Beyin gelişiminde</a:t>
            </a:r>
            <a:endParaRPr lang="tr-TR" sz="2400" dirty="0">
              <a:latin typeface="+mj-lt"/>
            </a:endParaRPr>
          </a:p>
          <a:p>
            <a:pPr lvl="1">
              <a:lnSpc>
                <a:spcPct val="70000"/>
              </a:lnSpc>
              <a:buClr>
                <a:schemeClr val="tx1"/>
              </a:buClr>
              <a:buFontTx/>
              <a:buChar char="–"/>
            </a:pPr>
            <a:r>
              <a:rPr lang="tr-TR" sz="2400" dirty="0">
                <a:latin typeface="+mj-lt"/>
              </a:rPr>
              <a:t>Dallanma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buFontTx/>
              <a:buChar char="–"/>
            </a:pPr>
            <a:r>
              <a:rPr lang="tr-TR" sz="2400" dirty="0">
                <a:latin typeface="+mj-lt"/>
              </a:rPr>
              <a:t>Budanma</a:t>
            </a:r>
          </a:p>
          <a:p>
            <a:r>
              <a:rPr lang="tr-TR" sz="2400" dirty="0">
                <a:latin typeface="+mj-lt"/>
              </a:rPr>
              <a:t>Kritik dönemler  </a:t>
            </a:r>
            <a:r>
              <a:rPr lang="en-US" sz="2400" dirty="0">
                <a:latin typeface="+mj-lt"/>
              </a:rPr>
              <a:t> </a:t>
            </a:r>
            <a:endParaRPr lang="tr-TR" sz="2400" dirty="0">
              <a:latin typeface="+mj-lt"/>
            </a:endParaRPr>
          </a:p>
          <a:p>
            <a:pPr lvl="1">
              <a:lnSpc>
                <a:spcPct val="70000"/>
              </a:lnSpc>
              <a:buClr>
                <a:schemeClr val="tx1"/>
              </a:buClr>
              <a:buFontTx/>
              <a:buChar char="–"/>
            </a:pPr>
            <a:r>
              <a:rPr lang="tr-TR" sz="2400" dirty="0">
                <a:latin typeface="+mj-lt"/>
              </a:rPr>
              <a:t> </a:t>
            </a:r>
            <a:r>
              <a:rPr lang="tr-TR" sz="2400" dirty="0" smtClean="0">
                <a:latin typeface="+mj-lt"/>
              </a:rPr>
              <a:t>prenatal dönem</a:t>
            </a:r>
            <a:endParaRPr lang="tr-TR" sz="2400" dirty="0">
              <a:latin typeface="+mj-lt"/>
            </a:endParaRPr>
          </a:p>
          <a:p>
            <a:pPr lvl="1">
              <a:lnSpc>
                <a:spcPct val="70000"/>
              </a:lnSpc>
              <a:buClr>
                <a:schemeClr val="tx1"/>
              </a:buClr>
              <a:buFontTx/>
              <a:buChar char="–"/>
            </a:pPr>
            <a:r>
              <a:rPr lang="en-US" sz="2400" dirty="0">
                <a:latin typeface="+mj-lt"/>
              </a:rPr>
              <a:t> 0-3 </a:t>
            </a:r>
            <a:r>
              <a:rPr lang="tr-TR" sz="2400" dirty="0">
                <a:latin typeface="+mj-lt"/>
              </a:rPr>
              <a:t>yaş</a:t>
            </a:r>
            <a:r>
              <a:rPr lang="en-US" sz="2400" dirty="0">
                <a:latin typeface="+mj-lt"/>
              </a:rPr>
              <a:t>	         </a:t>
            </a:r>
            <a:r>
              <a:rPr lang="tr-TR" sz="2400" dirty="0">
                <a:latin typeface="+mj-lt"/>
              </a:rPr>
              <a:t> 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buFontTx/>
              <a:buChar char="–"/>
            </a:pPr>
            <a:r>
              <a:rPr lang="en-US" sz="2400" dirty="0">
                <a:latin typeface="+mj-lt"/>
              </a:rPr>
              <a:t>10-13</a:t>
            </a:r>
            <a:r>
              <a:rPr lang="tr-TR" sz="2400" dirty="0">
                <a:latin typeface="+mj-lt"/>
              </a:rPr>
              <a:t> yaş</a:t>
            </a:r>
            <a:endParaRPr lang="en-US" sz="2400" dirty="0">
              <a:latin typeface="+mj-lt"/>
            </a:endParaRPr>
          </a:p>
          <a:p>
            <a:pPr marL="0" indent="0">
              <a:lnSpc>
                <a:spcPct val="70000"/>
              </a:lnSpc>
              <a:buClr>
                <a:schemeClr val="hlink"/>
              </a:buClr>
              <a:buNone/>
            </a:pPr>
            <a:r>
              <a:rPr lang="tr-TR" sz="2400" dirty="0">
                <a:latin typeface="+mj-lt"/>
              </a:rPr>
              <a:t>Bu üç dönemde beyinde oluşan hızlı gelişimi budanma ve organizasyon </a:t>
            </a:r>
            <a:r>
              <a:rPr lang="tr-TR" sz="2400" dirty="0" smtClean="0">
                <a:latin typeface="+mj-lt"/>
              </a:rPr>
              <a:t>izler.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6512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N</a:t>
            </a:r>
            <a:r>
              <a:rPr lang="tr-TR" sz="2400" dirty="0" smtClean="0"/>
              <a:t>öronlar </a:t>
            </a:r>
            <a:r>
              <a:rPr lang="tr-TR" sz="2400" dirty="0"/>
              <a:t>ve aksonlar kendi yapı ve bağlantılarını yaşam boyu uyarlamaya devam </a:t>
            </a:r>
            <a:r>
              <a:rPr lang="tr-TR" sz="2400" dirty="0" smtClean="0"/>
              <a:t>eder, yaşlandıkça yavaşlar. </a:t>
            </a:r>
            <a:endParaRPr lang="tr-TR" sz="2400" dirty="0"/>
          </a:p>
          <a:p>
            <a:r>
              <a:rPr lang="tr-TR" sz="2400" dirty="0"/>
              <a:t>Zengin uyarıcı çevreler akson ve </a:t>
            </a:r>
            <a:r>
              <a:rPr lang="tr-TR" sz="2400" dirty="0" err="1"/>
              <a:t>dendritlerin</a:t>
            </a:r>
            <a:r>
              <a:rPr lang="tr-TR" sz="2400" dirty="0"/>
              <a:t> </a:t>
            </a:r>
            <a:r>
              <a:rPr lang="tr-TR" sz="2400" dirty="0" smtClean="0"/>
              <a:t>çoğalmasını sağlar.</a:t>
            </a:r>
          </a:p>
          <a:p>
            <a:r>
              <a:rPr lang="tr-TR" sz="2400" dirty="0">
                <a:solidFill>
                  <a:schemeClr val="tx2"/>
                </a:solidFill>
              </a:rPr>
              <a:t>Birlikte ateşlenen nöronlar, birlikte ağ </a:t>
            </a:r>
            <a:r>
              <a:rPr lang="tr-TR" sz="2400" dirty="0" smtClean="0">
                <a:solidFill>
                  <a:schemeClr val="tx2"/>
                </a:solidFill>
              </a:rPr>
              <a:t>oluştururlar.</a:t>
            </a:r>
          </a:p>
          <a:p>
            <a:r>
              <a:rPr lang="tr-TR" sz="2400" dirty="0" smtClean="0"/>
              <a:t>Yanlış ağlanma beyinde düzenleme </a:t>
            </a:r>
            <a:r>
              <a:rPr lang="tr-TR" sz="2400" dirty="0"/>
              <a:t>sorunlarına yola açarak zihinsel </a:t>
            </a:r>
            <a:r>
              <a:rPr lang="tr-TR" sz="2400" dirty="0" smtClean="0"/>
              <a:t>geriliklerine,  </a:t>
            </a:r>
            <a:r>
              <a:rPr lang="tr-TR" sz="2400" dirty="0"/>
              <a:t>otizm spektrum </a:t>
            </a:r>
            <a:r>
              <a:rPr lang="tr-TR" sz="2400" dirty="0" smtClean="0"/>
              <a:t>bozukluklarına </a:t>
            </a:r>
            <a:r>
              <a:rPr lang="tr-TR" sz="2400" dirty="0"/>
              <a:t>ve </a:t>
            </a:r>
            <a:r>
              <a:rPr lang="tr-TR" sz="2400" dirty="0" smtClean="0"/>
              <a:t>şizofreniye neden olabilirler.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3886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Sinapslar</a:t>
            </a:r>
            <a:r>
              <a:rPr lang="tr-TR" sz="2400" dirty="0"/>
              <a:t>, dinamik yapılardır, </a:t>
            </a:r>
            <a:r>
              <a:rPr lang="tr-TR" sz="2400" b="1" i="1" dirty="0" err="1"/>
              <a:t>plastisite</a:t>
            </a:r>
            <a:r>
              <a:rPr lang="tr-TR" sz="2400" b="1" i="1" dirty="0"/>
              <a:t> </a:t>
            </a:r>
            <a:r>
              <a:rPr lang="tr-TR" sz="2400" dirty="0"/>
              <a:t>özelliği gösterebilir. </a:t>
            </a:r>
          </a:p>
          <a:p>
            <a:r>
              <a:rPr lang="tr-TR" sz="2400" dirty="0" smtClean="0"/>
              <a:t>Öğrenme </a:t>
            </a:r>
            <a:r>
              <a:rPr lang="tr-TR" sz="2400" dirty="0"/>
              <a:t>ve hafızada önemli</a:t>
            </a:r>
          </a:p>
          <a:p>
            <a:r>
              <a:rPr lang="tr-TR" sz="2400" dirty="0" smtClean="0"/>
              <a:t>Santral </a:t>
            </a:r>
            <a:r>
              <a:rPr lang="tr-TR" sz="2400" dirty="0"/>
              <a:t>sinir sisteminin gereksinimine göre yeni </a:t>
            </a:r>
            <a:r>
              <a:rPr lang="tr-TR" sz="2400" dirty="0" err="1"/>
              <a:t>sinaptik</a:t>
            </a:r>
            <a:r>
              <a:rPr lang="tr-TR" sz="2400" dirty="0"/>
              <a:t> bağlantılar oluşabilir veya kullanılmayan bağlantılar ortadan kalkabilir. </a:t>
            </a:r>
            <a:endParaRPr lang="tr-TR" sz="2400" dirty="0" smtClean="0"/>
          </a:p>
          <a:p>
            <a:r>
              <a:rPr lang="tr-TR" sz="2400" dirty="0"/>
              <a:t>Plastisite, organizmanın çevreye alışma ve uyum sağlama yeteneğidir.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62750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Sinir sistemi </a:t>
            </a:r>
            <a:r>
              <a:rPr lang="tr-TR" sz="2400" dirty="0" err="1"/>
              <a:t>plastisitesi</a:t>
            </a:r>
            <a:r>
              <a:rPr lang="tr-TR" sz="2400" dirty="0"/>
              <a:t> akson, </a:t>
            </a:r>
            <a:r>
              <a:rPr lang="tr-TR" sz="2400" dirty="0" err="1"/>
              <a:t>dendrit</a:t>
            </a:r>
            <a:r>
              <a:rPr lang="tr-TR" sz="2400" dirty="0"/>
              <a:t> ve </a:t>
            </a:r>
            <a:r>
              <a:rPr lang="tr-TR" sz="2400" dirty="0" err="1"/>
              <a:t>sinapsların</a:t>
            </a:r>
            <a:r>
              <a:rPr lang="tr-TR" sz="2400" dirty="0"/>
              <a:t> yeni deneyim, yıpranma ve hasarlanmaya karşı yapısal ve işlevsel tepkilerini yürüten yaşam boyu süren bir süreçtir. </a:t>
            </a:r>
          </a:p>
          <a:p>
            <a:r>
              <a:rPr lang="tr-TR" sz="2400" dirty="0"/>
              <a:t>Gelişimini tamamlamış bir </a:t>
            </a:r>
            <a:r>
              <a:rPr lang="tr-TR" sz="2400" dirty="0" err="1" smtClean="0"/>
              <a:t>MSS’nde</a:t>
            </a:r>
            <a:r>
              <a:rPr lang="tr-TR" sz="2400" dirty="0" smtClean="0"/>
              <a:t> temel </a:t>
            </a:r>
            <a:r>
              <a:rPr lang="tr-TR" sz="2400" dirty="0"/>
              <a:t>nöron ağlarının yapısı ve yerleşimi değişmez.</a:t>
            </a:r>
          </a:p>
          <a:p>
            <a:r>
              <a:rPr lang="tr-TR" sz="2400" dirty="0" err="1" smtClean="0"/>
              <a:t>Sinaps</a:t>
            </a:r>
            <a:r>
              <a:rPr lang="tr-TR" sz="2400" dirty="0" smtClean="0"/>
              <a:t> bağlantılarının </a:t>
            </a:r>
            <a:r>
              <a:rPr lang="tr-TR" sz="2400" dirty="0"/>
              <a:t>oluşum ve yok edilmesi büyüme, öğrenme ve yaşlanmanın bir parçası olarak hayat boyu devam eder.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28337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149531"/>
            <a:ext cx="8596668" cy="4891832"/>
          </a:xfrm>
        </p:spPr>
        <p:txBody>
          <a:bodyPr>
            <a:noAutofit/>
          </a:bodyPr>
          <a:lstStyle/>
          <a:p>
            <a:r>
              <a:rPr lang="tr-TR" sz="2400" dirty="0" smtClean="0"/>
              <a:t>Plastisite, gelişim ne kadar hızlı ise o kadar yüksektir. </a:t>
            </a:r>
          </a:p>
          <a:p>
            <a:r>
              <a:rPr lang="tr-TR" sz="2400" dirty="0" smtClean="0"/>
              <a:t>Doğumdan sonraki ilk üç ay </a:t>
            </a:r>
            <a:r>
              <a:rPr lang="tr-TR" sz="2400" dirty="0" err="1" smtClean="0"/>
              <a:t>plastisite</a:t>
            </a:r>
            <a:r>
              <a:rPr lang="tr-TR" sz="2400" dirty="0" smtClean="0"/>
              <a:t> en yüksek düzeydedir.</a:t>
            </a:r>
          </a:p>
          <a:p>
            <a:r>
              <a:rPr lang="tr-TR" sz="2400" dirty="0" smtClean="0"/>
              <a:t>5-6 yaşa kadar olan dönem çocukların çevreye uyumunun ve çevrenin çocuklar üzerindeki etkisinin en yüksek olduğu dönemdir. </a:t>
            </a:r>
            <a:endParaRPr lang="tr-TR" sz="2400" dirty="0"/>
          </a:p>
          <a:p>
            <a:r>
              <a:rPr lang="tr-TR" sz="2400" dirty="0" smtClean="0"/>
              <a:t>Duyusal dönem olarak adlandırılır. Çocuklar bu dönemde davranışları en iyi öğrenir ve geliştirir.</a:t>
            </a:r>
          </a:p>
          <a:p>
            <a:r>
              <a:rPr lang="tr-TR" sz="2400" dirty="0"/>
              <a:t>Bu dönemin etkileri yaşamın daha sonraki yıllarında da kalıcı olur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0329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Beyin gelişimi </a:t>
            </a:r>
            <a:r>
              <a:rPr lang="tr-TR" sz="2400" dirty="0" err="1" smtClean="0"/>
              <a:t>konsepsiyondan</a:t>
            </a:r>
            <a:r>
              <a:rPr lang="tr-TR" sz="2400" dirty="0" smtClean="0"/>
              <a:t> (döllenmeden) kısa bir süre sonra başlar, ölüme kadar devam eder ve ölümle son bulur.</a:t>
            </a:r>
          </a:p>
          <a:p>
            <a:r>
              <a:rPr lang="tr-TR" sz="2400" dirty="0" smtClean="0"/>
              <a:t>İnsan gelişiminde gereken tüm görev ve sorumlulukları yerine getiren en önemli organ beyindir. </a:t>
            </a:r>
          </a:p>
          <a:p>
            <a:r>
              <a:rPr lang="tr-TR" sz="2400" dirty="0"/>
              <a:t>B</a:t>
            </a:r>
            <a:r>
              <a:rPr lang="tr-TR" sz="2400" dirty="0" smtClean="0"/>
              <a:t>eyin gelişimi gelişimin temel ilkeleri doğrultusunda bir gelişim göstermektedir.</a:t>
            </a:r>
          </a:p>
          <a:p>
            <a:pPr lvl="1"/>
            <a:r>
              <a:rPr lang="tr-TR" sz="2200" dirty="0" smtClean="0"/>
              <a:t>Merkezden uçlara, içten dışa, baştan ayağa </a:t>
            </a:r>
          </a:p>
        </p:txBody>
      </p:sp>
    </p:spTree>
    <p:extLst>
      <p:ext uri="{BB962C8B-B14F-4D97-AF65-F5344CB8AC3E}">
        <p14:creationId xmlns:p14="http://schemas.microsoft.com/office/powerpoint/2010/main" val="165439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Kronik stresin beyinde sinyal </a:t>
            </a:r>
            <a:r>
              <a:rPr lang="tr-TR" sz="2400" dirty="0" smtClean="0"/>
              <a:t>iletilerinde bozulmaya </a:t>
            </a:r>
            <a:r>
              <a:rPr lang="tr-TR" sz="2400" dirty="0"/>
              <a:t>neden </a:t>
            </a:r>
            <a:r>
              <a:rPr lang="tr-TR" sz="2400" dirty="0" smtClean="0"/>
              <a:t>olduğu ve </a:t>
            </a:r>
            <a:r>
              <a:rPr lang="tr-TR" sz="2400" dirty="0" err="1"/>
              <a:t>nöroplastisiteyi</a:t>
            </a:r>
            <a:r>
              <a:rPr lang="tr-TR" sz="2400" dirty="0"/>
              <a:t> etkilediği, </a:t>
            </a:r>
            <a:r>
              <a:rPr lang="tr-TR" sz="2400" dirty="0" err="1"/>
              <a:t>hipokampüste</a:t>
            </a:r>
            <a:r>
              <a:rPr lang="tr-TR" sz="2400" dirty="0"/>
              <a:t> </a:t>
            </a:r>
            <a:r>
              <a:rPr lang="tr-TR" sz="2400" dirty="0" err="1"/>
              <a:t>nöronal</a:t>
            </a:r>
            <a:r>
              <a:rPr lang="tr-TR" sz="2400" dirty="0"/>
              <a:t> </a:t>
            </a:r>
            <a:r>
              <a:rPr lang="tr-TR" sz="2400" dirty="0" err="1"/>
              <a:t>atrofi</a:t>
            </a:r>
            <a:r>
              <a:rPr lang="tr-TR" sz="2400" dirty="0"/>
              <a:t> ve hücre ölümüne yol açtığı </a:t>
            </a:r>
            <a:r>
              <a:rPr lang="tr-TR" sz="2400" dirty="0" smtClean="0"/>
              <a:t>yapılan çalışmalarla gösterilmiştir. </a:t>
            </a:r>
            <a:endParaRPr lang="tr-TR" sz="2400" dirty="0"/>
          </a:p>
          <a:p>
            <a:r>
              <a:rPr lang="tr-TR" sz="2400" dirty="0"/>
              <a:t>Stresin </a:t>
            </a:r>
            <a:r>
              <a:rPr lang="tr-TR" sz="2400" dirty="0" err="1"/>
              <a:t>hipokampal</a:t>
            </a:r>
            <a:r>
              <a:rPr lang="tr-TR" sz="2400" dirty="0"/>
              <a:t> </a:t>
            </a:r>
            <a:r>
              <a:rPr lang="tr-TR" sz="2400" dirty="0" err="1"/>
              <a:t>nörogenezisi</a:t>
            </a:r>
            <a:r>
              <a:rPr lang="tr-TR" sz="2400" dirty="0"/>
              <a:t> azalttığı ve </a:t>
            </a:r>
            <a:r>
              <a:rPr lang="tr-TR" sz="2400" dirty="0" err="1"/>
              <a:t>dendrit</a:t>
            </a:r>
            <a:r>
              <a:rPr lang="tr-TR" sz="2400" dirty="0"/>
              <a:t> yapısında bozulmaya neden olduğu </a:t>
            </a:r>
            <a:r>
              <a:rPr lang="tr-TR" sz="2400" dirty="0" smtClean="0"/>
              <a:t>gözlenmiştir.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3466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56277" cy="1320800"/>
          </a:xfrm>
        </p:spPr>
        <p:txBody>
          <a:bodyPr/>
          <a:lstStyle/>
          <a:p>
            <a:r>
              <a:rPr lang="tr-TR" dirty="0" smtClean="0"/>
              <a:t>Beynin anatomik gelişimi (prenatal dönem)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672047"/>
            <a:ext cx="8596668" cy="4676502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tr-TR" sz="2400" dirty="0"/>
              <a:t>Döllenmeden iki hafta sonra embriyo üç farklı tabaka geliştirir.</a:t>
            </a:r>
          </a:p>
          <a:p>
            <a:pPr marL="457200" lvl="1" indent="0">
              <a:spcBef>
                <a:spcPct val="20000"/>
              </a:spcBef>
              <a:buClr>
                <a:schemeClr val="hlink"/>
              </a:buClr>
              <a:buNone/>
            </a:pPr>
            <a:r>
              <a:rPr lang="en-US" sz="2400" dirty="0">
                <a:solidFill>
                  <a:schemeClr val="hlink"/>
                </a:solidFill>
              </a:rPr>
              <a:t>E</a:t>
            </a:r>
            <a:r>
              <a:rPr lang="tr-TR" sz="2400" dirty="0" err="1">
                <a:solidFill>
                  <a:schemeClr val="hlink"/>
                </a:solidFill>
              </a:rPr>
              <a:t>kt</a:t>
            </a:r>
            <a:r>
              <a:rPr lang="en-US" sz="2400" dirty="0" err="1">
                <a:solidFill>
                  <a:schemeClr val="hlink"/>
                </a:solidFill>
              </a:rPr>
              <a:t>oderm</a:t>
            </a:r>
            <a:endParaRPr lang="tr-TR" sz="2400" dirty="0">
              <a:solidFill>
                <a:schemeClr val="hlink"/>
              </a:solidFill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tr-TR" sz="2400" dirty="0"/>
              <a:t>deri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tr-TR" sz="2400" dirty="0">
                <a:solidFill>
                  <a:srgbClr val="FF0000"/>
                </a:solidFill>
              </a:rPr>
              <a:t>sinir sistemi</a:t>
            </a:r>
          </a:p>
          <a:p>
            <a:pPr marL="457200" lvl="1" indent="0">
              <a:spcBef>
                <a:spcPct val="20000"/>
              </a:spcBef>
              <a:buClr>
                <a:schemeClr val="hlink"/>
              </a:buClr>
              <a:buNone/>
            </a:pPr>
            <a:r>
              <a:rPr lang="en-US" sz="2400" dirty="0">
                <a:solidFill>
                  <a:schemeClr val="hlink"/>
                </a:solidFill>
              </a:rPr>
              <a:t>Me</a:t>
            </a:r>
            <a:r>
              <a:rPr lang="tr-TR" sz="2400" dirty="0">
                <a:solidFill>
                  <a:schemeClr val="hlink"/>
                </a:solidFill>
              </a:rPr>
              <a:t>z</a:t>
            </a:r>
            <a:r>
              <a:rPr lang="en-US" sz="2400" dirty="0" err="1">
                <a:solidFill>
                  <a:schemeClr val="hlink"/>
                </a:solidFill>
              </a:rPr>
              <a:t>oderm</a:t>
            </a:r>
            <a:endParaRPr lang="tr-TR" sz="2400" dirty="0">
              <a:solidFill>
                <a:schemeClr val="hlink"/>
              </a:solidFill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tr-TR" sz="2400" dirty="0"/>
              <a:t>iskelet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tr-TR" sz="2400" dirty="0"/>
              <a:t>dolaşım sistemi</a:t>
            </a:r>
          </a:p>
          <a:p>
            <a:pPr marL="457200" lvl="1" indent="0">
              <a:spcBef>
                <a:spcPct val="20000"/>
              </a:spcBef>
              <a:buClr>
                <a:schemeClr val="hlink"/>
              </a:buClr>
              <a:buNone/>
            </a:pPr>
            <a:r>
              <a:rPr lang="en-US" sz="2400" dirty="0">
                <a:solidFill>
                  <a:schemeClr val="hlink"/>
                </a:solidFill>
              </a:rPr>
              <a:t>E</a:t>
            </a:r>
            <a:r>
              <a:rPr lang="tr-TR" sz="2400" dirty="0" err="1">
                <a:solidFill>
                  <a:schemeClr val="hlink"/>
                </a:solidFill>
              </a:rPr>
              <a:t>nd</a:t>
            </a:r>
            <a:r>
              <a:rPr lang="en-US" sz="2400" dirty="0" err="1">
                <a:solidFill>
                  <a:schemeClr val="hlink"/>
                </a:solidFill>
              </a:rPr>
              <a:t>oderm</a:t>
            </a:r>
            <a:endParaRPr lang="tr-TR" sz="2400" dirty="0">
              <a:solidFill>
                <a:schemeClr val="hlink"/>
              </a:solidFill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tr-TR" sz="2400" dirty="0"/>
              <a:t>sindirim sistemi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tr-TR" sz="2400" dirty="0"/>
              <a:t>solunum </a:t>
            </a:r>
            <a:r>
              <a:rPr lang="tr-TR" sz="2400" dirty="0" smtClean="0"/>
              <a:t>sistemi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34" y="2741849"/>
            <a:ext cx="6518366" cy="23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69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Embriyoda başlayan hücre </a:t>
            </a:r>
            <a:r>
              <a:rPr lang="tr-TR" sz="2400" dirty="0" smtClean="0"/>
              <a:t>bölünmesiyle birlikte </a:t>
            </a:r>
            <a:r>
              <a:rPr lang="tr-TR" sz="2400" dirty="0"/>
              <a:t>ektoderm tabakası kalınlaşır ve </a:t>
            </a:r>
            <a:r>
              <a:rPr lang="tr-TR" sz="2400" dirty="0" err="1"/>
              <a:t>nöral</a:t>
            </a:r>
            <a:r>
              <a:rPr lang="tr-TR" sz="2400" dirty="0"/>
              <a:t> plakayı </a:t>
            </a:r>
            <a:r>
              <a:rPr lang="tr-TR" sz="2400" dirty="0" smtClean="0"/>
              <a:t>oluşturur. </a:t>
            </a:r>
            <a:endParaRPr lang="tr-TR" sz="2400" dirty="0"/>
          </a:p>
          <a:p>
            <a:r>
              <a:rPr lang="tr-TR" sz="2400" dirty="0" err="1"/>
              <a:t>Nöral</a:t>
            </a:r>
            <a:r>
              <a:rPr lang="tr-TR" sz="2400" dirty="0"/>
              <a:t> plakanın iki ucu </a:t>
            </a:r>
            <a:r>
              <a:rPr lang="tr-TR" sz="2400" dirty="0" err="1"/>
              <a:t>kıvrımlaşmaya</a:t>
            </a:r>
            <a:r>
              <a:rPr lang="tr-TR" sz="2400" dirty="0"/>
              <a:t> başlayarak silindir şeklinde kapanır ve </a:t>
            </a:r>
            <a:r>
              <a:rPr lang="tr-TR" sz="2400" dirty="0" err="1"/>
              <a:t>nöral</a:t>
            </a:r>
            <a:r>
              <a:rPr lang="tr-TR" sz="2400" dirty="0"/>
              <a:t> tüpü </a:t>
            </a:r>
            <a:r>
              <a:rPr lang="tr-TR" sz="2400" dirty="0" smtClean="0"/>
              <a:t>oluşturur. </a:t>
            </a:r>
            <a:endParaRPr lang="tr-TR" sz="2400" dirty="0"/>
          </a:p>
          <a:p>
            <a:r>
              <a:rPr lang="tr-TR" sz="2400" dirty="0" err="1"/>
              <a:t>Nöral</a:t>
            </a:r>
            <a:r>
              <a:rPr lang="tr-TR" sz="2400" dirty="0"/>
              <a:t> tüp merkezi sinir sistemini </a:t>
            </a:r>
            <a:r>
              <a:rPr lang="tr-TR" sz="2400" dirty="0" smtClean="0"/>
              <a:t>oluşturur.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75381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Ektodermal</a:t>
            </a:r>
            <a:r>
              <a:rPr lang="tr-TR" sz="2400" dirty="0" smtClean="0"/>
              <a:t> hücreler </a:t>
            </a:r>
            <a:r>
              <a:rPr lang="tr-TR" sz="2400" dirty="0" err="1" smtClean="0"/>
              <a:t>nöral</a:t>
            </a:r>
            <a:r>
              <a:rPr lang="tr-TR" sz="2400" dirty="0" smtClean="0"/>
              <a:t> tabakada 18. günde yoğunlaşmaya başlar. </a:t>
            </a:r>
          </a:p>
          <a:p>
            <a:r>
              <a:rPr lang="tr-TR" sz="2400" dirty="0" smtClean="0"/>
              <a:t>20. günde </a:t>
            </a:r>
            <a:r>
              <a:rPr lang="tr-TR" sz="2400" dirty="0" err="1" smtClean="0"/>
              <a:t>nöral</a:t>
            </a:r>
            <a:r>
              <a:rPr lang="tr-TR" sz="2400" dirty="0" smtClean="0"/>
              <a:t> oluk gelişir.</a:t>
            </a:r>
          </a:p>
          <a:p>
            <a:r>
              <a:rPr lang="tr-TR" sz="2400" dirty="0" smtClean="0"/>
              <a:t>22. günde </a:t>
            </a:r>
            <a:r>
              <a:rPr lang="tr-TR" sz="2400" dirty="0" err="1" smtClean="0"/>
              <a:t>nöral</a:t>
            </a:r>
            <a:r>
              <a:rPr lang="tr-TR" sz="2400" dirty="0" smtClean="0"/>
              <a:t> tüp kapanır.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19955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509451"/>
            <a:ext cx="7042815" cy="5531911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000000"/>
                </a:solidFill>
              </a:rPr>
              <a:t>Nöral </a:t>
            </a:r>
            <a:r>
              <a:rPr lang="tr-TR" sz="2400" dirty="0" smtClean="0">
                <a:solidFill>
                  <a:srgbClr val="000000"/>
                </a:solidFill>
              </a:rPr>
              <a:t>tüpün </a:t>
            </a:r>
            <a:r>
              <a:rPr lang="tr-TR" sz="2400" dirty="0">
                <a:solidFill>
                  <a:srgbClr val="000000"/>
                </a:solidFill>
              </a:rPr>
              <a:t>iç tabakasından </a:t>
            </a:r>
            <a:r>
              <a:rPr lang="tr-TR" sz="2400" dirty="0" err="1">
                <a:solidFill>
                  <a:srgbClr val="000000"/>
                </a:solidFill>
              </a:rPr>
              <a:t>ventriküller</a:t>
            </a:r>
            <a:r>
              <a:rPr lang="tr-TR" sz="2400" dirty="0">
                <a:solidFill>
                  <a:srgbClr val="000000"/>
                </a:solidFill>
              </a:rPr>
              <a:t> gelişir</a:t>
            </a:r>
          </a:p>
          <a:p>
            <a:r>
              <a:rPr lang="tr-TR" sz="2400" dirty="0">
                <a:solidFill>
                  <a:srgbClr val="000000"/>
                </a:solidFill>
              </a:rPr>
              <a:t>24. günde beynin </a:t>
            </a:r>
            <a:r>
              <a:rPr lang="tr-TR" sz="2400" dirty="0" err="1">
                <a:solidFill>
                  <a:srgbClr val="000000"/>
                </a:solidFill>
              </a:rPr>
              <a:t>major</a:t>
            </a:r>
            <a:r>
              <a:rPr lang="tr-TR" sz="2400" dirty="0">
                <a:solidFill>
                  <a:srgbClr val="000000"/>
                </a:solidFill>
              </a:rPr>
              <a:t> yapılarını oluşturacak kabartılar oluşmaya </a:t>
            </a:r>
            <a:r>
              <a:rPr lang="tr-TR" sz="2400" dirty="0" smtClean="0">
                <a:solidFill>
                  <a:srgbClr val="000000"/>
                </a:solidFill>
              </a:rPr>
              <a:t>başlar. 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tr-TR" sz="2400" dirty="0">
                <a:solidFill>
                  <a:srgbClr val="000000"/>
                </a:solidFill>
                <a:sym typeface="Arial Unicode MS" charset="0"/>
              </a:rPr>
              <a:t>Döllenmeden 40 gün sonra  </a:t>
            </a:r>
            <a:r>
              <a:rPr lang="tr-TR" sz="2400" dirty="0" err="1">
                <a:solidFill>
                  <a:srgbClr val="000000"/>
                </a:solidFill>
                <a:sym typeface="Arial Unicode MS" charset="0"/>
              </a:rPr>
              <a:t>nöral</a:t>
            </a:r>
            <a:r>
              <a:rPr lang="tr-TR" sz="2400" dirty="0">
                <a:solidFill>
                  <a:srgbClr val="000000"/>
                </a:solidFill>
                <a:sym typeface="Arial Unicode MS" charset="0"/>
              </a:rPr>
              <a:t> tüpte 3 şişkinlik oluşur</a:t>
            </a:r>
          </a:p>
          <a:p>
            <a:pPr lvl="1"/>
            <a:r>
              <a:rPr lang="tr-TR" sz="2400" dirty="0" err="1">
                <a:solidFill>
                  <a:srgbClr val="000000"/>
                </a:solidFill>
              </a:rPr>
              <a:t>Önbeyin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tr-TR" sz="2400" dirty="0" err="1">
                <a:solidFill>
                  <a:srgbClr val="000000"/>
                </a:solidFill>
              </a:rPr>
              <a:t>Ortabeyin</a:t>
            </a:r>
            <a:r>
              <a:rPr lang="tr-TR" sz="2400" dirty="0">
                <a:solidFill>
                  <a:srgbClr val="000000"/>
                </a:solidFill>
              </a:rPr>
              <a:t>  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tr-TR" sz="2400" dirty="0">
                <a:solidFill>
                  <a:srgbClr val="000000"/>
                </a:solidFill>
              </a:rPr>
              <a:t>Arka beyin  </a:t>
            </a:r>
            <a:endParaRPr lang="en-US" sz="2400" dirty="0">
              <a:solidFill>
                <a:srgbClr val="000000"/>
              </a:solidFill>
              <a:sym typeface="Arial Unicode MS" charset="0"/>
            </a:endParaRPr>
          </a:p>
          <a:p>
            <a:r>
              <a:rPr lang="tr-TR" sz="2400" dirty="0">
                <a:solidFill>
                  <a:srgbClr val="000000"/>
                </a:solidFill>
              </a:rPr>
              <a:t>8. haftada embriyo  </a:t>
            </a:r>
            <a:r>
              <a:rPr lang="tr-TR" sz="2400" dirty="0" err="1">
                <a:solidFill>
                  <a:srgbClr val="000000"/>
                </a:solidFill>
              </a:rPr>
              <a:t>fetusa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smtClean="0">
                <a:solidFill>
                  <a:srgbClr val="000000"/>
                </a:solidFill>
              </a:rPr>
              <a:t>dönüşür.</a:t>
            </a:r>
            <a:endParaRPr lang="en-US" sz="2400" dirty="0">
              <a:solidFill>
                <a:srgbClr val="000000"/>
              </a:solidFill>
            </a:endParaRPr>
          </a:p>
          <a:p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423" y="1193441"/>
            <a:ext cx="4078577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03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423851"/>
            <a:ext cx="8596668" cy="4617511"/>
          </a:xfrm>
        </p:spPr>
        <p:txBody>
          <a:bodyPr>
            <a:noAutofit/>
          </a:bodyPr>
          <a:lstStyle/>
          <a:p>
            <a:r>
              <a:rPr lang="en-US" sz="2400" dirty="0" smtClean="0"/>
              <a:t>Kortikogenezis</a:t>
            </a:r>
            <a:r>
              <a:rPr lang="tr-TR" sz="2400" dirty="0" smtClean="0"/>
              <a:t>, 6</a:t>
            </a:r>
            <a:r>
              <a:rPr lang="tr-TR" sz="2400" dirty="0"/>
              <a:t>. haftada </a:t>
            </a:r>
            <a:r>
              <a:rPr lang="tr-TR" sz="2400" dirty="0" smtClean="0"/>
              <a:t>başlar.</a:t>
            </a:r>
            <a:r>
              <a:rPr lang="tr-TR" sz="2400" u="sng" dirty="0" smtClean="0"/>
              <a:t>  </a:t>
            </a:r>
            <a:endParaRPr lang="en-US" sz="2400" i="1" u="sng" dirty="0"/>
          </a:p>
          <a:p>
            <a:r>
              <a:rPr lang="tr-TR" sz="2400" dirty="0"/>
              <a:t>Nöral </a:t>
            </a:r>
            <a:r>
              <a:rPr lang="tr-TR" sz="2400" dirty="0" smtClean="0"/>
              <a:t>tüpün </a:t>
            </a:r>
            <a:r>
              <a:rPr lang="tr-TR" sz="2400" dirty="0"/>
              <a:t>duvarındaki hücreler çoğalarak ve </a:t>
            </a:r>
            <a:r>
              <a:rPr lang="tr-TR" altLang="ko-KR" sz="2400" dirty="0"/>
              <a:t>12-24. haftalar arasında </a:t>
            </a:r>
            <a:r>
              <a:rPr lang="tr-TR" sz="2400" dirty="0" smtClean="0"/>
              <a:t>korteksin </a:t>
            </a:r>
            <a:r>
              <a:rPr lang="tr-TR" sz="2400" dirty="0"/>
              <a:t>altı tabakasını oluşturur.</a:t>
            </a:r>
          </a:p>
          <a:p>
            <a:r>
              <a:rPr lang="tr-TR" sz="2400" dirty="0" smtClean="0"/>
              <a:t>18-26. haftalar arasında </a:t>
            </a:r>
            <a:r>
              <a:rPr lang="tr-TR" sz="2400" dirty="0"/>
              <a:t>hemen hemen tüm </a:t>
            </a:r>
            <a:r>
              <a:rPr lang="tr-TR" sz="2400" dirty="0" err="1"/>
              <a:t>kortikal</a:t>
            </a:r>
            <a:r>
              <a:rPr lang="tr-TR" sz="2400" dirty="0"/>
              <a:t> nöronlar, yerleşeceği alanlara ulaşırlar. 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16</a:t>
            </a:r>
            <a:r>
              <a:rPr lang="tr-TR" sz="2400" dirty="0">
                <a:solidFill>
                  <a:srgbClr val="000000"/>
                </a:solidFill>
              </a:rPr>
              <a:t>. hafta-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Opti</a:t>
            </a:r>
            <a:r>
              <a:rPr lang="tr-TR" sz="2400" dirty="0">
                <a:solidFill>
                  <a:srgbClr val="000000"/>
                </a:solidFill>
              </a:rPr>
              <a:t>k sinir, </a:t>
            </a:r>
            <a:r>
              <a:rPr lang="tr-TR" sz="2400" dirty="0" err="1">
                <a:solidFill>
                  <a:srgbClr val="000000"/>
                </a:solidFill>
              </a:rPr>
              <a:t>serebellum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smtClean="0">
                <a:solidFill>
                  <a:srgbClr val="000000"/>
                </a:solidFill>
              </a:rPr>
              <a:t>gelişir.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tr-TR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24</a:t>
            </a:r>
            <a:r>
              <a:rPr lang="tr-TR" sz="2400" dirty="0">
                <a:solidFill>
                  <a:srgbClr val="000000"/>
                </a:solidFill>
              </a:rPr>
              <a:t>. hafta-</a:t>
            </a:r>
            <a:r>
              <a:rPr lang="en-US" sz="2400" dirty="0">
                <a:solidFill>
                  <a:srgbClr val="000000"/>
                </a:solidFill>
              </a:rPr>
              <a:t> Fetus </a:t>
            </a:r>
            <a:r>
              <a:rPr lang="tr-TR" sz="2400" dirty="0">
                <a:solidFill>
                  <a:srgbClr val="000000"/>
                </a:solidFill>
              </a:rPr>
              <a:t>yaşar hale gelir, bütün beyin yapıları yerini </a:t>
            </a:r>
            <a:r>
              <a:rPr lang="tr-TR" sz="2400" dirty="0" smtClean="0">
                <a:solidFill>
                  <a:srgbClr val="000000"/>
                </a:solidFill>
              </a:rPr>
              <a:t>alır.</a:t>
            </a:r>
            <a:endParaRPr lang="tr-TR" sz="2400" dirty="0">
              <a:solidFill>
                <a:srgbClr val="000000"/>
              </a:solidFill>
            </a:endParaRPr>
          </a:p>
          <a:p>
            <a:r>
              <a:rPr lang="en-US" sz="2400" dirty="0" smtClean="0"/>
              <a:t>G</a:t>
            </a:r>
            <a:r>
              <a:rPr lang="tr-TR" sz="2400" dirty="0" err="1"/>
              <a:t>irus</a:t>
            </a:r>
            <a:r>
              <a:rPr lang="tr-TR" sz="2400" dirty="0"/>
              <a:t> ve </a:t>
            </a:r>
            <a:r>
              <a:rPr lang="tr-TR" sz="2400" dirty="0" err="1"/>
              <a:t>sulkuslar</a:t>
            </a:r>
            <a:r>
              <a:rPr lang="tr-TR" sz="2400" dirty="0"/>
              <a:t> </a:t>
            </a:r>
            <a:r>
              <a:rPr lang="tr-TR" sz="2400" dirty="0" err="1"/>
              <a:t>nöral</a:t>
            </a:r>
            <a:r>
              <a:rPr lang="tr-TR" sz="2400" dirty="0"/>
              <a:t> göçten sonra, </a:t>
            </a:r>
            <a:r>
              <a:rPr lang="tr-TR" sz="2400" dirty="0" err="1"/>
              <a:t>dentritik</a:t>
            </a:r>
            <a:r>
              <a:rPr lang="tr-TR" sz="2400" dirty="0"/>
              <a:t> dallanma, </a:t>
            </a:r>
            <a:r>
              <a:rPr lang="tr-TR" sz="2400" dirty="0" err="1"/>
              <a:t>sinaptogenezis</a:t>
            </a:r>
            <a:r>
              <a:rPr lang="tr-TR" sz="2400" dirty="0"/>
              <a:t> ve budanma sonrasında </a:t>
            </a:r>
            <a:r>
              <a:rPr lang="tr-TR" sz="2400" dirty="0" smtClean="0"/>
              <a:t>oluşur.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3993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Nöral </a:t>
            </a:r>
            <a:r>
              <a:rPr lang="tr-TR" sz="2400" dirty="0">
                <a:solidFill>
                  <a:schemeClr val="tx1"/>
                </a:solidFill>
              </a:rPr>
              <a:t>göçün sonunda </a:t>
            </a:r>
            <a:r>
              <a:rPr lang="tr-TR" sz="2400" dirty="0" err="1">
                <a:solidFill>
                  <a:schemeClr val="tx1"/>
                </a:solidFill>
              </a:rPr>
              <a:t>glialar</a:t>
            </a:r>
            <a:r>
              <a:rPr lang="tr-TR" sz="2400" dirty="0">
                <a:solidFill>
                  <a:schemeClr val="tx1"/>
                </a:solidFill>
              </a:rPr>
              <a:t> aksonları </a:t>
            </a:r>
            <a:r>
              <a:rPr lang="tr-TR" sz="2400" dirty="0" err="1">
                <a:solidFill>
                  <a:schemeClr val="tx1"/>
                </a:solidFill>
              </a:rPr>
              <a:t>myelin</a:t>
            </a:r>
            <a:r>
              <a:rPr lang="tr-TR" sz="2400" dirty="0">
                <a:solidFill>
                  <a:schemeClr val="tx1"/>
                </a:solidFill>
              </a:rPr>
              <a:t> kılıfını oluşturmak üzere sarmaya başlar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(</a:t>
            </a:r>
            <a:r>
              <a:rPr lang="tr-TR" sz="2400" dirty="0" err="1" smtClean="0">
                <a:solidFill>
                  <a:schemeClr val="tx1"/>
                </a:solidFill>
              </a:rPr>
              <a:t>Myelinizasyon</a:t>
            </a:r>
            <a:r>
              <a:rPr lang="tr-TR" sz="2400" dirty="0" smtClean="0">
                <a:solidFill>
                  <a:schemeClr val="tx1"/>
                </a:solidFill>
              </a:rPr>
              <a:t>)</a:t>
            </a:r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 err="1" smtClean="0">
                <a:solidFill>
                  <a:schemeClr val="tx1"/>
                </a:solidFill>
              </a:rPr>
              <a:t>Konsepsiyondan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sonra 24. haftada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spinal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korddan</a:t>
            </a:r>
            <a:r>
              <a:rPr lang="tr-TR" sz="2400" dirty="0">
                <a:solidFill>
                  <a:schemeClr val="tx1"/>
                </a:solidFill>
              </a:rPr>
              <a:t> başlar, </a:t>
            </a:r>
            <a:r>
              <a:rPr lang="tr-TR" sz="2400" dirty="0" err="1">
                <a:solidFill>
                  <a:schemeClr val="tx1"/>
                </a:solidFill>
              </a:rPr>
              <a:t>subkortikal</a:t>
            </a:r>
            <a:r>
              <a:rPr lang="tr-TR" sz="2400" dirty="0">
                <a:solidFill>
                  <a:schemeClr val="tx1"/>
                </a:solidFill>
              </a:rPr>
              <a:t> yapılara ilerler ve kortekste sonlanır. </a:t>
            </a:r>
          </a:p>
          <a:p>
            <a:r>
              <a:rPr lang="tr-TR" sz="2400" dirty="0" err="1" smtClean="0">
                <a:solidFill>
                  <a:schemeClr val="tx1"/>
                </a:solidFill>
              </a:rPr>
              <a:t>Parietal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ve </a:t>
            </a:r>
            <a:r>
              <a:rPr lang="tr-TR" sz="2400" dirty="0" err="1">
                <a:solidFill>
                  <a:schemeClr val="tx1"/>
                </a:solidFill>
              </a:rPr>
              <a:t>frontal</a:t>
            </a:r>
            <a:r>
              <a:rPr lang="tr-TR" sz="2400" dirty="0">
                <a:solidFill>
                  <a:schemeClr val="tx1"/>
                </a:solidFill>
              </a:rPr>
              <a:t> loblarda </a:t>
            </a:r>
            <a:r>
              <a:rPr lang="tr-TR" sz="2400" dirty="0" err="1">
                <a:solidFill>
                  <a:schemeClr val="tx1"/>
                </a:solidFill>
              </a:rPr>
              <a:t>myelinizasyon</a:t>
            </a:r>
            <a:r>
              <a:rPr lang="tr-TR" sz="2400" dirty="0">
                <a:solidFill>
                  <a:schemeClr val="tx1"/>
                </a:solidFill>
              </a:rPr>
              <a:t> doğum sonrasında başlar. Yaşamın ilk bir yılında büyük ölçüde tamamlanır. Ancak yetişkinlik dönemine kadar devam eder.</a:t>
            </a:r>
            <a:r>
              <a:rPr lang="tr-TR" sz="2400" b="1" dirty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71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ea typeface="ＭＳ Ｐゴシック" charset="0"/>
              </a:rPr>
              <a:t>20. haftadan itibaren </a:t>
            </a:r>
            <a:r>
              <a:rPr lang="tr-TR" sz="2400" dirty="0" err="1">
                <a:ea typeface="ＭＳ Ｐゴシック" charset="0"/>
              </a:rPr>
              <a:t>fetus</a:t>
            </a:r>
            <a:r>
              <a:rPr lang="tr-TR" sz="2400" dirty="0">
                <a:ea typeface="ＭＳ Ｐゴシック" charset="0"/>
              </a:rPr>
              <a:t> ışığa, sese, tat ve dokunma uyaranlarına tepki vermeye başlar, tepkileri giderek komplike hale </a:t>
            </a:r>
            <a:r>
              <a:rPr lang="tr-TR" sz="2400" dirty="0" smtClean="0">
                <a:ea typeface="ＭＳ Ｐゴシック" charset="0"/>
              </a:rPr>
              <a:t>gelir.</a:t>
            </a:r>
            <a:endParaRPr lang="tr-TR" sz="2400" dirty="0">
              <a:ea typeface="ＭＳ Ｐゴシック" charset="0"/>
            </a:endParaRPr>
          </a:p>
          <a:p>
            <a:pPr defTabSz="914400"/>
            <a:r>
              <a:rPr lang="tr-TR" sz="2400" dirty="0" smtClean="0">
                <a:ea typeface="ＭＳ Ｐゴシック" charset="0"/>
              </a:rPr>
              <a:t>3</a:t>
            </a:r>
            <a:r>
              <a:rPr lang="tr-TR" sz="2400" dirty="0">
                <a:ea typeface="ＭＳ Ｐゴシック" charset="0"/>
              </a:rPr>
              <a:t>. </a:t>
            </a:r>
            <a:r>
              <a:rPr lang="tr-TR" sz="2400" dirty="0" err="1">
                <a:ea typeface="ＭＳ Ｐゴシック" charset="0"/>
              </a:rPr>
              <a:t>trimesterden</a:t>
            </a:r>
            <a:r>
              <a:rPr lang="tr-TR" sz="2400" dirty="0">
                <a:ea typeface="ＭＳ Ｐゴシック" charset="0"/>
              </a:rPr>
              <a:t> itibaren sözel belleği oluşmaya başlar, prenatal yaşantıları kaydeder</a:t>
            </a:r>
            <a:r>
              <a:rPr lang="tr-TR" sz="2400" dirty="0" smtClean="0">
                <a:ea typeface="ＭＳ Ｐゴシック" charset="0"/>
              </a:rPr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37103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Beynin anatomik gelişimi </a:t>
            </a:r>
            <a:r>
              <a:rPr lang="tr-TR" dirty="0" smtClean="0"/>
              <a:t>(</a:t>
            </a:r>
            <a:r>
              <a:rPr lang="tr-TR" dirty="0" err="1" smtClean="0"/>
              <a:t>postnatal</a:t>
            </a:r>
            <a:r>
              <a:rPr lang="tr-TR" dirty="0" smtClean="0"/>
              <a:t> </a:t>
            </a:r>
            <a:r>
              <a:rPr lang="tr-TR" dirty="0"/>
              <a:t>dönem)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795451"/>
            <a:ext cx="8596668" cy="3245911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+mj-lt"/>
              </a:rPr>
              <a:t>Doğumda bebek yetişkinlikteki beyin ağırlığının ¼</a:t>
            </a:r>
            <a:r>
              <a:rPr lang="ja-JP" altLang="tr-TR" sz="2400" dirty="0">
                <a:latin typeface="+mj-lt"/>
              </a:rPr>
              <a:t>’</a:t>
            </a:r>
            <a:r>
              <a:rPr lang="tr-TR" sz="2400" dirty="0">
                <a:latin typeface="+mj-lt"/>
              </a:rPr>
              <a:t>ine sahiptir.</a:t>
            </a:r>
          </a:p>
          <a:p>
            <a:r>
              <a:rPr lang="tr-TR" sz="2400" dirty="0">
                <a:latin typeface="+mj-lt"/>
              </a:rPr>
              <a:t>İki yaşına geldiğinde ¾</a:t>
            </a:r>
            <a:r>
              <a:rPr lang="ja-JP" altLang="tr-TR" sz="2400" dirty="0">
                <a:latin typeface="+mj-lt"/>
              </a:rPr>
              <a:t>’</a:t>
            </a:r>
            <a:r>
              <a:rPr lang="tr-TR" sz="2400" dirty="0">
                <a:latin typeface="+mj-lt"/>
              </a:rPr>
              <a:t>üne ulaşır.</a:t>
            </a:r>
          </a:p>
          <a:p>
            <a:r>
              <a:rPr lang="tr-TR" sz="2400" dirty="0">
                <a:latin typeface="+mj-lt"/>
              </a:rPr>
              <a:t>Yaşamın ilk iki yılında korteks iki katına ulaşır. </a:t>
            </a:r>
          </a:p>
          <a:p>
            <a:r>
              <a:rPr lang="tr-TR" sz="2400" dirty="0">
                <a:latin typeface="+mj-lt"/>
              </a:rPr>
              <a:t>Bu süreç içinde </a:t>
            </a:r>
            <a:r>
              <a:rPr lang="tr-TR" sz="2400" dirty="0" err="1">
                <a:latin typeface="+mj-lt"/>
              </a:rPr>
              <a:t>sinapslar</a:t>
            </a:r>
            <a:r>
              <a:rPr lang="tr-TR" sz="2400" dirty="0">
                <a:latin typeface="+mj-lt"/>
              </a:rPr>
              <a:t>, </a:t>
            </a:r>
            <a:r>
              <a:rPr lang="tr-TR" sz="2400" dirty="0" err="1">
                <a:latin typeface="+mj-lt"/>
              </a:rPr>
              <a:t>dentritler</a:t>
            </a:r>
            <a:r>
              <a:rPr lang="tr-TR" sz="2400" dirty="0">
                <a:latin typeface="+mj-lt"/>
              </a:rPr>
              <a:t>, </a:t>
            </a:r>
            <a:r>
              <a:rPr lang="tr-TR" sz="2400" dirty="0" err="1">
                <a:latin typeface="+mj-lt"/>
              </a:rPr>
              <a:t>myelin</a:t>
            </a:r>
            <a:r>
              <a:rPr lang="tr-TR" sz="2400" dirty="0">
                <a:latin typeface="+mj-lt"/>
              </a:rPr>
              <a:t> oluşur</a:t>
            </a:r>
            <a:r>
              <a:rPr lang="tr-TR" sz="2400" dirty="0" smtClean="0">
                <a:latin typeface="+mj-lt"/>
              </a:rPr>
              <a:t>.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3234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/>
              <a:t>Serebral korteks 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tr-TR" sz="2400" dirty="0"/>
              <a:t>         </a:t>
            </a:r>
            <a:r>
              <a:rPr lang="tr-TR" sz="2400" dirty="0" smtClean="0"/>
              <a:t>     </a:t>
            </a:r>
            <a:r>
              <a:rPr lang="en-US" sz="2400" dirty="0"/>
              <a:t>- </a:t>
            </a:r>
            <a:r>
              <a:rPr lang="tr-TR" sz="2400" dirty="0"/>
              <a:t>Yeni yürümeye başlama- </a:t>
            </a: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tr-TR" sz="2400" dirty="0"/>
              <a:t>              - Dil, işitme korteksi- 1 yaş 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tr-TR" sz="2400" dirty="0"/>
              <a:t>              - Mantıklı düşünme- 4 yaş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Limbi</a:t>
            </a:r>
            <a:r>
              <a:rPr lang="tr-TR" sz="2400" dirty="0"/>
              <a:t>k</a:t>
            </a:r>
            <a:r>
              <a:rPr lang="en-US" sz="2400" dirty="0"/>
              <a:t> s</a:t>
            </a:r>
            <a:r>
              <a:rPr lang="tr-TR" sz="2400" dirty="0"/>
              <a:t>i</a:t>
            </a:r>
            <a:r>
              <a:rPr lang="en-US" sz="2400" dirty="0"/>
              <a:t>stem </a:t>
            </a:r>
            <a:r>
              <a:rPr lang="tr-TR" sz="2400" dirty="0"/>
              <a:t>(</a:t>
            </a:r>
            <a:r>
              <a:rPr lang="en-US" sz="2400" dirty="0"/>
              <a:t>Am</a:t>
            </a:r>
            <a:r>
              <a:rPr lang="tr-TR" sz="2400" dirty="0" err="1"/>
              <a:t>igdala</a:t>
            </a:r>
            <a:r>
              <a:rPr lang="tr-TR" sz="2400" dirty="0"/>
              <a:t>, </a:t>
            </a:r>
            <a:r>
              <a:rPr lang="tr-TR" sz="2400" dirty="0" err="1"/>
              <a:t>hipokampus</a:t>
            </a:r>
            <a:r>
              <a:rPr lang="tr-TR" sz="2400" dirty="0"/>
              <a:t>)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       </a:t>
            </a:r>
            <a:r>
              <a:rPr lang="tr-TR" sz="2400" dirty="0" smtClean="0"/>
              <a:t>  </a:t>
            </a:r>
            <a:r>
              <a:rPr lang="en-US" sz="2400" dirty="0" smtClean="0"/>
              <a:t> </a:t>
            </a:r>
            <a:r>
              <a:rPr lang="en-US" sz="2400" dirty="0"/>
              <a:t>- </a:t>
            </a:r>
            <a:r>
              <a:rPr lang="tr-TR" sz="2400" dirty="0" smtClean="0"/>
              <a:t>2-4 </a:t>
            </a:r>
            <a:r>
              <a:rPr lang="tr-TR" sz="2400" dirty="0"/>
              <a:t>yaş 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B</a:t>
            </a:r>
            <a:r>
              <a:rPr lang="tr-TR" sz="2400" dirty="0" err="1"/>
              <a:t>eyin</a:t>
            </a:r>
            <a:r>
              <a:rPr lang="tr-TR" sz="2400" dirty="0"/>
              <a:t> sapı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tr-TR" sz="2400" dirty="0"/>
              <a:t>            -</a:t>
            </a:r>
            <a:r>
              <a:rPr lang="en-US" sz="2400" dirty="0"/>
              <a:t>  Prenatal </a:t>
            </a:r>
            <a:r>
              <a:rPr lang="tr-TR" sz="2400" dirty="0"/>
              <a:t>dönem- </a:t>
            </a:r>
            <a:r>
              <a:rPr lang="tr-TR" sz="2400" dirty="0" smtClean="0"/>
              <a:t>0-1 yaş</a:t>
            </a:r>
            <a:endParaRPr lang="en-US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5105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Beyin gelişiminin en hızlı olduğu dönemler yaşamın ilk yıllarıdır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İnsan beyninin gelişimi yapı ve işlev bakımından ileri yaşlarda yavaşlamasına karşın yaşam boyu devam eder. </a:t>
            </a:r>
            <a:endParaRPr lang="tr-TR" sz="2400" dirty="0"/>
          </a:p>
          <a:p>
            <a:endParaRPr lang="tr-TR" sz="2400" dirty="0" smtClean="0"/>
          </a:p>
          <a:p>
            <a:r>
              <a:rPr lang="tr-TR" sz="2400" dirty="0" smtClean="0"/>
              <a:t>Beyin </a:t>
            </a:r>
            <a:r>
              <a:rPr lang="tr-TR" sz="2400" dirty="0"/>
              <a:t>gelişimi; Prenatal dönemden okul dönemine kadar çeşitli basamaklardan oluşur. </a:t>
            </a:r>
          </a:p>
        </p:txBody>
      </p:sp>
    </p:spTree>
    <p:extLst>
      <p:ext uri="{BB962C8B-B14F-4D97-AF65-F5344CB8AC3E}">
        <p14:creationId xmlns:p14="http://schemas.microsoft.com/office/powerpoint/2010/main" val="316760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Temel bilgiler üzerine yeni bilgiler eklenerek beyin her an yeniden </a:t>
            </a:r>
            <a:r>
              <a:rPr lang="tr-TR" sz="2400" dirty="0" smtClean="0"/>
              <a:t>yapılandırılır.  </a:t>
            </a:r>
            <a:endParaRPr lang="en-US" sz="2400" dirty="0"/>
          </a:p>
          <a:p>
            <a:r>
              <a:rPr lang="tr-TR" sz="2400" dirty="0"/>
              <a:t>Giderek daha karmaşık yapılar ve işlevler </a:t>
            </a:r>
            <a:r>
              <a:rPr lang="tr-TR" sz="2400" dirty="0" smtClean="0"/>
              <a:t>geliştirilir.</a:t>
            </a:r>
            <a:endParaRPr lang="tr-TR" sz="2400" dirty="0"/>
          </a:p>
          <a:p>
            <a:r>
              <a:rPr lang="tr-TR" sz="2400" dirty="0"/>
              <a:t>Beceriler kullanıldıkça yeni beceriler </a:t>
            </a:r>
            <a:r>
              <a:rPr lang="tr-TR" sz="2400" dirty="0" smtClean="0"/>
              <a:t>kazanılır.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22169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76549"/>
            <a:ext cx="9106746" cy="4264813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1-2 yaş: </a:t>
            </a:r>
            <a:r>
              <a:rPr lang="tr-TR" sz="2400" dirty="0" err="1"/>
              <a:t>Hemisferler</a:t>
            </a:r>
            <a:r>
              <a:rPr lang="tr-TR" sz="2400" dirty="0"/>
              <a:t> arası bağlantıların artışı, görsel-uzaysal ve görsel duyusal-motor becerilerin gelişmesi</a:t>
            </a:r>
          </a:p>
          <a:p>
            <a:r>
              <a:rPr lang="tr-TR" sz="2400" dirty="0"/>
              <a:t>2-12 yaş: Konuşma alanlarında belirgin </a:t>
            </a:r>
            <a:r>
              <a:rPr lang="tr-TR" sz="2400" dirty="0" err="1" smtClean="0"/>
              <a:t>dendritik</a:t>
            </a:r>
            <a:r>
              <a:rPr lang="tr-TR" sz="2400" dirty="0" smtClean="0"/>
              <a:t> </a:t>
            </a:r>
            <a:r>
              <a:rPr lang="tr-TR" sz="2400" dirty="0"/>
              <a:t>dallanma</a:t>
            </a:r>
          </a:p>
          <a:p>
            <a:r>
              <a:rPr lang="tr-TR" sz="2400" dirty="0"/>
              <a:t>Hipokampus 1 yaşta gelişmeye başlar, otobiyografik bellek 4. yaşta </a:t>
            </a:r>
            <a:r>
              <a:rPr lang="tr-TR" sz="2400" dirty="0" smtClean="0"/>
              <a:t>gelişir. </a:t>
            </a:r>
          </a:p>
          <a:p>
            <a:r>
              <a:rPr lang="tr-TR" sz="2400" dirty="0" smtClean="0"/>
              <a:t>6</a:t>
            </a:r>
            <a:r>
              <a:rPr lang="tr-TR" sz="2400" dirty="0"/>
              <a:t>. yaşa kadar </a:t>
            </a:r>
            <a:r>
              <a:rPr lang="tr-TR" sz="2400" dirty="0" err="1" smtClean="0"/>
              <a:t>prefrontal</a:t>
            </a:r>
            <a:r>
              <a:rPr lang="tr-TR" sz="2400" dirty="0" smtClean="0"/>
              <a:t> korteksin </a:t>
            </a:r>
            <a:r>
              <a:rPr lang="tr-TR" sz="2400" dirty="0"/>
              <a:t>gelişimi ile yönetici işlevler </a:t>
            </a:r>
            <a:r>
              <a:rPr lang="tr-TR" sz="2400" dirty="0" smtClean="0"/>
              <a:t>gerçekleştirilir.</a:t>
            </a:r>
          </a:p>
          <a:p>
            <a:r>
              <a:rPr lang="tr-TR" sz="2400" dirty="0" smtClean="0"/>
              <a:t>6</a:t>
            </a:r>
            <a:r>
              <a:rPr lang="tr-TR" sz="2400" dirty="0"/>
              <a:t>. yaşta </a:t>
            </a:r>
            <a:r>
              <a:rPr lang="tr-TR" sz="2400" dirty="0" err="1"/>
              <a:t>sensorimotor</a:t>
            </a:r>
            <a:r>
              <a:rPr lang="tr-TR" sz="2400" dirty="0"/>
              <a:t> bölge gelişiminin pik yapması ile mantıksal çıkarım </a:t>
            </a:r>
            <a:r>
              <a:rPr lang="tr-TR" sz="2400" dirty="0" smtClean="0"/>
              <a:t>gelişir.</a:t>
            </a:r>
          </a:p>
          <a:p>
            <a:r>
              <a:rPr lang="tr-TR" sz="2400" dirty="0"/>
              <a:t>Duyusal ve motor sistemler 7. yaşta gelişmeye devam eder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72539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Doğumdan sonraki ilk bir yılda dil gelişimi, ilk iki yaşta duyuların gelişimi, ilk </a:t>
            </a:r>
            <a:r>
              <a:rPr lang="tr-TR" sz="2400" dirty="0" err="1" smtClean="0"/>
              <a:t>beşta</a:t>
            </a:r>
            <a:r>
              <a:rPr lang="tr-TR" sz="2400" dirty="0" smtClean="0"/>
              <a:t> yaş görsel algı, sosyal ve duygusal gelişim çok hızlıdır. </a:t>
            </a:r>
          </a:p>
          <a:p>
            <a:r>
              <a:rPr lang="tr-TR" sz="2400" dirty="0" smtClean="0"/>
              <a:t>Matematik ve temel kavramların öğrenildiği yıllardır.</a:t>
            </a:r>
          </a:p>
          <a:p>
            <a:r>
              <a:rPr lang="tr-TR" sz="2400" dirty="0" smtClean="0"/>
              <a:t>Beyindeki </a:t>
            </a:r>
            <a:r>
              <a:rPr lang="tr-TR" sz="2400" dirty="0" err="1" smtClean="0"/>
              <a:t>sinapslar</a:t>
            </a:r>
            <a:r>
              <a:rPr lang="tr-TR" sz="2400" dirty="0" smtClean="0"/>
              <a:t> tekrarlanan deneyimlerle güçlenir, öğrendikçe bağlantılar oluşur. Bu bağlantılar kullanılmazsa ortadan kalkar.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3177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3" y="757647"/>
            <a:ext cx="9668449" cy="5283716"/>
          </a:xfrm>
        </p:spPr>
        <p:txBody>
          <a:bodyPr>
            <a:noAutofit/>
          </a:bodyPr>
          <a:lstStyle/>
          <a:p>
            <a:r>
              <a:rPr lang="tr-TR" sz="2400" dirty="0" smtClean="0"/>
              <a:t>Motor </a:t>
            </a:r>
            <a:r>
              <a:rPr lang="tr-TR" sz="2400" dirty="0"/>
              <a:t>korteks 9. yaşta </a:t>
            </a:r>
            <a:r>
              <a:rPr lang="tr-TR" sz="2400" dirty="0" err="1"/>
              <a:t>sefalokaudal</a:t>
            </a:r>
            <a:r>
              <a:rPr lang="tr-TR" sz="2400" dirty="0"/>
              <a:t> (baş, kollar- bacaklar) ve </a:t>
            </a:r>
            <a:r>
              <a:rPr lang="tr-TR" sz="2400" dirty="0" err="1"/>
              <a:t>proksimodistal</a:t>
            </a:r>
            <a:r>
              <a:rPr lang="tr-TR" sz="2400" dirty="0"/>
              <a:t> </a:t>
            </a:r>
            <a:r>
              <a:rPr lang="tr-TR" sz="2400" dirty="0" smtClean="0"/>
              <a:t>  (baş</a:t>
            </a:r>
            <a:r>
              <a:rPr lang="tr-TR" sz="2400" dirty="0"/>
              <a:t>, gövde, kollar, eller, parmaklar) </a:t>
            </a:r>
            <a:r>
              <a:rPr lang="tr-TR" sz="2400" dirty="0" smtClean="0"/>
              <a:t>bir sıra izleyerek gelişir.  </a:t>
            </a:r>
            <a:endParaRPr lang="tr-TR" sz="2400" dirty="0"/>
          </a:p>
          <a:p>
            <a:r>
              <a:rPr lang="tr-TR" sz="2400" dirty="0"/>
              <a:t>10. yaşta görsel ve işitsel merkezler olgunlaştığı için hesaplama, bildik nesnelerden yeni anlamlar çıkarma yetisi </a:t>
            </a:r>
            <a:r>
              <a:rPr lang="tr-TR" sz="2400" dirty="0" smtClean="0"/>
              <a:t>gelişir.</a:t>
            </a:r>
          </a:p>
          <a:p>
            <a:r>
              <a:rPr lang="tr-TR" sz="2400" dirty="0"/>
              <a:t>11-13 yaşlarda görsel-uzaysal ve görsel-işitsel alanların olgunlaşmaya devam </a:t>
            </a:r>
            <a:r>
              <a:rPr lang="tr-TR" sz="2400" dirty="0" smtClean="0"/>
              <a:t>eder.</a:t>
            </a:r>
            <a:endParaRPr lang="tr-TR" sz="2400" dirty="0"/>
          </a:p>
          <a:p>
            <a:r>
              <a:rPr lang="tr-TR" sz="2400" dirty="0"/>
              <a:t>14. yaşta yargılama yetisi </a:t>
            </a:r>
            <a:r>
              <a:rPr lang="tr-TR" sz="2400" dirty="0" smtClean="0"/>
              <a:t>gelişir.   </a:t>
            </a:r>
            <a:endParaRPr lang="tr-TR" sz="2400" dirty="0"/>
          </a:p>
          <a:p>
            <a:r>
              <a:rPr lang="tr-TR" sz="2400" dirty="0"/>
              <a:t>14-17. yaşlarda bu alanlarla birlikte somatik sistemler de olgunlaşmada pik </a:t>
            </a:r>
            <a:r>
              <a:rPr lang="tr-TR" sz="2400" dirty="0" smtClean="0"/>
              <a:t>yapar.</a:t>
            </a:r>
            <a:endParaRPr lang="tr-TR" sz="2400" dirty="0"/>
          </a:p>
          <a:p>
            <a:r>
              <a:rPr lang="tr-TR" sz="2400" dirty="0"/>
              <a:t>18-21 yaşlar arasında </a:t>
            </a:r>
            <a:r>
              <a:rPr lang="tr-TR" sz="2400" dirty="0" err="1"/>
              <a:t>frontal</a:t>
            </a:r>
            <a:r>
              <a:rPr lang="tr-TR" sz="2400" dirty="0"/>
              <a:t> yönetici işlevler olgunluk </a:t>
            </a:r>
            <a:r>
              <a:rPr lang="tr-TR" sz="2400" dirty="0" smtClean="0"/>
              <a:t>kazanır. </a:t>
            </a:r>
            <a:endParaRPr lang="en-US" sz="2400" dirty="0"/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65105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436915"/>
            <a:ext cx="8780176" cy="4604448"/>
          </a:xfrm>
        </p:spPr>
        <p:txBody>
          <a:bodyPr>
            <a:noAutofit/>
          </a:bodyPr>
          <a:lstStyle/>
          <a:p>
            <a:r>
              <a:rPr lang="tr-TR" sz="2000" dirty="0" smtClean="0"/>
              <a:t>Orta çocukluk ve ergenlik dönemi ilk çocukluk döneminin üzerine yapılanır.</a:t>
            </a:r>
          </a:p>
          <a:p>
            <a:r>
              <a:rPr lang="tr-TR" sz="2000" dirty="0" smtClean="0"/>
              <a:t>Ergenlik dönemi süresince Nöral ağların yeniden yapılandığı, beyaz maddede artma, gri maddede azalma görülür.</a:t>
            </a:r>
          </a:p>
          <a:p>
            <a:r>
              <a:rPr lang="tr-TR" sz="2000" dirty="0" smtClean="0"/>
              <a:t>Hipokampus, </a:t>
            </a:r>
            <a:r>
              <a:rPr lang="tr-TR" sz="2000" dirty="0" err="1" smtClean="0"/>
              <a:t>amigdala</a:t>
            </a:r>
            <a:r>
              <a:rPr lang="tr-TR" sz="2000" dirty="0" smtClean="0"/>
              <a:t>, </a:t>
            </a:r>
            <a:r>
              <a:rPr lang="tr-TR" sz="2000" dirty="0" err="1" smtClean="0"/>
              <a:t>prefrontal</a:t>
            </a:r>
            <a:r>
              <a:rPr lang="tr-TR" sz="2000" dirty="0" smtClean="0"/>
              <a:t> korteks, </a:t>
            </a:r>
            <a:r>
              <a:rPr lang="tr-TR" sz="2000" dirty="0" err="1" smtClean="0"/>
              <a:t>limbik</a:t>
            </a:r>
            <a:r>
              <a:rPr lang="tr-TR" sz="2000" dirty="0" smtClean="0"/>
              <a:t> sistem alanları yeniden yapılanır.</a:t>
            </a:r>
          </a:p>
          <a:p>
            <a:r>
              <a:rPr lang="tr-TR" sz="2000" dirty="0" smtClean="0"/>
              <a:t>Beyin ergenlik döneminde sık kullanılan bağlantılara öncelik verecektir. Bu da ağların budama sonucunu doğuracaktır. </a:t>
            </a:r>
          </a:p>
          <a:p>
            <a:r>
              <a:rPr lang="tr-TR" sz="2000" dirty="0" smtClean="0"/>
              <a:t>Ergenlikte heyecan arayışı, duygusal </a:t>
            </a:r>
            <a:r>
              <a:rPr lang="tr-TR" sz="2000" dirty="0" err="1" smtClean="0"/>
              <a:t>uyarılmışlık</a:t>
            </a:r>
            <a:r>
              <a:rPr lang="tr-TR" sz="2000" dirty="0" smtClean="0"/>
              <a:t>, davranış ve duyguların düzenlenmesinde problemlere yatkınlık görülür.</a:t>
            </a:r>
          </a:p>
          <a:p>
            <a:r>
              <a:rPr lang="tr-TR" sz="2000" dirty="0" smtClean="0"/>
              <a:t>Hormonlar da beyin işlevlerinde etkilidir.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13422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645921"/>
            <a:ext cx="8596668" cy="4395442"/>
          </a:xfrm>
        </p:spPr>
        <p:txBody>
          <a:bodyPr/>
          <a:lstStyle/>
          <a:p>
            <a:r>
              <a:rPr lang="tr-TR" u="sng" dirty="0" smtClean="0">
                <a:solidFill>
                  <a:schemeClr val="tx1"/>
                </a:solidFill>
                <a:hlinkClick r:id="rId2"/>
              </a:rPr>
              <a:t>Aral N. (2015) Beyin gelişimi. Duyuların Gelişimi ve Desteklenmesi </a:t>
            </a:r>
            <a:r>
              <a:rPr lang="tr-TR" u="sng" dirty="0" err="1" smtClean="0">
                <a:solidFill>
                  <a:schemeClr val="tx1"/>
                </a:solidFill>
                <a:hlinkClick r:id="rId2"/>
              </a:rPr>
              <a:t>Ed</a:t>
            </a:r>
            <a:r>
              <a:rPr lang="tr-TR" u="sng" dirty="0" smtClean="0">
                <a:solidFill>
                  <a:schemeClr val="tx1"/>
                </a:solidFill>
                <a:hlinkClick r:id=""/>
              </a:rPr>
              <a:t>: M. Yıldız-Bıçakçı. Ankara: Eğiten Kitap.</a:t>
            </a:r>
          </a:p>
          <a:p>
            <a:r>
              <a:rPr lang="tr-TR" u="sng" dirty="0" smtClean="0">
                <a:solidFill>
                  <a:schemeClr val="tx1"/>
                </a:solidFill>
                <a:hlinkClick r:id=""/>
              </a:rPr>
              <a:t>Doğan, H. (2018). Beyin gelişimi. Çocuk gelişimi. </a:t>
            </a:r>
            <a:r>
              <a:rPr lang="tr-TR" u="sng" dirty="0" err="1" smtClean="0">
                <a:solidFill>
                  <a:schemeClr val="tx1"/>
                </a:solidFill>
                <a:hlinkClick r:id="rId2"/>
              </a:rPr>
              <a:t>Ed</a:t>
            </a:r>
            <a:r>
              <a:rPr lang="tr-TR" u="sng" dirty="0" smtClean="0">
                <a:solidFill>
                  <a:schemeClr val="tx1"/>
                </a:solidFill>
                <a:hlinkClick r:id="rId2"/>
              </a:rPr>
              <a:t>: </a:t>
            </a:r>
            <a:r>
              <a:rPr lang="tr-TR" u="sng" dirty="0">
                <a:solidFill>
                  <a:schemeClr val="tx1"/>
                </a:solidFill>
                <a:hlinkClick r:id="rId2"/>
              </a:rPr>
              <a:t>N. </a:t>
            </a:r>
            <a:r>
              <a:rPr lang="tr-TR" u="sng" dirty="0" smtClean="0">
                <a:solidFill>
                  <a:schemeClr val="tx1"/>
                </a:solidFill>
                <a:hlinkClick r:id=""/>
              </a:rPr>
              <a:t>Aral ve Z.F. Temel. Ankara: Hedef.</a:t>
            </a:r>
          </a:p>
          <a:p>
            <a:r>
              <a:rPr lang="tr-TR" u="sng" dirty="0" smtClean="0">
                <a:solidFill>
                  <a:schemeClr val="tx1"/>
                </a:solidFill>
                <a:hlinkClick r:id=""/>
              </a:rPr>
              <a:t>Aral, N. ve Doğan-Keskin, A. (2018). Beynin yapısı ve beyin gelişimi. Erken Çocukluk döneminde Gelişim I. Ankara: Anı.</a:t>
            </a:r>
          </a:p>
          <a:p>
            <a:r>
              <a:rPr lang="tr-TR" u="sng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tr-TR" u="sng" dirty="0" smtClean="0">
                <a:solidFill>
                  <a:schemeClr val="tx1"/>
                </a:solidFill>
                <a:hlinkClick r:id="rId3"/>
              </a:rPr>
              <a:t>tr.wikipedia.org/wiki/Miyelin</a:t>
            </a:r>
            <a:endParaRPr lang="tr-TR" u="sng" dirty="0">
              <a:solidFill>
                <a:schemeClr val="tx1"/>
              </a:solidFill>
            </a:endParaRPr>
          </a:p>
          <a:p>
            <a:r>
              <a:rPr lang="tr-TR" dirty="0" smtClean="0">
                <a:hlinkClick r:id="rId4"/>
              </a:rPr>
              <a:t>https</a:t>
            </a:r>
            <a:r>
              <a:rPr lang="tr-TR" dirty="0">
                <a:hlinkClick r:id="rId4"/>
              </a:rPr>
              <a:t>://</a:t>
            </a:r>
            <a:r>
              <a:rPr lang="tr-TR" dirty="0" smtClean="0">
                <a:hlinkClick r:id="rId4"/>
              </a:rPr>
              <a:t>tr.wikipedia.org/wiki/Sinaps</a:t>
            </a:r>
            <a:endParaRPr lang="tr-TR" dirty="0" smtClean="0"/>
          </a:p>
          <a:p>
            <a:r>
              <a:rPr lang="tr-TR" dirty="0">
                <a:hlinkClick r:id="rId5"/>
              </a:rPr>
              <a:t>https://</a:t>
            </a:r>
            <a:r>
              <a:rPr lang="tr-TR" dirty="0" smtClean="0">
                <a:hlinkClick r:id="rId5"/>
              </a:rPr>
              <a:t>www.researchgate.net/publication/346008725_Sinir_Sistemi_Gelisimi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3243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İzleyelim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www.youtube.com/watch?v=MyfhAFyt6RE</a:t>
            </a:r>
            <a:endParaRPr lang="tr-TR" dirty="0" smtClean="0"/>
          </a:p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www.youtube.com/watch?v=SeT2jZddxK0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70715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basamaklar;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9106746" cy="388077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Nöronların oluşumu (</a:t>
            </a:r>
            <a:r>
              <a:rPr lang="tr-TR" sz="2400" dirty="0" err="1" smtClean="0"/>
              <a:t>nörulasyon</a:t>
            </a:r>
            <a:r>
              <a:rPr lang="tr-TR" sz="2400" dirty="0" smtClean="0"/>
              <a:t>, </a:t>
            </a:r>
            <a:r>
              <a:rPr lang="tr-TR" sz="2400" dirty="0" err="1" smtClean="0"/>
              <a:t>nörogenez</a:t>
            </a:r>
            <a:r>
              <a:rPr lang="tr-TR" sz="2400" dirty="0" smtClean="0"/>
              <a:t>)</a:t>
            </a:r>
          </a:p>
          <a:p>
            <a:r>
              <a:rPr lang="tr-TR" sz="2400" dirty="0" smtClean="0"/>
              <a:t>Nöronların doğru yere gitmeleri (</a:t>
            </a:r>
            <a:r>
              <a:rPr lang="tr-TR" sz="2400" dirty="0" err="1" smtClean="0"/>
              <a:t>migrasyon</a:t>
            </a:r>
            <a:r>
              <a:rPr lang="tr-TR" sz="2400" dirty="0" smtClean="0"/>
              <a:t>)</a:t>
            </a:r>
          </a:p>
          <a:p>
            <a:r>
              <a:rPr lang="tr-TR" sz="2400" dirty="0" smtClean="0"/>
              <a:t>Nöronların birbirine bağlanmasını sağlayan akson ve </a:t>
            </a:r>
            <a:r>
              <a:rPr lang="tr-TR" sz="2400" dirty="0" err="1" smtClean="0"/>
              <a:t>dendritlerin</a:t>
            </a:r>
            <a:r>
              <a:rPr lang="tr-TR" sz="2400" dirty="0" smtClean="0"/>
              <a:t> oluşumu</a:t>
            </a:r>
          </a:p>
          <a:p>
            <a:r>
              <a:rPr lang="tr-TR" sz="2400" dirty="0" err="1" smtClean="0"/>
              <a:t>Sinapsların</a:t>
            </a:r>
            <a:r>
              <a:rPr lang="tr-TR" sz="2400" dirty="0" smtClean="0"/>
              <a:t> oluşumu (</a:t>
            </a:r>
            <a:r>
              <a:rPr lang="tr-TR" sz="2400" dirty="0" err="1" smtClean="0"/>
              <a:t>sinaptogenez</a:t>
            </a:r>
            <a:r>
              <a:rPr lang="tr-TR" sz="2400" dirty="0" smtClean="0"/>
              <a:t>), arttırılması, olgunlaşması</a:t>
            </a:r>
          </a:p>
          <a:p>
            <a:r>
              <a:rPr lang="tr-TR" sz="2400" dirty="0" smtClean="0"/>
              <a:t>Nöronların çevresinde destek dokuların ve etkili iletişimi sağlayan dokuların oluşması (</a:t>
            </a:r>
            <a:r>
              <a:rPr lang="tr-TR" sz="2400" dirty="0" err="1" smtClean="0"/>
              <a:t>gliagenez</a:t>
            </a:r>
            <a:r>
              <a:rPr lang="tr-TR" sz="2400" dirty="0" smtClean="0"/>
              <a:t> ve </a:t>
            </a:r>
            <a:r>
              <a:rPr lang="tr-TR" sz="2400" dirty="0" err="1" smtClean="0"/>
              <a:t>myelinizasyon</a:t>
            </a:r>
            <a:r>
              <a:rPr lang="tr-TR" sz="2400" dirty="0" smtClean="0"/>
              <a:t>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235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609601"/>
            <a:ext cx="10086460" cy="5738948"/>
          </a:xfrm>
        </p:spPr>
        <p:txBody>
          <a:bodyPr>
            <a:noAutofit/>
          </a:bodyPr>
          <a:lstStyle/>
          <a:p>
            <a:r>
              <a:rPr lang="tr-TR" sz="2400" dirty="0" smtClean="0"/>
              <a:t>Bu gelişim genetik yapı, çevresel faktörler ve genetik-çevre etkileşimi ile meydana gelir. </a:t>
            </a:r>
          </a:p>
          <a:p>
            <a:r>
              <a:rPr lang="tr-TR" sz="2400" dirty="0" err="1" smtClean="0"/>
              <a:t>Sinaptogenez</a:t>
            </a:r>
            <a:r>
              <a:rPr lang="tr-TR" sz="2400" dirty="0" smtClean="0"/>
              <a:t> ve beyin gelişimi iki tip uyarı veya deneyim sonucu şekillenir.</a:t>
            </a:r>
          </a:p>
          <a:p>
            <a:pPr>
              <a:buAutoNum type="arabicPeriod"/>
            </a:pPr>
            <a:r>
              <a:rPr lang="tr-TR" sz="2400" dirty="0" smtClean="0"/>
              <a:t>O tür için mutlak gerekli ve genetik alt yapının beklediği uyarı ve deneyimdir. Bu tür beyin gelişimi türe özgüdür ve o türün tüm bireylerinde benzerdir. (deneyim-beklentili gelişim) Örneğin, görsel korteksin gelişimi için ışık ve görsel uyarıya gereksinim vardır. Bu uyarılar yoksa kalıcı davranış problemleri oluşabilir.</a:t>
            </a:r>
          </a:p>
          <a:p>
            <a:pPr>
              <a:buAutoNum type="arabicPeriod"/>
            </a:pPr>
            <a:r>
              <a:rPr lang="tr-TR" sz="2400" dirty="0" smtClean="0"/>
              <a:t>Kişinin bireysel olarak algıladığı uyarılar farklı </a:t>
            </a:r>
            <a:r>
              <a:rPr lang="tr-TR" sz="2400" dirty="0" err="1" smtClean="0"/>
              <a:t>sinaptik</a:t>
            </a:r>
            <a:r>
              <a:rPr lang="tr-TR" sz="2400" dirty="0" smtClean="0"/>
              <a:t> aktivitelerin oluşumunu sağlar. Kişilerin sonraki yaşamlarına uyumun alt yapısını oluşturur. (deneyim-bağımlı gelişim</a:t>
            </a:r>
            <a:r>
              <a:rPr lang="tr-TR" sz="2400" dirty="0" smtClean="0"/>
              <a:t>)</a:t>
            </a:r>
            <a:r>
              <a:rPr lang="tr-TR" sz="2400" dirty="0">
                <a:latin typeface="Calibri"/>
                <a:cs typeface="Calibri"/>
              </a:rPr>
              <a:t> </a:t>
            </a:r>
            <a:r>
              <a:rPr lang="tr-TR" sz="2400" dirty="0" smtClean="0">
                <a:latin typeface="+mj-lt"/>
                <a:cs typeface="Calibri"/>
              </a:rPr>
              <a:t>Örneğin, </a:t>
            </a:r>
            <a:r>
              <a:rPr lang="tr-TR" sz="2400" dirty="0">
                <a:latin typeface="+mj-lt"/>
                <a:cs typeface="Calibri"/>
              </a:rPr>
              <a:t>müzik eğitimi ile </a:t>
            </a:r>
            <a:r>
              <a:rPr lang="tr-TR" sz="2400" dirty="0" err="1">
                <a:latin typeface="+mj-lt"/>
                <a:cs typeface="Calibri"/>
              </a:rPr>
              <a:t>sensorimotor</a:t>
            </a:r>
            <a:r>
              <a:rPr lang="tr-TR" sz="2400" dirty="0">
                <a:latin typeface="+mj-lt"/>
                <a:cs typeface="Calibri"/>
              </a:rPr>
              <a:t> korteks ve birincil işitme korteksinin gelişmesi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402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Beyin gelişiminde;</a:t>
            </a:r>
          </a:p>
          <a:p>
            <a:r>
              <a:rPr lang="tr-TR" sz="2400" dirty="0" smtClean="0"/>
              <a:t>İletim hızını belirleyen </a:t>
            </a:r>
            <a:r>
              <a:rPr lang="tr-TR" sz="2400" dirty="0" err="1" smtClean="0">
                <a:solidFill>
                  <a:srgbClr val="FF0000"/>
                </a:solidFill>
              </a:rPr>
              <a:t>myelinizasyon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/>
              <a:t>Nöronlar arası </a:t>
            </a:r>
            <a:r>
              <a:rPr lang="tr-TR" sz="2400" dirty="0" err="1" smtClean="0">
                <a:solidFill>
                  <a:srgbClr val="FF0000"/>
                </a:solidFill>
              </a:rPr>
              <a:t>sinaps</a:t>
            </a:r>
            <a:r>
              <a:rPr lang="tr-TR" sz="2400" dirty="0" smtClean="0"/>
              <a:t> oluşumu</a:t>
            </a:r>
          </a:p>
          <a:p>
            <a:r>
              <a:rPr lang="tr-TR" sz="2400" dirty="0" smtClean="0"/>
              <a:t>Öğrenmeyi sağlayan beyin kimyası</a:t>
            </a:r>
          </a:p>
          <a:p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	olmak üzere bu üç faktör önemlidir.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7428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err="1"/>
              <a:t>Miyelin</a:t>
            </a:r>
            <a:r>
              <a:rPr lang="tr-TR" sz="2400" dirty="0"/>
              <a:t>, tabaka biçiminde </a:t>
            </a:r>
            <a:r>
              <a:rPr lang="tr-TR" sz="2400" dirty="0" smtClean="0"/>
              <a:t>yalıtkan bir </a:t>
            </a:r>
            <a:r>
              <a:rPr lang="tr-TR" sz="2400" dirty="0"/>
              <a:t>malzemedir. </a:t>
            </a:r>
            <a:endParaRPr lang="tr-TR" sz="2400" dirty="0" smtClean="0"/>
          </a:p>
          <a:p>
            <a:r>
              <a:rPr lang="tr-TR" sz="2400" b="1" dirty="0" err="1" smtClean="0"/>
              <a:t>Miyelinli</a:t>
            </a:r>
            <a:r>
              <a:rPr lang="tr-TR" sz="2400" dirty="0"/>
              <a:t>, etrafı </a:t>
            </a:r>
            <a:r>
              <a:rPr lang="tr-TR" sz="2400" dirty="0" err="1"/>
              <a:t>Schwann</a:t>
            </a:r>
            <a:r>
              <a:rPr lang="tr-TR" sz="2400" dirty="0"/>
              <a:t> </a:t>
            </a:r>
            <a:r>
              <a:rPr lang="tr-TR" sz="2400" dirty="0" smtClean="0"/>
              <a:t>hücreleri tarafından </a:t>
            </a:r>
            <a:r>
              <a:rPr lang="tr-TR" sz="2400" dirty="0"/>
              <a:t>sarılmış olan </a:t>
            </a:r>
            <a:r>
              <a:rPr lang="tr-TR" sz="2400" dirty="0" smtClean="0"/>
              <a:t>aksonlardır.</a:t>
            </a:r>
          </a:p>
          <a:p>
            <a:r>
              <a:rPr lang="tr-TR" sz="2400" b="1" dirty="0" err="1" smtClean="0"/>
              <a:t>Miyelin</a:t>
            </a:r>
            <a:r>
              <a:rPr lang="tr-TR" sz="2400" b="1" dirty="0" smtClean="0"/>
              <a:t> </a:t>
            </a:r>
            <a:r>
              <a:rPr lang="tr-TR" sz="2400" b="1" dirty="0"/>
              <a:t>kılıf</a:t>
            </a:r>
            <a:r>
              <a:rPr lang="tr-TR" sz="2400" dirty="0"/>
              <a:t> genellikle bir sinir </a:t>
            </a:r>
            <a:r>
              <a:rPr lang="tr-TR" sz="2400" dirty="0" smtClean="0"/>
              <a:t>hücresinin (nöronun</a:t>
            </a:r>
            <a:r>
              <a:rPr lang="tr-TR" sz="2400" dirty="0"/>
              <a:t>) </a:t>
            </a:r>
            <a:r>
              <a:rPr lang="tr-TR" sz="2400" dirty="0" smtClean="0"/>
              <a:t>aksonunu çevreler</a:t>
            </a:r>
            <a:r>
              <a:rPr lang="tr-TR" sz="2400" dirty="0"/>
              <a:t>. Sinir </a:t>
            </a:r>
            <a:r>
              <a:rPr lang="tr-TR" sz="2400" dirty="0" smtClean="0"/>
              <a:t>sisteminin düzgün </a:t>
            </a:r>
            <a:r>
              <a:rPr lang="tr-TR" sz="2400" dirty="0"/>
              <a:t>çalışması için </a:t>
            </a:r>
            <a:r>
              <a:rPr lang="tr-TR" sz="2400" dirty="0" smtClean="0"/>
              <a:t>gereklidir. </a:t>
            </a:r>
          </a:p>
          <a:p>
            <a:r>
              <a:rPr lang="tr-TR" sz="2400" dirty="0" err="1" smtClean="0"/>
              <a:t>Miyelin</a:t>
            </a:r>
            <a:r>
              <a:rPr lang="tr-TR" sz="2400" dirty="0" smtClean="0"/>
              <a:t> </a:t>
            </a:r>
            <a:r>
              <a:rPr lang="tr-TR" sz="2400" dirty="0"/>
              <a:t>kılıfın oluşması </a:t>
            </a:r>
            <a:r>
              <a:rPr lang="tr-TR" sz="2400" dirty="0" err="1"/>
              <a:t>miyelinizasyon</a:t>
            </a:r>
            <a:r>
              <a:rPr lang="tr-TR" sz="2400" dirty="0"/>
              <a:t> veya </a:t>
            </a:r>
            <a:r>
              <a:rPr lang="tr-TR" sz="2400" dirty="0" err="1"/>
              <a:t>miyelinleşme</a:t>
            </a:r>
            <a:r>
              <a:rPr lang="tr-TR" sz="2400" dirty="0"/>
              <a:t> olarak adlandırılır. </a:t>
            </a:r>
          </a:p>
        </p:txBody>
      </p:sp>
    </p:spTree>
    <p:extLst>
      <p:ext uri="{BB962C8B-B14F-4D97-AF65-F5344CB8AC3E}">
        <p14:creationId xmlns:p14="http://schemas.microsoft.com/office/powerpoint/2010/main" val="272478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476103"/>
            <a:ext cx="8596668" cy="4898571"/>
          </a:xfrm>
        </p:spPr>
        <p:txBody>
          <a:bodyPr>
            <a:noAutofit/>
          </a:bodyPr>
          <a:lstStyle/>
          <a:p>
            <a:r>
              <a:rPr lang="tr-TR" sz="2400" dirty="0"/>
              <a:t>İnsanda </a:t>
            </a:r>
            <a:r>
              <a:rPr lang="tr-TR" sz="2400" dirty="0" err="1"/>
              <a:t>miyelinin</a:t>
            </a:r>
            <a:r>
              <a:rPr lang="tr-TR" sz="2400" dirty="0"/>
              <a:t> oluşması </a:t>
            </a:r>
            <a:r>
              <a:rPr lang="tr-TR" sz="2400" dirty="0" smtClean="0"/>
              <a:t>prenatal dönemin 14</a:t>
            </a:r>
            <a:r>
              <a:rPr lang="tr-TR" sz="2400" dirty="0"/>
              <a:t>. haftasında başlasa bile, doğum esnasında </a:t>
            </a:r>
            <a:r>
              <a:rPr lang="tr-TR" sz="2400" dirty="0" smtClean="0"/>
              <a:t>beyinde küçük </a:t>
            </a:r>
            <a:r>
              <a:rPr lang="tr-TR" sz="2400" dirty="0" err="1"/>
              <a:t>miyelinler</a:t>
            </a:r>
            <a:r>
              <a:rPr lang="tr-TR" sz="2400" dirty="0"/>
              <a:t> vardır. </a:t>
            </a:r>
            <a:endParaRPr lang="tr-TR" sz="2400" dirty="0" smtClean="0"/>
          </a:p>
          <a:p>
            <a:r>
              <a:rPr lang="tr-TR" sz="2400" dirty="0" smtClean="0"/>
              <a:t>Bebeklik</a:t>
            </a:r>
            <a:r>
              <a:rPr lang="tr-TR" sz="2400" dirty="0"/>
              <a:t> </a:t>
            </a:r>
            <a:r>
              <a:rPr lang="tr-TR" sz="2400" dirty="0" smtClean="0"/>
              <a:t>döneminde</a:t>
            </a:r>
            <a:r>
              <a:rPr lang="tr-TR" sz="2400" dirty="0"/>
              <a:t>, </a:t>
            </a:r>
            <a:r>
              <a:rPr lang="tr-TR" sz="2400" dirty="0" err="1"/>
              <a:t>miyelinleşme</a:t>
            </a:r>
            <a:r>
              <a:rPr lang="tr-TR" sz="2400" dirty="0"/>
              <a:t> hızlı olur ve ergenlik </a:t>
            </a:r>
            <a:r>
              <a:rPr lang="tr-TR" sz="2400" dirty="0" smtClean="0"/>
              <a:t>dönemine kadar </a:t>
            </a:r>
            <a:r>
              <a:rPr lang="tr-TR" sz="2400" dirty="0"/>
              <a:t>devam eder. </a:t>
            </a:r>
            <a:r>
              <a:rPr lang="tr-TR" sz="2400" dirty="0" err="1" smtClean="0"/>
              <a:t>Postnatal</a:t>
            </a:r>
            <a:r>
              <a:rPr lang="tr-TR" sz="2400" dirty="0" smtClean="0"/>
              <a:t> dönemde ortalama 18. aylarda gerçekleşir. </a:t>
            </a:r>
          </a:p>
          <a:p>
            <a:r>
              <a:rPr lang="tr-TR" sz="2400" dirty="0" err="1" smtClean="0"/>
              <a:t>Schwann</a:t>
            </a:r>
            <a:r>
              <a:rPr lang="tr-TR" sz="2400" dirty="0" smtClean="0"/>
              <a:t> hücreleri, çevresel </a:t>
            </a:r>
            <a:r>
              <a:rPr lang="tr-TR" sz="2400" dirty="0"/>
              <a:t>sinir hücreleri için </a:t>
            </a:r>
            <a:r>
              <a:rPr lang="tr-TR" sz="2400" dirty="0" err="1"/>
              <a:t>miyelin</a:t>
            </a:r>
            <a:r>
              <a:rPr lang="tr-TR" sz="2400" dirty="0"/>
              <a:t> sağlar. </a:t>
            </a:r>
            <a:endParaRPr lang="tr-TR" sz="2400" dirty="0" smtClean="0"/>
          </a:p>
          <a:p>
            <a:r>
              <a:rPr lang="tr-TR" sz="2400" dirty="0" err="1" smtClean="0"/>
              <a:t>Miyelin</a:t>
            </a:r>
            <a:r>
              <a:rPr lang="tr-TR" sz="2400" dirty="0"/>
              <a:t>, çevresel sinir </a:t>
            </a:r>
            <a:r>
              <a:rPr lang="tr-TR" sz="2400" dirty="0" smtClean="0"/>
              <a:t>sisteminde </a:t>
            </a:r>
            <a:r>
              <a:rPr lang="tr-TR" sz="2400" dirty="0" err="1" smtClean="0"/>
              <a:t>Schwann</a:t>
            </a:r>
            <a:r>
              <a:rPr lang="tr-TR" sz="2400" dirty="0" smtClean="0"/>
              <a:t> </a:t>
            </a:r>
            <a:r>
              <a:rPr lang="tr-TR" sz="2400" dirty="0"/>
              <a:t>hücreleri tarafından oluşturulurken, merkezi sinir </a:t>
            </a:r>
            <a:r>
              <a:rPr lang="tr-TR" sz="2400" dirty="0" smtClean="0"/>
              <a:t>sisteminde </a:t>
            </a:r>
            <a:r>
              <a:rPr lang="tr-TR" sz="2400" dirty="0" err="1" smtClean="0"/>
              <a:t>oligodentrositler</a:t>
            </a:r>
            <a:r>
              <a:rPr lang="tr-TR" sz="2400" dirty="0" smtClean="0"/>
              <a:t> </a:t>
            </a:r>
            <a:r>
              <a:rPr lang="tr-TR" sz="2400" dirty="0"/>
              <a:t>tarafından oluşturulur.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2186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42" y="316772"/>
            <a:ext cx="7859486" cy="589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01365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</TotalTime>
  <Words>1713</Words>
  <Application>Microsoft Office PowerPoint</Application>
  <PresentationFormat>Geniş ekran</PresentationFormat>
  <Paragraphs>160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6" baseType="lpstr">
      <vt:lpstr>ＭＳ Ｐゴシック</vt:lpstr>
      <vt:lpstr>Arial</vt:lpstr>
      <vt:lpstr>Arial Unicode MS</vt:lpstr>
      <vt:lpstr>Calibri</vt:lpstr>
      <vt:lpstr>HY그래픽M</vt:lpstr>
      <vt:lpstr>メイリオ</vt:lpstr>
      <vt:lpstr>Trebuchet MS</vt:lpstr>
      <vt:lpstr>Wingdings</vt:lpstr>
      <vt:lpstr>Wingdings 3</vt:lpstr>
      <vt:lpstr>Yüzeyler</vt:lpstr>
      <vt:lpstr>BEYİN GELİŞİM DÖNEMLERİ</vt:lpstr>
      <vt:lpstr>PowerPoint Sunusu</vt:lpstr>
      <vt:lpstr>PowerPoint Sunusu</vt:lpstr>
      <vt:lpstr>Bu basamaklar;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Beynin anatomik gelişimi (prenatal dönem)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Beynin anatomik gelişimi (postnatal dönem)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 </vt:lpstr>
      <vt:lpstr>İzleyelim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BEYNİN FONKSİYONLARI</dc:title>
  <dc:creator>Ender Durualp</dc:creator>
  <cp:lastModifiedBy>Ender Durualp</cp:lastModifiedBy>
  <cp:revision>36</cp:revision>
  <dcterms:created xsi:type="dcterms:W3CDTF">2021-03-13T16:12:55Z</dcterms:created>
  <dcterms:modified xsi:type="dcterms:W3CDTF">2021-04-11T11:41:04Z</dcterms:modified>
</cp:coreProperties>
</file>