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7" r:id="rId2"/>
    <p:sldId id="259" r:id="rId3"/>
    <p:sldId id="260" r:id="rId4"/>
    <p:sldId id="261" r:id="rId5"/>
    <p:sldId id="262" r:id="rId6"/>
    <p:sldId id="263" r:id="rId7"/>
    <p:sldId id="264" r:id="rId8"/>
    <p:sldId id="265" r:id="rId9"/>
    <p:sldId id="266" r:id="rId10"/>
    <p:sldId id="267" r:id="rId11"/>
    <p:sldId id="268" r:id="rId12"/>
    <p:sldId id="269"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B1CB986-D8FB-443C-BEF0-65DEF7048DCA}" type="datetimeFigureOut">
              <a:rPr lang="en-US" smtClean="0"/>
              <a:t>11/15/2017</a:t>
            </a:fld>
            <a:endParaRPr lang="en-US"/>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7432386-4D5A-4812-872F-B20176A42DBD}" type="slidenum">
              <a:rPr lang="en-US" smtClean="0"/>
              <a:t>‹#›</a:t>
            </a:fld>
            <a:endParaRPr lang="en-US"/>
          </a:p>
        </p:txBody>
      </p:sp>
    </p:spTree>
    <p:extLst>
      <p:ext uri="{BB962C8B-B14F-4D97-AF65-F5344CB8AC3E}">
        <p14:creationId xmlns:p14="http://schemas.microsoft.com/office/powerpoint/2010/main" val="39113834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0807F8FA-9CD0-4C93-8E84-FB5D5A6C493C}" type="slidenum">
              <a:rPr lang="tr-TR" altLang="en-US"/>
              <a:pPr/>
              <a:t>2</a:t>
            </a:fld>
            <a:endParaRPr lang="tr-TR" altLang="en-US"/>
          </a:p>
        </p:txBody>
      </p:sp>
      <p:sp>
        <p:nvSpPr>
          <p:cNvPr id="230402" name="1 Slayt Görüntüsü Yer Tutucusu"/>
          <p:cNvSpPr>
            <a:spLocks noGrp="1" noRot="1" noChangeAspect="1" noTextEdit="1"/>
          </p:cNvSpPr>
          <p:nvPr>
            <p:ph type="sldImg"/>
          </p:nvPr>
        </p:nvSpPr>
        <p:spPr>
          <a:ln/>
        </p:spPr>
      </p:sp>
      <p:sp>
        <p:nvSpPr>
          <p:cNvPr id="230403" name="2 Not Yer Tutucusu"/>
          <p:cNvSpPr>
            <a:spLocks noGrp="1"/>
          </p:cNvSpPr>
          <p:nvPr>
            <p:ph type="body" idx="1"/>
          </p:nvPr>
        </p:nvSpPr>
        <p:spPr/>
        <p:txBody>
          <a:bodyPr/>
          <a:lstStyle/>
          <a:p>
            <a:endParaRPr lang="en-US" altLang="en-US"/>
          </a:p>
        </p:txBody>
      </p:sp>
      <p:sp>
        <p:nvSpPr>
          <p:cNvPr id="230404" name="3 Slayt Numarası Yer Tutucusu"/>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r"/>
            <a:fld id="{E2CDE5EC-4856-4C55-8285-10880F54CC65}" type="slidenum">
              <a:rPr lang="tr-TR" altLang="en-US" sz="1200"/>
              <a:pPr algn="r"/>
              <a:t>2</a:t>
            </a:fld>
            <a:endParaRPr lang="tr-TR" altLang="en-US" sz="1200"/>
          </a:p>
        </p:txBody>
      </p:sp>
    </p:spTree>
    <p:extLst>
      <p:ext uri="{BB962C8B-B14F-4D97-AF65-F5344CB8AC3E}">
        <p14:creationId xmlns:p14="http://schemas.microsoft.com/office/powerpoint/2010/main" val="3815380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en-US"/>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a:p>
        </p:txBody>
      </p:sp>
      <p:sp>
        <p:nvSpPr>
          <p:cNvPr id="4" name="Veri Yer Tutucusu 3"/>
          <p:cNvSpPr>
            <a:spLocks noGrp="1"/>
          </p:cNvSpPr>
          <p:nvPr>
            <p:ph type="dt" sz="half" idx="10"/>
          </p:nvPr>
        </p:nvSpPr>
        <p:spPr/>
        <p:txBody>
          <a:bodyPr/>
          <a:lstStyle/>
          <a:p>
            <a:fld id="{89DB15FB-86C2-4577-8C89-A6393357638A}" type="datetimeFigureOut">
              <a:rPr lang="en-US" smtClean="0"/>
              <a:t>11/15/2017</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682C2956-C7AD-45F7-9D91-5AC675040D47}" type="slidenum">
              <a:rPr lang="en-US" smtClean="0"/>
              <a:t>‹#›</a:t>
            </a:fld>
            <a:endParaRPr lang="en-US"/>
          </a:p>
        </p:txBody>
      </p:sp>
    </p:spTree>
    <p:extLst>
      <p:ext uri="{BB962C8B-B14F-4D97-AF65-F5344CB8AC3E}">
        <p14:creationId xmlns:p14="http://schemas.microsoft.com/office/powerpoint/2010/main" val="40514581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89DB15FB-86C2-4577-8C89-A6393357638A}" type="datetimeFigureOut">
              <a:rPr lang="en-US" smtClean="0"/>
              <a:t>11/15/2017</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682C2956-C7AD-45F7-9D91-5AC675040D47}" type="slidenum">
              <a:rPr lang="en-US" smtClean="0"/>
              <a:t>‹#›</a:t>
            </a:fld>
            <a:endParaRPr lang="en-US"/>
          </a:p>
        </p:txBody>
      </p:sp>
    </p:spTree>
    <p:extLst>
      <p:ext uri="{BB962C8B-B14F-4D97-AF65-F5344CB8AC3E}">
        <p14:creationId xmlns:p14="http://schemas.microsoft.com/office/powerpoint/2010/main" val="19865679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en-US"/>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89DB15FB-86C2-4577-8C89-A6393357638A}" type="datetimeFigureOut">
              <a:rPr lang="en-US" smtClean="0"/>
              <a:t>11/15/2017</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682C2956-C7AD-45F7-9D91-5AC675040D47}" type="slidenum">
              <a:rPr lang="en-US" smtClean="0"/>
              <a:t>‹#›</a:t>
            </a:fld>
            <a:endParaRPr lang="en-US"/>
          </a:p>
        </p:txBody>
      </p:sp>
    </p:spTree>
    <p:extLst>
      <p:ext uri="{BB962C8B-B14F-4D97-AF65-F5344CB8AC3E}">
        <p14:creationId xmlns:p14="http://schemas.microsoft.com/office/powerpoint/2010/main" val="16803272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89DB15FB-86C2-4577-8C89-A6393357638A}" type="datetimeFigureOut">
              <a:rPr lang="en-US" smtClean="0"/>
              <a:t>11/15/2017</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682C2956-C7AD-45F7-9D91-5AC675040D47}" type="slidenum">
              <a:rPr lang="en-US" smtClean="0"/>
              <a:t>‹#›</a:t>
            </a:fld>
            <a:endParaRPr lang="en-US"/>
          </a:p>
        </p:txBody>
      </p:sp>
    </p:spTree>
    <p:extLst>
      <p:ext uri="{BB962C8B-B14F-4D97-AF65-F5344CB8AC3E}">
        <p14:creationId xmlns:p14="http://schemas.microsoft.com/office/powerpoint/2010/main" val="2954463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en-US"/>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89DB15FB-86C2-4577-8C89-A6393357638A}" type="datetimeFigureOut">
              <a:rPr lang="en-US" smtClean="0"/>
              <a:t>11/15/2017</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682C2956-C7AD-45F7-9D91-5AC675040D47}" type="slidenum">
              <a:rPr lang="en-US" smtClean="0"/>
              <a:t>‹#›</a:t>
            </a:fld>
            <a:endParaRPr lang="en-US"/>
          </a:p>
        </p:txBody>
      </p:sp>
    </p:spTree>
    <p:extLst>
      <p:ext uri="{BB962C8B-B14F-4D97-AF65-F5344CB8AC3E}">
        <p14:creationId xmlns:p14="http://schemas.microsoft.com/office/powerpoint/2010/main" val="7346536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Veri Yer Tutucusu 4"/>
          <p:cNvSpPr>
            <a:spLocks noGrp="1"/>
          </p:cNvSpPr>
          <p:nvPr>
            <p:ph type="dt" sz="half" idx="10"/>
          </p:nvPr>
        </p:nvSpPr>
        <p:spPr/>
        <p:txBody>
          <a:bodyPr/>
          <a:lstStyle/>
          <a:p>
            <a:fld id="{89DB15FB-86C2-4577-8C89-A6393357638A}" type="datetimeFigureOut">
              <a:rPr lang="en-US" smtClean="0"/>
              <a:t>11/15/2017</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682C2956-C7AD-45F7-9D91-5AC675040D47}" type="slidenum">
              <a:rPr lang="en-US" smtClean="0"/>
              <a:t>‹#›</a:t>
            </a:fld>
            <a:endParaRPr lang="en-US"/>
          </a:p>
        </p:txBody>
      </p:sp>
    </p:spTree>
    <p:extLst>
      <p:ext uri="{BB962C8B-B14F-4D97-AF65-F5344CB8AC3E}">
        <p14:creationId xmlns:p14="http://schemas.microsoft.com/office/powerpoint/2010/main" val="33475037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en-US"/>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Veri Yer Tutucusu 6"/>
          <p:cNvSpPr>
            <a:spLocks noGrp="1"/>
          </p:cNvSpPr>
          <p:nvPr>
            <p:ph type="dt" sz="half" idx="10"/>
          </p:nvPr>
        </p:nvSpPr>
        <p:spPr/>
        <p:txBody>
          <a:bodyPr/>
          <a:lstStyle/>
          <a:p>
            <a:fld id="{89DB15FB-86C2-4577-8C89-A6393357638A}" type="datetimeFigureOut">
              <a:rPr lang="en-US" smtClean="0"/>
              <a:t>11/15/2017</a:t>
            </a:fld>
            <a:endParaRPr lang="en-US"/>
          </a:p>
        </p:txBody>
      </p:sp>
      <p:sp>
        <p:nvSpPr>
          <p:cNvPr id="8" name="Altbilgi Yer Tutucusu 7"/>
          <p:cNvSpPr>
            <a:spLocks noGrp="1"/>
          </p:cNvSpPr>
          <p:nvPr>
            <p:ph type="ftr" sz="quarter" idx="11"/>
          </p:nvPr>
        </p:nvSpPr>
        <p:spPr/>
        <p:txBody>
          <a:bodyPr/>
          <a:lstStyle/>
          <a:p>
            <a:endParaRPr lang="en-US"/>
          </a:p>
        </p:txBody>
      </p:sp>
      <p:sp>
        <p:nvSpPr>
          <p:cNvPr id="9" name="Slayt Numarası Yer Tutucusu 8"/>
          <p:cNvSpPr>
            <a:spLocks noGrp="1"/>
          </p:cNvSpPr>
          <p:nvPr>
            <p:ph type="sldNum" sz="quarter" idx="12"/>
          </p:nvPr>
        </p:nvSpPr>
        <p:spPr/>
        <p:txBody>
          <a:bodyPr/>
          <a:lstStyle/>
          <a:p>
            <a:fld id="{682C2956-C7AD-45F7-9D91-5AC675040D47}" type="slidenum">
              <a:rPr lang="en-US" smtClean="0"/>
              <a:t>‹#›</a:t>
            </a:fld>
            <a:endParaRPr lang="en-US"/>
          </a:p>
        </p:txBody>
      </p:sp>
    </p:spTree>
    <p:extLst>
      <p:ext uri="{BB962C8B-B14F-4D97-AF65-F5344CB8AC3E}">
        <p14:creationId xmlns:p14="http://schemas.microsoft.com/office/powerpoint/2010/main" val="4549197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Veri Yer Tutucusu 2"/>
          <p:cNvSpPr>
            <a:spLocks noGrp="1"/>
          </p:cNvSpPr>
          <p:nvPr>
            <p:ph type="dt" sz="half" idx="10"/>
          </p:nvPr>
        </p:nvSpPr>
        <p:spPr/>
        <p:txBody>
          <a:bodyPr/>
          <a:lstStyle/>
          <a:p>
            <a:fld id="{89DB15FB-86C2-4577-8C89-A6393357638A}" type="datetimeFigureOut">
              <a:rPr lang="en-US" smtClean="0"/>
              <a:t>11/15/2017</a:t>
            </a:fld>
            <a:endParaRPr lang="en-US"/>
          </a:p>
        </p:txBody>
      </p:sp>
      <p:sp>
        <p:nvSpPr>
          <p:cNvPr id="4" name="Altbilgi Yer Tutucusu 3"/>
          <p:cNvSpPr>
            <a:spLocks noGrp="1"/>
          </p:cNvSpPr>
          <p:nvPr>
            <p:ph type="ftr" sz="quarter" idx="11"/>
          </p:nvPr>
        </p:nvSpPr>
        <p:spPr/>
        <p:txBody>
          <a:bodyPr/>
          <a:lstStyle/>
          <a:p>
            <a:endParaRPr lang="en-US"/>
          </a:p>
        </p:txBody>
      </p:sp>
      <p:sp>
        <p:nvSpPr>
          <p:cNvPr id="5" name="Slayt Numarası Yer Tutucusu 4"/>
          <p:cNvSpPr>
            <a:spLocks noGrp="1"/>
          </p:cNvSpPr>
          <p:nvPr>
            <p:ph type="sldNum" sz="quarter" idx="12"/>
          </p:nvPr>
        </p:nvSpPr>
        <p:spPr/>
        <p:txBody>
          <a:bodyPr/>
          <a:lstStyle/>
          <a:p>
            <a:fld id="{682C2956-C7AD-45F7-9D91-5AC675040D47}" type="slidenum">
              <a:rPr lang="en-US" smtClean="0"/>
              <a:t>‹#›</a:t>
            </a:fld>
            <a:endParaRPr lang="en-US"/>
          </a:p>
        </p:txBody>
      </p:sp>
    </p:spTree>
    <p:extLst>
      <p:ext uri="{BB962C8B-B14F-4D97-AF65-F5344CB8AC3E}">
        <p14:creationId xmlns:p14="http://schemas.microsoft.com/office/powerpoint/2010/main" val="23306811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89DB15FB-86C2-4577-8C89-A6393357638A}" type="datetimeFigureOut">
              <a:rPr lang="en-US" smtClean="0"/>
              <a:t>11/15/2017</a:t>
            </a:fld>
            <a:endParaRPr lang="en-US"/>
          </a:p>
        </p:txBody>
      </p:sp>
      <p:sp>
        <p:nvSpPr>
          <p:cNvPr id="3" name="Altbilgi Yer Tutucusu 2"/>
          <p:cNvSpPr>
            <a:spLocks noGrp="1"/>
          </p:cNvSpPr>
          <p:nvPr>
            <p:ph type="ftr" sz="quarter" idx="11"/>
          </p:nvPr>
        </p:nvSpPr>
        <p:spPr/>
        <p:txBody>
          <a:bodyPr/>
          <a:lstStyle/>
          <a:p>
            <a:endParaRPr lang="en-US"/>
          </a:p>
        </p:txBody>
      </p:sp>
      <p:sp>
        <p:nvSpPr>
          <p:cNvPr id="4" name="Slayt Numarası Yer Tutucusu 3"/>
          <p:cNvSpPr>
            <a:spLocks noGrp="1"/>
          </p:cNvSpPr>
          <p:nvPr>
            <p:ph type="sldNum" sz="quarter" idx="12"/>
          </p:nvPr>
        </p:nvSpPr>
        <p:spPr/>
        <p:txBody>
          <a:bodyPr/>
          <a:lstStyle/>
          <a:p>
            <a:fld id="{682C2956-C7AD-45F7-9D91-5AC675040D47}" type="slidenum">
              <a:rPr lang="en-US" smtClean="0"/>
              <a:t>‹#›</a:t>
            </a:fld>
            <a:endParaRPr lang="en-US"/>
          </a:p>
        </p:txBody>
      </p:sp>
    </p:spTree>
    <p:extLst>
      <p:ext uri="{BB962C8B-B14F-4D97-AF65-F5344CB8AC3E}">
        <p14:creationId xmlns:p14="http://schemas.microsoft.com/office/powerpoint/2010/main" val="9411376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89DB15FB-86C2-4577-8C89-A6393357638A}" type="datetimeFigureOut">
              <a:rPr lang="en-US" smtClean="0"/>
              <a:t>11/15/2017</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682C2956-C7AD-45F7-9D91-5AC675040D47}" type="slidenum">
              <a:rPr lang="en-US" smtClean="0"/>
              <a:t>‹#›</a:t>
            </a:fld>
            <a:endParaRPr lang="en-US"/>
          </a:p>
        </p:txBody>
      </p:sp>
    </p:spTree>
    <p:extLst>
      <p:ext uri="{BB962C8B-B14F-4D97-AF65-F5344CB8AC3E}">
        <p14:creationId xmlns:p14="http://schemas.microsoft.com/office/powerpoint/2010/main" val="6350773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89DB15FB-86C2-4577-8C89-A6393357638A}" type="datetimeFigureOut">
              <a:rPr lang="en-US" smtClean="0"/>
              <a:t>11/15/2017</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682C2956-C7AD-45F7-9D91-5AC675040D47}" type="slidenum">
              <a:rPr lang="en-US" smtClean="0"/>
              <a:t>‹#›</a:t>
            </a:fld>
            <a:endParaRPr lang="en-US"/>
          </a:p>
        </p:txBody>
      </p:sp>
    </p:spTree>
    <p:extLst>
      <p:ext uri="{BB962C8B-B14F-4D97-AF65-F5344CB8AC3E}">
        <p14:creationId xmlns:p14="http://schemas.microsoft.com/office/powerpoint/2010/main" val="36248830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en-US"/>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9DB15FB-86C2-4577-8C89-A6393357638A}" type="datetimeFigureOut">
              <a:rPr lang="en-US" smtClean="0"/>
              <a:t>11/15/2017</a:t>
            </a:fld>
            <a:endParaRPr lang="en-US"/>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82C2956-C7AD-45F7-9D91-5AC675040D47}" type="slidenum">
              <a:rPr lang="en-US" smtClean="0"/>
              <a:t>‹#›</a:t>
            </a:fld>
            <a:endParaRPr lang="en-US"/>
          </a:p>
        </p:txBody>
      </p:sp>
    </p:spTree>
    <p:extLst>
      <p:ext uri="{BB962C8B-B14F-4D97-AF65-F5344CB8AC3E}">
        <p14:creationId xmlns:p14="http://schemas.microsoft.com/office/powerpoint/2010/main" val="19825592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vmlDrawing" Target="../drawings/vmlDrawing1.vml"/><Relationship Id="rId5" Type="http://schemas.openxmlformats.org/officeDocument/2006/relationships/image" Target="../media/image3.png"/><Relationship Id="rId4" Type="http://schemas.openxmlformats.org/officeDocument/2006/relationships/oleObject" Target="../embeddings/oleObject1.bin"/></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5378" name="İçerik Yer Tutucusu 2"/>
          <p:cNvSpPr>
            <a:spLocks noGrp="1"/>
          </p:cNvSpPr>
          <p:nvPr>
            <p:ph idx="1"/>
          </p:nvPr>
        </p:nvSpPr>
        <p:spPr>
          <a:xfrm>
            <a:off x="2152651" y="1628775"/>
            <a:ext cx="7872413" cy="4548188"/>
          </a:xfrm>
        </p:spPr>
        <p:txBody>
          <a:bodyPr/>
          <a:lstStyle/>
          <a:p>
            <a:pPr marL="0" indent="0" algn="ctr">
              <a:lnSpc>
                <a:spcPct val="200000"/>
              </a:lnSpc>
              <a:buNone/>
            </a:pPr>
            <a:r>
              <a:rPr lang="tr-TR" altLang="en-US" sz="5400" b="1"/>
              <a:t>KULUÇKA SONUÇLARININ DEĞERLENDİRİLMESİ</a:t>
            </a:r>
            <a:endParaRPr lang="en-US" altLang="en-US" sz="5400" b="1"/>
          </a:p>
        </p:txBody>
      </p:sp>
      <p:pic>
        <p:nvPicPr>
          <p:cNvPr id="485379" name="Picture 2" descr="ÇOCUK DOĞUŞTAN MERAKLIDI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65288" y="115888"/>
            <a:ext cx="3219450" cy="2171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85380" name="Picture 4" descr="http://www.mimarimedya.com/wp-content/uploads/merak-edilenler.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67664" y="4738689"/>
            <a:ext cx="2376487" cy="2117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982699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2066" name="Rectangle 2"/>
          <p:cNvSpPr>
            <a:spLocks noGrp="1" noChangeArrowheads="1"/>
          </p:cNvSpPr>
          <p:nvPr>
            <p:ph type="title"/>
          </p:nvPr>
        </p:nvSpPr>
        <p:spPr/>
        <p:txBody>
          <a:bodyPr/>
          <a:lstStyle/>
          <a:p>
            <a:r>
              <a:rPr lang="tr-TR" altLang="en-US" sz="4000" b="1"/>
              <a:t>İç Delme Dönemi Aşırı Embriyo Ölümleri</a:t>
            </a:r>
            <a:r>
              <a:rPr lang="tr-TR" altLang="en-US" sz="4000"/>
              <a:t/>
            </a:r>
            <a:br>
              <a:rPr lang="tr-TR" altLang="en-US" sz="4000"/>
            </a:br>
            <a:endParaRPr lang="tr-TR" altLang="en-US" sz="4000"/>
          </a:p>
        </p:txBody>
      </p:sp>
      <p:sp>
        <p:nvSpPr>
          <p:cNvPr id="472067" name="Rectangle 3"/>
          <p:cNvSpPr>
            <a:spLocks noGrp="1" noChangeArrowheads="1"/>
          </p:cNvSpPr>
          <p:nvPr>
            <p:ph type="body" idx="1"/>
          </p:nvPr>
        </p:nvSpPr>
        <p:spPr/>
        <p:txBody>
          <a:bodyPr/>
          <a:lstStyle/>
          <a:p>
            <a:pPr>
              <a:lnSpc>
                <a:spcPct val="90000"/>
              </a:lnSpc>
            </a:pPr>
            <a:r>
              <a:rPr lang="tr-TR" altLang="en-US"/>
              <a:t>Embriyo kabuğu kaplar ve gaga küt uçtaki hava boşluğuna zarı delerek geçer.</a:t>
            </a:r>
          </a:p>
          <a:p>
            <a:pPr>
              <a:lnSpc>
                <a:spcPct val="90000"/>
              </a:lnSpc>
            </a:pPr>
            <a:r>
              <a:rPr lang="tr-TR" altLang="en-US"/>
              <a:t>Yumurta sarısı çoğunlukla karın içine çekilmiştir. </a:t>
            </a:r>
          </a:p>
          <a:p>
            <a:pPr>
              <a:lnSpc>
                <a:spcPct val="90000"/>
              </a:lnSpc>
            </a:pPr>
            <a:r>
              <a:rPr lang="tr-TR" altLang="en-US"/>
              <a:t>Gelişme bozuklukları görülebilir.</a:t>
            </a:r>
            <a:endParaRPr lang="tr-TR" altLang="en-US" b="1"/>
          </a:p>
          <a:p>
            <a:pPr>
              <a:lnSpc>
                <a:spcPct val="90000"/>
              </a:lnSpc>
              <a:buFont typeface="Wingdings" panose="05000000000000000000" pitchFamily="2" charset="2"/>
              <a:buNone/>
            </a:pPr>
            <a:r>
              <a:rPr lang="tr-TR" altLang="en-US" b="1"/>
              <a:t>Muhtemel Nedenler: bir önceki </a:t>
            </a:r>
            <a:r>
              <a:rPr lang="tr-TR" altLang="en-US"/>
              <a:t>dönemde ölümlerle benzer nedenlere sahiptir ancak</a:t>
            </a:r>
          </a:p>
          <a:p>
            <a:pPr>
              <a:lnSpc>
                <a:spcPct val="90000"/>
              </a:lnSpc>
              <a:buFont typeface="Wingdings" panose="05000000000000000000" pitchFamily="2" charset="2"/>
              <a:buNone/>
            </a:pPr>
            <a:r>
              <a:rPr lang="tr-TR" altLang="en-US"/>
              <a:t>transfer sonrası nemin aşırı yüksek oluşundan da etkilenir.</a:t>
            </a:r>
          </a:p>
        </p:txBody>
      </p:sp>
    </p:spTree>
    <p:extLst>
      <p:ext uri="{BB962C8B-B14F-4D97-AF65-F5344CB8AC3E}">
        <p14:creationId xmlns:p14="http://schemas.microsoft.com/office/powerpoint/2010/main" val="3155597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3090" name="Rectangle 2"/>
          <p:cNvSpPr>
            <a:spLocks noGrp="1" noChangeArrowheads="1"/>
          </p:cNvSpPr>
          <p:nvPr>
            <p:ph type="title"/>
          </p:nvPr>
        </p:nvSpPr>
        <p:spPr/>
        <p:txBody>
          <a:bodyPr/>
          <a:lstStyle/>
          <a:p>
            <a:r>
              <a:rPr lang="tr-TR" altLang="en-US" sz="4000" b="1"/>
              <a:t>Dış Delme Dönemi Aşırı Embriyo Ölümleri</a:t>
            </a:r>
            <a:r>
              <a:rPr lang="tr-TR" altLang="en-US" sz="4000"/>
              <a:t/>
            </a:r>
            <a:br>
              <a:rPr lang="tr-TR" altLang="en-US" sz="4000"/>
            </a:br>
            <a:endParaRPr lang="tr-TR" altLang="en-US" sz="4000"/>
          </a:p>
        </p:txBody>
      </p:sp>
      <p:sp>
        <p:nvSpPr>
          <p:cNvPr id="473091" name="Rectangle 3"/>
          <p:cNvSpPr>
            <a:spLocks noGrp="1" noChangeArrowheads="1"/>
          </p:cNvSpPr>
          <p:nvPr>
            <p:ph type="body" idx="1"/>
          </p:nvPr>
        </p:nvSpPr>
        <p:spPr/>
        <p:txBody>
          <a:bodyPr/>
          <a:lstStyle/>
          <a:p>
            <a:pPr>
              <a:lnSpc>
                <a:spcPct val="90000"/>
              </a:lnSpc>
            </a:pPr>
            <a:r>
              <a:rPr lang="tr-TR" altLang="en-US" sz="2400"/>
              <a:t>Tamamen şekillenmiş olan embriyo yumurta kabuğunda bir delik açar ancak çıkamaz.</a:t>
            </a:r>
          </a:p>
          <a:p>
            <a:pPr>
              <a:lnSpc>
                <a:spcPct val="90000"/>
              </a:lnSpc>
            </a:pPr>
            <a:r>
              <a:rPr lang="tr-TR" altLang="en-US" sz="2400"/>
              <a:t>İnceleme yapılırken halen yaşıyor veya ölmüş olabilir.</a:t>
            </a:r>
            <a:endParaRPr lang="tr-TR" altLang="en-US" sz="2400" b="1"/>
          </a:p>
          <a:p>
            <a:pPr>
              <a:lnSpc>
                <a:spcPct val="90000"/>
              </a:lnSpc>
              <a:buFont typeface="Wingdings" panose="05000000000000000000" pitchFamily="2" charset="2"/>
              <a:buNone/>
            </a:pPr>
            <a:r>
              <a:rPr lang="tr-TR" altLang="en-US" sz="2400" b="1"/>
              <a:t>Muhtemel Nedenler: </a:t>
            </a:r>
            <a:r>
              <a:rPr lang="tr-TR" altLang="en-US" sz="2400"/>
              <a:t>Düşük nem, yüksek sıcaklık veya çıkım makinesinde elverişsiz havalandırma. </a:t>
            </a:r>
          </a:p>
          <a:p>
            <a:pPr>
              <a:lnSpc>
                <a:spcPct val="90000"/>
              </a:lnSpc>
              <a:buFont typeface="Wingdings" panose="05000000000000000000" pitchFamily="2" charset="2"/>
              <a:buNone/>
            </a:pPr>
            <a:r>
              <a:rPr lang="tr-TR" altLang="en-US" sz="2400"/>
              <a:t>Yetersiz çevirme veya yumurtaların ters dizilmesi. Beslenme eksiklikleri,</a:t>
            </a:r>
          </a:p>
          <a:p>
            <a:pPr>
              <a:lnSpc>
                <a:spcPct val="90000"/>
              </a:lnSpc>
              <a:buFont typeface="Wingdings" panose="05000000000000000000" pitchFamily="2" charset="2"/>
              <a:buNone/>
            </a:pPr>
            <a:r>
              <a:rPr lang="tr-TR" altLang="en-US" sz="2400"/>
              <a:t>hastalıklar, </a:t>
            </a:r>
          </a:p>
          <a:p>
            <a:pPr>
              <a:lnSpc>
                <a:spcPct val="90000"/>
              </a:lnSpc>
              <a:buFont typeface="Wingdings" panose="05000000000000000000" pitchFamily="2" charset="2"/>
              <a:buNone/>
            </a:pPr>
            <a:r>
              <a:rPr lang="tr-TR" altLang="en-US" sz="2400"/>
              <a:t>çok uzun süre depolama, </a:t>
            </a:r>
          </a:p>
          <a:p>
            <a:pPr>
              <a:lnSpc>
                <a:spcPct val="90000"/>
              </a:lnSpc>
              <a:buFont typeface="Wingdings" panose="05000000000000000000" pitchFamily="2" charset="2"/>
              <a:buNone/>
            </a:pPr>
            <a:r>
              <a:rPr lang="tr-TR" altLang="en-US" sz="2400"/>
              <a:t>transfer hasarları veya çıkım sürecinde aşırı fumigasyon bu dönemdeki ölümleri arttırabilir.</a:t>
            </a:r>
          </a:p>
        </p:txBody>
      </p:sp>
    </p:spTree>
    <p:extLst>
      <p:ext uri="{BB962C8B-B14F-4D97-AF65-F5344CB8AC3E}">
        <p14:creationId xmlns:p14="http://schemas.microsoft.com/office/powerpoint/2010/main" val="25844590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4114" name="Rectangle 2"/>
          <p:cNvSpPr>
            <a:spLocks noGrp="1" noChangeArrowheads="1"/>
          </p:cNvSpPr>
          <p:nvPr>
            <p:ph type="title"/>
          </p:nvPr>
        </p:nvSpPr>
        <p:spPr/>
        <p:txBody>
          <a:bodyPr/>
          <a:lstStyle/>
          <a:p>
            <a:r>
              <a:rPr lang="tr-TR" altLang="en-US" sz="4000" b="1"/>
              <a:t>Yapısal Bozukluklar (Malformasyonlar)</a:t>
            </a:r>
            <a:br>
              <a:rPr lang="tr-TR" altLang="en-US" sz="4000" b="1"/>
            </a:br>
            <a:endParaRPr lang="tr-TR" altLang="en-US" sz="4000" b="1"/>
          </a:p>
        </p:txBody>
      </p:sp>
      <p:sp>
        <p:nvSpPr>
          <p:cNvPr id="474115" name="Rectangle 3"/>
          <p:cNvSpPr>
            <a:spLocks noGrp="1" noChangeArrowheads="1"/>
          </p:cNvSpPr>
          <p:nvPr>
            <p:ph type="body" idx="1"/>
          </p:nvPr>
        </p:nvSpPr>
        <p:spPr/>
        <p:txBody>
          <a:bodyPr/>
          <a:lstStyle/>
          <a:p>
            <a:r>
              <a:rPr lang="tr-TR" altLang="en-US" b="1"/>
              <a:t>Baş</a:t>
            </a:r>
            <a:endParaRPr lang="tr-TR" altLang="en-US"/>
          </a:p>
          <a:p>
            <a:r>
              <a:rPr lang="tr-TR" altLang="en-US"/>
              <a:t>Örneğin, dışarı çıkmış beyin, eksik gözler, gaga ve/veya yüz anormallikleri</a:t>
            </a:r>
            <a:r>
              <a:rPr lang="tr-TR" altLang="en-US" b="1"/>
              <a:t>.</a:t>
            </a:r>
          </a:p>
          <a:p>
            <a:r>
              <a:rPr lang="tr-TR" altLang="en-US" b="1"/>
              <a:t>Muhtemel Nedenler: </a:t>
            </a:r>
          </a:p>
          <a:p>
            <a:r>
              <a:rPr lang="tr-TR" altLang="en-US"/>
              <a:t>Erken dönemde yüksek inkübasyon sıcaklıkları veya </a:t>
            </a:r>
          </a:p>
          <a:p>
            <a:r>
              <a:rPr lang="tr-TR" altLang="en-US"/>
              <a:t>Beslenme bozuklukları.</a:t>
            </a:r>
          </a:p>
        </p:txBody>
      </p:sp>
    </p:spTree>
    <p:extLst>
      <p:ext uri="{BB962C8B-B14F-4D97-AF65-F5344CB8AC3E}">
        <p14:creationId xmlns:p14="http://schemas.microsoft.com/office/powerpoint/2010/main" val="31121377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3026" name="Rectangle 2"/>
          <p:cNvSpPr>
            <a:spLocks noGrp="1"/>
          </p:cNvSpPr>
          <p:nvPr>
            <p:ph type="title" idx="4294967295"/>
          </p:nvPr>
        </p:nvSpPr>
        <p:spPr>
          <a:xfrm>
            <a:off x="1981200" y="274638"/>
            <a:ext cx="8229600" cy="1143000"/>
          </a:xfrm>
          <a:noFill/>
        </p:spPr>
        <p:txBody>
          <a:bodyPr rtlCol="0" anchorCtr="0">
            <a:normAutofit/>
            <a:scene3d>
              <a:camera prst="orthographicFront"/>
              <a:lightRig rig="soft" dir="t"/>
            </a:scene3d>
            <a:sp3d prstMaterial="softEdge">
              <a:bevelT w="25400" h="25400"/>
            </a:sp3d>
          </a:bodyPr>
          <a:lstStyle/>
          <a:p>
            <a:pPr algn="l" eaLnBrk="0" hangingPunct="0">
              <a:defRPr/>
            </a:pPr>
            <a:r>
              <a:rPr lang="tr-TR" sz="3300" b="1"/>
              <a:t>Eğer çıkım gücü, kuluçka randımanı, döllülük oranı beklenen değerlerden düşük çıktıysa;</a:t>
            </a:r>
          </a:p>
        </p:txBody>
      </p:sp>
      <p:sp>
        <p:nvSpPr>
          <p:cNvPr id="229379" name="Rectangle 3"/>
          <p:cNvSpPr>
            <a:spLocks noGrp="1"/>
          </p:cNvSpPr>
          <p:nvPr>
            <p:ph type="body" idx="4294967295"/>
          </p:nvPr>
        </p:nvSpPr>
        <p:spPr>
          <a:xfrm>
            <a:off x="2062164" y="2105025"/>
            <a:ext cx="8148637" cy="4025900"/>
          </a:xfrm>
        </p:spPr>
        <p:txBody>
          <a:bodyPr/>
          <a:lstStyle/>
          <a:p>
            <a:r>
              <a:rPr lang="tr-TR" altLang="en-US"/>
              <a:t>Rastgele örnekleme ile kuluçka makinesinin değişik bölgelerinden alınan tepsilerdeki civciv çıkmayan tüm yumurtalar kırılır ve dölsüz olanlar ile döllü olupta ölen embriyolar yüzde oran olarak belirlenir</a:t>
            </a:r>
          </a:p>
        </p:txBody>
      </p:sp>
      <p:graphicFrame>
        <p:nvGraphicFramePr>
          <p:cNvPr id="229380" name="Object 4"/>
          <p:cNvGraphicFramePr>
            <a:graphicFrameLocks noChangeAspect="1"/>
          </p:cNvGraphicFramePr>
          <p:nvPr/>
        </p:nvGraphicFramePr>
        <p:xfrm>
          <a:off x="7696200" y="4724400"/>
          <a:ext cx="2222500" cy="2133600"/>
        </p:xfrm>
        <a:graphic>
          <a:graphicData uri="http://schemas.openxmlformats.org/presentationml/2006/ole">
            <mc:AlternateContent xmlns:mc="http://schemas.openxmlformats.org/markup-compatibility/2006">
              <mc:Choice xmlns:v="urn:schemas-microsoft-com:vml" Requires="v">
                <p:oleObj spid="_x0000_s1026" name="Photo Editor Photo" r:id="rId4" imgW="600159" imgH="952633" progId="MSPhotoEd.3">
                  <p:embed/>
                </p:oleObj>
              </mc:Choice>
              <mc:Fallback>
                <p:oleObj name="Photo Editor Photo" r:id="rId4" imgW="600159" imgH="952633" progId="MSPhotoEd.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696200" y="4724400"/>
                        <a:ext cx="2222500" cy="2133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16601150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4898" name="Rectangle 2"/>
          <p:cNvSpPr>
            <a:spLocks noGrp="1" noChangeArrowheads="1"/>
          </p:cNvSpPr>
          <p:nvPr>
            <p:ph type="title"/>
          </p:nvPr>
        </p:nvSpPr>
        <p:spPr/>
        <p:txBody>
          <a:bodyPr/>
          <a:lstStyle/>
          <a:p>
            <a:r>
              <a:rPr lang="tr-TR" altLang="en-US" b="1">
                <a:effectLst/>
              </a:rPr>
              <a:t>Aşırı Dölsüzlük</a:t>
            </a:r>
          </a:p>
        </p:txBody>
      </p:sp>
      <p:sp>
        <p:nvSpPr>
          <p:cNvPr id="464899" name="Rectangle 3"/>
          <p:cNvSpPr>
            <a:spLocks noGrp="1" noChangeArrowheads="1"/>
          </p:cNvSpPr>
          <p:nvPr>
            <p:ph type="body" idx="1"/>
          </p:nvPr>
        </p:nvSpPr>
        <p:spPr/>
        <p:txBody>
          <a:bodyPr/>
          <a:lstStyle/>
          <a:p>
            <a:pPr>
              <a:lnSpc>
                <a:spcPct val="80000"/>
              </a:lnSpc>
            </a:pPr>
            <a:endParaRPr lang="tr-TR" altLang="en-US" sz="2400" b="1"/>
          </a:p>
          <a:p>
            <a:pPr>
              <a:lnSpc>
                <a:spcPct val="80000"/>
              </a:lnSpc>
            </a:pPr>
            <a:r>
              <a:rPr lang="tr-TR" altLang="en-US" sz="2400"/>
              <a:t>Embriyonik gelişim yoktur. </a:t>
            </a:r>
          </a:p>
          <a:p>
            <a:pPr>
              <a:lnSpc>
                <a:spcPct val="80000"/>
              </a:lnSpc>
            </a:pPr>
            <a:r>
              <a:rPr lang="tr-TR" altLang="en-US" sz="2400"/>
              <a:t>Yumurtalar erken dönemde lamba muayenesi yapılıp sonrasında incelenirse dölsüz blastodiskin karakteristik görüntüsü olan küçük, beyaz, yoğun nokta görülecektir. </a:t>
            </a:r>
            <a:r>
              <a:rPr lang="tr-TR" altLang="en-US" sz="2400" b="1"/>
              <a:t>Muhtemel Nedenler: </a:t>
            </a:r>
          </a:p>
          <a:p>
            <a:pPr>
              <a:lnSpc>
                <a:spcPct val="80000"/>
              </a:lnSpc>
            </a:pPr>
            <a:r>
              <a:rPr lang="tr-TR" altLang="en-US" sz="2400"/>
              <a:t>Gelişimini tamamlamamış horozlar, </a:t>
            </a:r>
          </a:p>
          <a:p>
            <a:pPr>
              <a:lnSpc>
                <a:spcPct val="80000"/>
              </a:lnSpc>
            </a:pPr>
            <a:r>
              <a:rPr lang="tr-TR" altLang="en-US" sz="2400"/>
              <a:t>aşırı kilo ya da ayak problemlerindendolayı çiftleşmeyen horozlar. </a:t>
            </a:r>
          </a:p>
          <a:p>
            <a:pPr>
              <a:lnSpc>
                <a:spcPct val="80000"/>
              </a:lnSpc>
            </a:pPr>
            <a:r>
              <a:rPr lang="tr-TR" altLang="en-US" sz="2400"/>
              <a:t>Yetersiz beslenme nedeniyle horozların kondüsyonlarını kaybetmesi.</a:t>
            </a:r>
          </a:p>
          <a:p>
            <a:pPr>
              <a:lnSpc>
                <a:spcPct val="80000"/>
              </a:lnSpc>
            </a:pPr>
            <a:r>
              <a:rPr lang="tr-TR" altLang="en-US" sz="2400"/>
              <a:t> Horoz oranının çok fazla ya da çok az olması. </a:t>
            </a:r>
          </a:p>
          <a:p>
            <a:pPr>
              <a:lnSpc>
                <a:spcPct val="80000"/>
              </a:lnSpc>
            </a:pPr>
            <a:r>
              <a:rPr lang="tr-TR" altLang="en-US" sz="2400"/>
              <a:t>Hastalıklar</a:t>
            </a:r>
          </a:p>
        </p:txBody>
      </p:sp>
    </p:spTree>
    <p:extLst>
      <p:ext uri="{BB962C8B-B14F-4D97-AF65-F5344CB8AC3E}">
        <p14:creationId xmlns:p14="http://schemas.microsoft.com/office/powerpoint/2010/main" val="9467527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5922" name="Rectangle 2"/>
          <p:cNvSpPr>
            <a:spLocks noGrp="1" noChangeArrowheads="1"/>
          </p:cNvSpPr>
          <p:nvPr>
            <p:ph type="title"/>
          </p:nvPr>
        </p:nvSpPr>
        <p:spPr/>
        <p:txBody>
          <a:bodyPr/>
          <a:lstStyle/>
          <a:p>
            <a:r>
              <a:rPr lang="tr-TR" altLang="en-US" sz="4000" b="1"/>
              <a:t>Erken Dönem Aşırı Embriyo Ölümü (İlk 2 gün)</a:t>
            </a:r>
          </a:p>
        </p:txBody>
      </p:sp>
      <p:sp>
        <p:nvSpPr>
          <p:cNvPr id="465923" name="Rectangle 3"/>
          <p:cNvSpPr>
            <a:spLocks noGrp="1" noChangeArrowheads="1"/>
          </p:cNvSpPr>
          <p:nvPr>
            <p:ph type="body" idx="1"/>
          </p:nvPr>
        </p:nvSpPr>
        <p:spPr>
          <a:xfrm>
            <a:off x="1981200" y="1600201"/>
            <a:ext cx="8229600" cy="4924425"/>
          </a:xfrm>
        </p:spPr>
        <p:txBody>
          <a:bodyPr/>
          <a:lstStyle/>
          <a:p>
            <a:pPr>
              <a:lnSpc>
                <a:spcPct val="80000"/>
              </a:lnSpc>
            </a:pPr>
            <a:endParaRPr lang="tr-TR" altLang="en-US" sz="2000" b="1"/>
          </a:p>
          <a:p>
            <a:pPr>
              <a:lnSpc>
                <a:spcPct val="80000"/>
              </a:lnSpc>
            </a:pPr>
            <a:r>
              <a:rPr lang="tr-TR" altLang="en-US" sz="2000"/>
              <a:t>Gözle görülür bir embriyo olmayabilir ancak krem renkli ekstra embriyonik membranlar görülecektir (1. gün için 1cm, 2. gün için ise 3 cm çapa kadar). Bu aşamada lamba muayenesi sonrası kırım yapıldığında kan görülmeyecektir.</a:t>
            </a:r>
          </a:p>
          <a:p>
            <a:pPr>
              <a:lnSpc>
                <a:spcPct val="80000"/>
              </a:lnSpc>
            </a:pPr>
            <a:r>
              <a:rPr lang="tr-TR" altLang="en-US" sz="2000" b="1"/>
              <a:t>Muhtemel Nedenler: </a:t>
            </a:r>
          </a:p>
          <a:p>
            <a:pPr>
              <a:lnSpc>
                <a:spcPct val="80000"/>
              </a:lnSpc>
            </a:pPr>
            <a:r>
              <a:rPr lang="tr-TR" altLang="en-US" sz="2000"/>
              <a:t>Büyük ihtimalle çiftlik, taşıma veya depolama problemidir.</a:t>
            </a:r>
          </a:p>
          <a:p>
            <a:pPr>
              <a:lnSpc>
                <a:spcPct val="80000"/>
              </a:lnSpc>
            </a:pPr>
            <a:r>
              <a:rPr lang="tr-TR" altLang="en-US" sz="2000"/>
              <a:t>Örneğin seyrek yumurta toplanması, </a:t>
            </a:r>
          </a:p>
          <a:p>
            <a:pPr>
              <a:lnSpc>
                <a:spcPct val="80000"/>
              </a:lnSpc>
            </a:pPr>
            <a:r>
              <a:rPr lang="tr-TR" altLang="en-US" sz="2000"/>
              <a:t>yumurtaların toplanırken veya taşınırken sarsılması, </a:t>
            </a:r>
          </a:p>
          <a:p>
            <a:pPr>
              <a:lnSpc>
                <a:spcPct val="80000"/>
              </a:lnSpc>
            </a:pPr>
            <a:r>
              <a:rPr lang="tr-TR" altLang="en-US" sz="2000"/>
              <a:t>yumurtaların basılmadan önce kuluçkada yeterince dinlendirilmemesi, </a:t>
            </a:r>
          </a:p>
          <a:p>
            <a:pPr>
              <a:lnSpc>
                <a:spcPct val="80000"/>
              </a:lnSpc>
            </a:pPr>
            <a:r>
              <a:rPr lang="tr-TR" altLang="en-US" sz="2000"/>
              <a:t>çok uzun süreli depolamalar ( &gt;7 gün) veya uygunsuz depolama koşulları (Çok soğuk, çok sıcak veya inip çıkan sıcaklıklar). </a:t>
            </a:r>
          </a:p>
          <a:p>
            <a:pPr>
              <a:lnSpc>
                <a:spcPct val="80000"/>
              </a:lnSpc>
            </a:pPr>
            <a:r>
              <a:rPr lang="tr-TR" altLang="en-US" sz="2000"/>
              <a:t>Yumurtaların yanlış dezenfeksiyonu (Çok sıcak suda yıkanması veya inkübasyonun ilk 12-96 saatinde fumigasyon yapılması) veya</a:t>
            </a:r>
          </a:p>
          <a:p>
            <a:pPr>
              <a:lnSpc>
                <a:spcPct val="80000"/>
              </a:lnSpc>
            </a:pPr>
            <a:r>
              <a:rPr lang="tr-TR" altLang="en-US" sz="2000"/>
              <a:t> yüksek inkübatör sıcaklıkları diğer muhtemel nedenlerdir.</a:t>
            </a:r>
          </a:p>
        </p:txBody>
      </p:sp>
    </p:spTree>
    <p:extLst>
      <p:ext uri="{BB962C8B-B14F-4D97-AF65-F5344CB8AC3E}">
        <p14:creationId xmlns:p14="http://schemas.microsoft.com/office/powerpoint/2010/main" val="5191414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6946" name="Rectangle 2"/>
          <p:cNvSpPr>
            <a:spLocks noGrp="1" noChangeArrowheads="1"/>
          </p:cNvSpPr>
          <p:nvPr>
            <p:ph type="title"/>
          </p:nvPr>
        </p:nvSpPr>
        <p:spPr/>
        <p:txBody>
          <a:bodyPr/>
          <a:lstStyle/>
          <a:p>
            <a:r>
              <a:rPr lang="tr-TR" altLang="en-US" sz="4000" b="1"/>
              <a:t>Kan Halkası” Dönemi Aşırı Embriyo Ölümü (2.5 – 4 günler)</a:t>
            </a:r>
            <a:r>
              <a:rPr lang="tr-TR" altLang="en-US" sz="4000"/>
              <a:t> </a:t>
            </a:r>
          </a:p>
        </p:txBody>
      </p:sp>
      <p:sp>
        <p:nvSpPr>
          <p:cNvPr id="466947" name="Rectangle 3"/>
          <p:cNvSpPr>
            <a:spLocks noGrp="1" noChangeArrowheads="1"/>
          </p:cNvSpPr>
          <p:nvPr>
            <p:ph type="body" idx="1"/>
          </p:nvPr>
        </p:nvSpPr>
        <p:spPr/>
        <p:txBody>
          <a:bodyPr/>
          <a:lstStyle/>
          <a:p>
            <a:pPr>
              <a:lnSpc>
                <a:spcPct val="90000"/>
              </a:lnSpc>
            </a:pPr>
            <a:r>
              <a:rPr lang="tr-TR" altLang="en-US" sz="2400"/>
              <a:t>Yumurta sarısı üzerinde büyümüş krem renkli mebran ve belirgin bir şekilde kanın görülebildiği dolaşım sistemi oluşmuş olmalıdır. </a:t>
            </a:r>
          </a:p>
          <a:p>
            <a:pPr>
              <a:lnSpc>
                <a:spcPct val="90000"/>
              </a:lnSpc>
            </a:pPr>
            <a:r>
              <a:rPr lang="tr-TR" altLang="en-US" sz="2400"/>
              <a:t>Embriyo öldükten sonra kan damarları çok belirgin değildir. Çünkü kan çevresel halkanın içerisine akarak koyu bir renk alır.</a:t>
            </a:r>
          </a:p>
          <a:p>
            <a:pPr>
              <a:lnSpc>
                <a:spcPct val="90000"/>
              </a:lnSpc>
            </a:pPr>
            <a:r>
              <a:rPr lang="tr-TR" altLang="en-US" sz="2400"/>
              <a:t>Çevresel kan halkası görüntüsü genellikle transfere kadar varlığını sürdürür. Ancak krem rengi ekstra embriyonik membrandan kalanlar ile sarının üst kısmında yer alan sıvı dolu amniyotik kese 21. günün sonunda geriye kalan tek bulgu olacaktır. </a:t>
            </a:r>
          </a:p>
          <a:p>
            <a:pPr>
              <a:lnSpc>
                <a:spcPct val="90000"/>
              </a:lnSpc>
            </a:pPr>
            <a:r>
              <a:rPr lang="tr-TR" altLang="en-US" sz="2400"/>
              <a:t>Gözde görülebilir bir siyah pigmentasyon yoktur.</a:t>
            </a:r>
          </a:p>
        </p:txBody>
      </p:sp>
    </p:spTree>
    <p:extLst>
      <p:ext uri="{BB962C8B-B14F-4D97-AF65-F5344CB8AC3E}">
        <p14:creationId xmlns:p14="http://schemas.microsoft.com/office/powerpoint/2010/main" val="6543140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7970" name="Rectangle 2"/>
          <p:cNvSpPr>
            <a:spLocks noGrp="1" noChangeArrowheads="1"/>
          </p:cNvSpPr>
          <p:nvPr>
            <p:ph type="title"/>
          </p:nvPr>
        </p:nvSpPr>
        <p:spPr/>
        <p:txBody>
          <a:bodyPr/>
          <a:lstStyle/>
          <a:p>
            <a:r>
              <a:rPr lang="tr-TR" altLang="en-US" b="1"/>
              <a:t>Muhtemel Nedenler:</a:t>
            </a:r>
          </a:p>
        </p:txBody>
      </p:sp>
      <p:sp>
        <p:nvSpPr>
          <p:cNvPr id="467971" name="Rectangle 3"/>
          <p:cNvSpPr>
            <a:spLocks noGrp="1" noChangeArrowheads="1"/>
          </p:cNvSpPr>
          <p:nvPr>
            <p:ph type="body" idx="1"/>
          </p:nvPr>
        </p:nvSpPr>
        <p:spPr/>
        <p:txBody>
          <a:bodyPr/>
          <a:lstStyle/>
          <a:p>
            <a:pPr>
              <a:buFont typeface="Wingdings" panose="05000000000000000000" pitchFamily="2" charset="2"/>
              <a:buNone/>
            </a:pPr>
            <a:endParaRPr lang="tr-TR" altLang="en-US" b="1"/>
          </a:p>
          <a:p>
            <a:r>
              <a:rPr lang="tr-TR" altLang="en-US"/>
              <a:t>Erken dönem ölümleriyle benzerlik gösterir. </a:t>
            </a:r>
          </a:p>
          <a:p>
            <a:r>
              <a:rPr lang="tr-TR" altLang="en-US"/>
              <a:t>Aynı zamanda besleme ile alakalı eksiklikler ve </a:t>
            </a:r>
          </a:p>
          <a:p>
            <a:r>
              <a:rPr lang="tr-TR" altLang="en-US"/>
              <a:t>bakteriyel kontaminasyondan da etkilenir </a:t>
            </a:r>
          </a:p>
        </p:txBody>
      </p:sp>
    </p:spTree>
    <p:extLst>
      <p:ext uri="{BB962C8B-B14F-4D97-AF65-F5344CB8AC3E}">
        <p14:creationId xmlns:p14="http://schemas.microsoft.com/office/powerpoint/2010/main" val="10411697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8994" name="Rectangle 2"/>
          <p:cNvSpPr>
            <a:spLocks noGrp="1" noChangeArrowheads="1"/>
          </p:cNvSpPr>
          <p:nvPr>
            <p:ph type="title"/>
          </p:nvPr>
        </p:nvSpPr>
        <p:spPr/>
        <p:txBody>
          <a:bodyPr>
            <a:normAutofit fontScale="90000"/>
          </a:bodyPr>
          <a:lstStyle/>
          <a:p>
            <a:r>
              <a:rPr lang="tr-TR" altLang="en-US" sz="4000" b="1"/>
              <a:t>Siyah Göz” Dönemi Aşırı Embriyo Ölümü (5 - 12 günler)</a:t>
            </a:r>
            <a:r>
              <a:rPr lang="tr-TR" altLang="en-US" sz="4000"/>
              <a:t/>
            </a:r>
            <a:br>
              <a:rPr lang="tr-TR" altLang="en-US" sz="4000"/>
            </a:br>
            <a:endParaRPr lang="tr-TR" altLang="en-US" sz="4000"/>
          </a:p>
        </p:txBody>
      </p:sp>
      <p:sp>
        <p:nvSpPr>
          <p:cNvPr id="468995" name="Rectangle 3"/>
          <p:cNvSpPr>
            <a:spLocks noGrp="1" noChangeArrowheads="1"/>
          </p:cNvSpPr>
          <p:nvPr>
            <p:ph type="body" idx="1"/>
          </p:nvPr>
        </p:nvSpPr>
        <p:spPr/>
        <p:txBody>
          <a:bodyPr/>
          <a:lstStyle/>
          <a:p>
            <a:pPr>
              <a:lnSpc>
                <a:spcPct val="80000"/>
              </a:lnSpc>
            </a:pPr>
            <a:r>
              <a:rPr lang="tr-TR" altLang="en-US" sz="2400" b="1"/>
              <a:t>“</a:t>
            </a:r>
            <a:r>
              <a:rPr lang="tr-TR" altLang="en-US" sz="2400"/>
              <a:t>Embriyo belirgin bir siyah göz geliştirmiş olmalıdır. Küçük kanat ve bacaklar da açıkça görülür durumdadır. Bu evrede ölen embriyoların çoğu kontaminedir.</a:t>
            </a:r>
            <a:endParaRPr lang="tr-TR" altLang="en-US" sz="2400" b="1"/>
          </a:p>
          <a:p>
            <a:pPr>
              <a:lnSpc>
                <a:spcPct val="80000"/>
              </a:lnSpc>
              <a:buFont typeface="Wingdings" panose="05000000000000000000" pitchFamily="2" charset="2"/>
              <a:buNone/>
            </a:pPr>
            <a:r>
              <a:rPr lang="tr-TR" altLang="en-US" sz="2400" b="1"/>
              <a:t>Muhtemel Nedenler: </a:t>
            </a:r>
          </a:p>
          <a:p>
            <a:pPr>
              <a:lnSpc>
                <a:spcPct val="80000"/>
              </a:lnSpc>
            </a:pPr>
            <a:r>
              <a:rPr lang="tr-TR" altLang="en-US" sz="2400"/>
              <a:t>Çatlamış yumurta kabuğundan kaynaklanan bakteriyel</a:t>
            </a:r>
          </a:p>
          <a:p>
            <a:pPr>
              <a:lnSpc>
                <a:spcPct val="80000"/>
              </a:lnSpc>
              <a:buFont typeface="Wingdings" panose="05000000000000000000" pitchFamily="2" charset="2"/>
              <a:buNone/>
            </a:pPr>
            <a:r>
              <a:rPr lang="tr-TR" altLang="en-US" sz="2400"/>
              <a:t>kontaminasyon, </a:t>
            </a:r>
          </a:p>
          <a:p>
            <a:pPr>
              <a:lnSpc>
                <a:spcPct val="80000"/>
              </a:lnSpc>
              <a:buFont typeface="Wingdings" panose="05000000000000000000" pitchFamily="2" charset="2"/>
              <a:buNone/>
            </a:pPr>
            <a:r>
              <a:rPr lang="tr-TR" altLang="en-US" sz="2400"/>
              <a:t>kötü folluk hijyeni, </a:t>
            </a:r>
          </a:p>
          <a:p>
            <a:pPr>
              <a:lnSpc>
                <a:spcPct val="80000"/>
              </a:lnSpc>
              <a:buFont typeface="Wingdings" panose="05000000000000000000" pitchFamily="2" charset="2"/>
              <a:buNone/>
            </a:pPr>
            <a:r>
              <a:rPr lang="tr-TR" altLang="en-US" sz="2400"/>
              <a:t>yanlış yumurta dezenfeksiyonu veya yumurta sevkidaresinin herhangi bir aşamasında sıcaktaki ani değişimlere bağlı olarak terleme.</a:t>
            </a:r>
          </a:p>
          <a:p>
            <a:pPr>
              <a:lnSpc>
                <a:spcPct val="80000"/>
              </a:lnSpc>
            </a:pPr>
            <a:r>
              <a:rPr lang="tr-TR" altLang="en-US" sz="2400"/>
              <a:t>Sıklıkla yer yumurtalarında, özellikle yıkama yapılıyorsa görülür. </a:t>
            </a:r>
          </a:p>
          <a:p>
            <a:pPr>
              <a:lnSpc>
                <a:spcPct val="80000"/>
              </a:lnSpc>
            </a:pPr>
            <a:r>
              <a:rPr lang="tr-TR" altLang="en-US" sz="2400"/>
              <a:t>Beslenmeden de kaynaklanabilir </a:t>
            </a:r>
          </a:p>
        </p:txBody>
      </p:sp>
    </p:spTree>
    <p:extLst>
      <p:ext uri="{BB962C8B-B14F-4D97-AF65-F5344CB8AC3E}">
        <p14:creationId xmlns:p14="http://schemas.microsoft.com/office/powerpoint/2010/main" val="28107135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0018" name="Rectangle 2"/>
          <p:cNvSpPr>
            <a:spLocks noGrp="1" noChangeArrowheads="1"/>
          </p:cNvSpPr>
          <p:nvPr>
            <p:ph type="title"/>
          </p:nvPr>
        </p:nvSpPr>
        <p:spPr/>
        <p:txBody>
          <a:bodyPr>
            <a:normAutofit fontScale="90000"/>
          </a:bodyPr>
          <a:lstStyle/>
          <a:p>
            <a:r>
              <a:rPr lang="tr-TR" altLang="en-US" sz="4000" b="1"/>
              <a:t>“Tüylenme” Dönemi Aşırı Embriyo Ölümleri (13 - 17 günler)</a:t>
            </a:r>
            <a:r>
              <a:rPr lang="tr-TR" altLang="en-US" sz="4000"/>
              <a:t/>
            </a:r>
            <a:br>
              <a:rPr lang="tr-TR" altLang="en-US" sz="4000"/>
            </a:br>
            <a:endParaRPr lang="tr-TR" altLang="en-US" sz="4000"/>
          </a:p>
        </p:txBody>
      </p:sp>
      <p:sp>
        <p:nvSpPr>
          <p:cNvPr id="470019" name="Rectangle 3"/>
          <p:cNvSpPr>
            <a:spLocks noGrp="1" noChangeArrowheads="1"/>
          </p:cNvSpPr>
          <p:nvPr>
            <p:ph type="body" idx="1"/>
          </p:nvPr>
        </p:nvSpPr>
        <p:spPr>
          <a:xfrm>
            <a:off x="1992313" y="1557339"/>
            <a:ext cx="8229600" cy="4530725"/>
          </a:xfrm>
        </p:spPr>
        <p:txBody>
          <a:bodyPr/>
          <a:lstStyle/>
          <a:p>
            <a:pPr>
              <a:lnSpc>
                <a:spcPct val="80000"/>
              </a:lnSpc>
            </a:pPr>
            <a:r>
              <a:rPr lang="tr-TR" altLang="en-US" sz="2000"/>
              <a:t>Tüyler 11. günden itibaren görülmeye başlar fakat tüm vücutta görülmesi 13. günü bulur.</a:t>
            </a:r>
          </a:p>
          <a:p>
            <a:pPr>
              <a:lnSpc>
                <a:spcPct val="80000"/>
              </a:lnSpc>
            </a:pPr>
            <a:r>
              <a:rPr lang="tr-TR" altLang="en-US" sz="2000"/>
              <a:t>Bu dönemde ölen embriyolar yumurtanın içini tam olarak doldurmazlar. </a:t>
            </a:r>
          </a:p>
          <a:p>
            <a:pPr>
              <a:lnSpc>
                <a:spcPct val="80000"/>
              </a:lnSpc>
            </a:pPr>
            <a:r>
              <a:rPr lang="tr-TR" altLang="en-US" sz="2000"/>
              <a:t>Kafa yumurtanın sivri ucuna doğru pozisyon alma eğilimi gösterir. </a:t>
            </a:r>
          </a:p>
          <a:p>
            <a:pPr>
              <a:lnSpc>
                <a:spcPct val="80000"/>
              </a:lnSpc>
            </a:pPr>
            <a:r>
              <a:rPr lang="tr-TR" altLang="en-US" sz="2000"/>
              <a:t>Kabuk altı yumurtalar incelendiğinde bu aşamada ölen embriyolarda kanın bozulması nedeniyle koyu kızılkahve bir renk hakimdir.</a:t>
            </a:r>
            <a:endParaRPr lang="tr-TR" altLang="en-US" sz="2000" b="1"/>
          </a:p>
          <a:p>
            <a:pPr>
              <a:lnSpc>
                <a:spcPct val="80000"/>
              </a:lnSpc>
              <a:buFont typeface="Wingdings" panose="05000000000000000000" pitchFamily="2" charset="2"/>
              <a:buNone/>
            </a:pPr>
            <a:r>
              <a:rPr lang="tr-TR" altLang="en-US" sz="2000" b="1"/>
              <a:t>Muhtemel Nedenler: </a:t>
            </a:r>
          </a:p>
          <a:p>
            <a:pPr>
              <a:lnSpc>
                <a:spcPct val="80000"/>
              </a:lnSpc>
              <a:buFont typeface="Wingdings" panose="05000000000000000000" pitchFamily="2" charset="2"/>
              <a:buNone/>
            </a:pPr>
            <a:r>
              <a:rPr lang="tr-TR" altLang="en-US" sz="2000"/>
              <a:t>Çoğu embriyo bu dönemde hızlı bir büyüme göstererek yaşama eğilimindedir. </a:t>
            </a:r>
          </a:p>
          <a:p>
            <a:pPr>
              <a:lnSpc>
                <a:spcPct val="80000"/>
              </a:lnSpc>
              <a:buFont typeface="Wingdings" panose="05000000000000000000" pitchFamily="2" charset="2"/>
              <a:buNone/>
            </a:pPr>
            <a:r>
              <a:rPr lang="tr-TR" altLang="en-US" sz="2000"/>
              <a:t>Ancak beslenmeye bağlı eksiklikler bu dönemdeki ölüm oranını arttırabilir.</a:t>
            </a:r>
          </a:p>
          <a:p>
            <a:pPr>
              <a:lnSpc>
                <a:spcPct val="80000"/>
              </a:lnSpc>
              <a:buFont typeface="Wingdings" panose="05000000000000000000" pitchFamily="2" charset="2"/>
              <a:buNone/>
            </a:pPr>
            <a:r>
              <a:rPr lang="tr-TR" altLang="en-US" sz="2000"/>
              <a:t>Benzer biçimde kontaminasyon ve uygun olmayan inkübatör koşulları da etkilidir.</a:t>
            </a:r>
          </a:p>
        </p:txBody>
      </p:sp>
    </p:spTree>
    <p:extLst>
      <p:ext uri="{BB962C8B-B14F-4D97-AF65-F5344CB8AC3E}">
        <p14:creationId xmlns:p14="http://schemas.microsoft.com/office/powerpoint/2010/main" val="12887788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42" name="Rectangle 2"/>
          <p:cNvSpPr>
            <a:spLocks noGrp="1" noChangeArrowheads="1"/>
          </p:cNvSpPr>
          <p:nvPr>
            <p:ph type="title"/>
          </p:nvPr>
        </p:nvSpPr>
        <p:spPr/>
        <p:txBody>
          <a:bodyPr/>
          <a:lstStyle/>
          <a:p>
            <a:r>
              <a:rPr lang="tr-TR" altLang="en-US" sz="4000" b="1"/>
              <a:t>(18 - 19 günler) Dönem Aşırı Embriyo Ölümleri</a:t>
            </a:r>
          </a:p>
        </p:txBody>
      </p:sp>
      <p:sp>
        <p:nvSpPr>
          <p:cNvPr id="471043" name="Rectangle 3"/>
          <p:cNvSpPr>
            <a:spLocks noGrp="1" noChangeArrowheads="1"/>
          </p:cNvSpPr>
          <p:nvPr>
            <p:ph type="body" idx="1"/>
          </p:nvPr>
        </p:nvSpPr>
        <p:spPr>
          <a:xfrm>
            <a:off x="1981200" y="1600200"/>
            <a:ext cx="8229600" cy="4852988"/>
          </a:xfrm>
        </p:spPr>
        <p:txBody>
          <a:bodyPr>
            <a:normAutofit lnSpcReduction="10000"/>
          </a:bodyPr>
          <a:lstStyle/>
          <a:p>
            <a:pPr>
              <a:lnSpc>
                <a:spcPct val="80000"/>
              </a:lnSpc>
              <a:buFont typeface="Wingdings" panose="05000000000000000000" pitchFamily="2" charset="2"/>
              <a:buNone/>
            </a:pPr>
            <a:r>
              <a:rPr lang="tr-TR" altLang="en-US" sz="2400"/>
              <a:t>Embriyo yumurtanın içini kaplar ve kafası küt uçta bulunan hava boşluğuna denk gelecek şekilde döner. </a:t>
            </a:r>
          </a:p>
          <a:p>
            <a:pPr>
              <a:lnSpc>
                <a:spcPct val="80000"/>
              </a:lnSpc>
              <a:buFont typeface="Wingdings" panose="05000000000000000000" pitchFamily="2" charset="2"/>
              <a:buNone/>
            </a:pPr>
            <a:r>
              <a:rPr lang="tr-TR" altLang="en-US" sz="2400"/>
              <a:t>Sarı halen vücudun dışındadır. </a:t>
            </a:r>
          </a:p>
          <a:p>
            <a:pPr>
              <a:lnSpc>
                <a:spcPct val="80000"/>
              </a:lnSpc>
              <a:buFont typeface="Wingdings" panose="05000000000000000000" pitchFamily="2" charset="2"/>
              <a:buNone/>
            </a:pPr>
            <a:r>
              <a:rPr lang="tr-TR" altLang="en-US" sz="2400"/>
              <a:t>Embriyo; yapısal bozukluklar, aşırı nem veya ters dizilmeye ilişkin işaretlerin varlığına dair incelenmelidir.</a:t>
            </a:r>
            <a:endParaRPr lang="tr-TR" altLang="en-US" sz="2400" b="1"/>
          </a:p>
          <a:p>
            <a:pPr>
              <a:lnSpc>
                <a:spcPct val="80000"/>
              </a:lnSpc>
              <a:buFont typeface="Wingdings" panose="05000000000000000000" pitchFamily="2" charset="2"/>
              <a:buNone/>
            </a:pPr>
            <a:r>
              <a:rPr lang="tr-TR" altLang="en-US" sz="2400" b="1"/>
              <a:t>Muhtemel Nedenler: </a:t>
            </a:r>
          </a:p>
          <a:p>
            <a:pPr>
              <a:lnSpc>
                <a:spcPct val="80000"/>
              </a:lnSpc>
              <a:buFont typeface="Wingdings" panose="05000000000000000000" pitchFamily="2" charset="2"/>
              <a:buNone/>
            </a:pPr>
            <a:r>
              <a:rPr lang="tr-TR" altLang="en-US" sz="2400"/>
              <a:t>Gelişim veya çıkım makinesinde uygun olmayan sıcaklıklar.</a:t>
            </a:r>
          </a:p>
          <a:p>
            <a:pPr>
              <a:lnSpc>
                <a:spcPct val="80000"/>
              </a:lnSpc>
              <a:buFont typeface="Wingdings" panose="05000000000000000000" pitchFamily="2" charset="2"/>
              <a:buNone/>
            </a:pPr>
            <a:r>
              <a:rPr lang="tr-TR" altLang="en-US" sz="2400"/>
              <a:t>Transferde yumurtaların zarar görmesi.</a:t>
            </a:r>
          </a:p>
          <a:p>
            <a:pPr>
              <a:lnSpc>
                <a:spcPct val="80000"/>
              </a:lnSpc>
              <a:buFont typeface="Wingdings" panose="05000000000000000000" pitchFamily="2" charset="2"/>
              <a:buNone/>
            </a:pPr>
            <a:r>
              <a:rPr lang="tr-TR" altLang="en-US" sz="2400"/>
              <a:t> Beslenmeye ilişkin eksiklikler veya kontaminasyon bu dönemdeki ölümleri arttırabilir. Gelişim makinesindeki çevirme problemleri (sıklığı veya açısı). </a:t>
            </a:r>
          </a:p>
          <a:p>
            <a:pPr>
              <a:lnSpc>
                <a:spcPct val="80000"/>
              </a:lnSpc>
              <a:buFont typeface="Wingdings" panose="05000000000000000000" pitchFamily="2" charset="2"/>
              <a:buNone/>
            </a:pPr>
            <a:r>
              <a:rPr lang="tr-TR" altLang="en-US" sz="2400"/>
              <a:t>Ters dizilmiş yumurtalar. </a:t>
            </a:r>
          </a:p>
          <a:p>
            <a:pPr>
              <a:lnSpc>
                <a:spcPct val="80000"/>
              </a:lnSpc>
              <a:buFont typeface="Wingdings" panose="05000000000000000000" pitchFamily="2" charset="2"/>
              <a:buNone/>
            </a:pPr>
            <a:r>
              <a:rPr lang="tr-TR" altLang="en-US" sz="2400"/>
              <a:t>Gelişim makinesindeki yüksek nem nedeniyle yumurtada yeterli ağırlık kaybı olmaması.</a:t>
            </a:r>
          </a:p>
        </p:txBody>
      </p:sp>
    </p:spTree>
    <p:extLst>
      <p:ext uri="{BB962C8B-B14F-4D97-AF65-F5344CB8AC3E}">
        <p14:creationId xmlns:p14="http://schemas.microsoft.com/office/powerpoint/2010/main" val="293331002"/>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780</Words>
  <Application>Microsoft Office PowerPoint</Application>
  <PresentationFormat>Geniş ekran</PresentationFormat>
  <Paragraphs>83</Paragraphs>
  <Slides>12</Slides>
  <Notes>1</Notes>
  <HiddenSlides>0</HiddenSlides>
  <MMClips>0</MMClips>
  <ScaleCrop>false</ScaleCrop>
  <HeadingPairs>
    <vt:vector size="8" baseType="variant">
      <vt:variant>
        <vt:lpstr>Kullanılan Yazı Tipleri</vt:lpstr>
      </vt:variant>
      <vt:variant>
        <vt:i4>4</vt:i4>
      </vt:variant>
      <vt:variant>
        <vt:lpstr>Tema</vt:lpstr>
      </vt:variant>
      <vt:variant>
        <vt:i4>1</vt:i4>
      </vt:variant>
      <vt:variant>
        <vt:lpstr>Eklenmiş OLE Hizmet Programları</vt:lpstr>
      </vt:variant>
      <vt:variant>
        <vt:i4>1</vt:i4>
      </vt:variant>
      <vt:variant>
        <vt:lpstr>Slayt Başlıkları</vt:lpstr>
      </vt:variant>
      <vt:variant>
        <vt:i4>12</vt:i4>
      </vt:variant>
    </vt:vector>
  </HeadingPairs>
  <TitlesOfParts>
    <vt:vector size="18" baseType="lpstr">
      <vt:lpstr>Arial</vt:lpstr>
      <vt:lpstr>Calibri</vt:lpstr>
      <vt:lpstr>Calibri Light</vt:lpstr>
      <vt:lpstr>Wingdings</vt:lpstr>
      <vt:lpstr>Office Teması</vt:lpstr>
      <vt:lpstr>Microsoft Photo Editor 3.0 Fotoğrafı</vt:lpstr>
      <vt:lpstr>PowerPoint Sunusu</vt:lpstr>
      <vt:lpstr>Eğer çıkım gücü, kuluçka randımanı, döllülük oranı beklenen değerlerden düşük çıktıysa;</vt:lpstr>
      <vt:lpstr>Aşırı Dölsüzlük</vt:lpstr>
      <vt:lpstr>Erken Dönem Aşırı Embriyo Ölümü (İlk 2 gün)</vt:lpstr>
      <vt:lpstr>Kan Halkası” Dönemi Aşırı Embriyo Ölümü (2.5 – 4 günler) </vt:lpstr>
      <vt:lpstr>Muhtemel Nedenler:</vt:lpstr>
      <vt:lpstr>Siyah Göz” Dönemi Aşırı Embriyo Ölümü (5 - 12 günler) </vt:lpstr>
      <vt:lpstr>“Tüylenme” Dönemi Aşırı Embriyo Ölümleri (13 - 17 günler) </vt:lpstr>
      <vt:lpstr>(18 - 19 günler) Dönem Aşırı Embriyo Ölümleri</vt:lpstr>
      <vt:lpstr>İç Delme Dönemi Aşırı Embriyo Ölümleri </vt:lpstr>
      <vt:lpstr>Dış Delme Dönemi Aşırı Embriyo Ölümleri </vt:lpstr>
      <vt:lpstr>Yapısal Bozukluklar (Malformasyonlar)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user</dc:creator>
  <cp:lastModifiedBy>user</cp:lastModifiedBy>
  <cp:revision>1</cp:revision>
  <dcterms:created xsi:type="dcterms:W3CDTF">2017-11-15T08:16:50Z</dcterms:created>
  <dcterms:modified xsi:type="dcterms:W3CDTF">2017-11-15T08:17:00Z</dcterms:modified>
</cp:coreProperties>
</file>