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4"/>
  </p:notesMasterIdLst>
  <p:sldIdLst>
    <p:sldId id="1082" r:id="rId4"/>
    <p:sldId id="1091" r:id="rId5"/>
    <p:sldId id="1092" r:id="rId6"/>
    <p:sldId id="1093" r:id="rId7"/>
    <p:sldId id="1094" r:id="rId8"/>
    <p:sldId id="1095" r:id="rId9"/>
    <p:sldId id="1096" r:id="rId10"/>
    <p:sldId id="1097" r:id="rId11"/>
    <p:sldId id="1098" r:id="rId12"/>
    <p:sldId id="1099"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83" d="100"/>
          <a:sy n="83" d="100"/>
        </p:scale>
        <p:origin x="1086"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3/13/2020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3/13/2020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3/13/2020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3/13/2020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3/13/2020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3/13/2020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3/13/2020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3/13/2020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3/13/2020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3/13/2020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3/13/2020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3/13/2020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3/13/2020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3/13/2020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3/13/2020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3/13/2020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3/13/2020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3/13/2020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3/13/2020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3/13/2020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3/13/2020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4501" y="51739"/>
            <a:ext cx="7654996" cy="513080"/>
          </a:xfrm>
          <a:prstGeom prst="rect">
            <a:avLst/>
          </a:prstGeom>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69320" y="1357782"/>
            <a:ext cx="4191000" cy="3683000"/>
          </a:xfrm>
          <a:prstGeom prst="rect">
            <a:avLst/>
          </a:prstGeom>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3/13/2020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05600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3/13/2020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3/13/2020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3/13/2020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3/13/2020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3/13/2020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3/13/2020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3/13/2020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3/13/2020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GGY 303</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İmar Hukuku</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Prof. Dr. Ruşen KELEŞ</a:t>
            </a: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93539" y="1620456"/>
            <a:ext cx="7789763" cy="4027990"/>
          </a:xfrm>
        </p:spPr>
        <p:txBody>
          <a:bodyPr/>
          <a:lstStyle/>
          <a:p>
            <a:r>
              <a:rPr lang="tr-TR" sz="1900" dirty="0" smtClean="0"/>
              <a:t>Kentli </a:t>
            </a:r>
            <a:r>
              <a:rPr lang="tr-TR" sz="1900" dirty="0"/>
              <a:t>H</a:t>
            </a:r>
            <a:r>
              <a:rPr lang="tr-TR" sz="1900" dirty="0" smtClean="0"/>
              <a:t>akları Şartı, söz konusu haklardan yararlanmada, yaş, cinsiyet, etnik köken, siyasal düşünce, </a:t>
            </a:r>
            <a:r>
              <a:rPr lang="tr-TR" sz="1900" dirty="0" err="1" smtClean="0"/>
              <a:t>sosyo</a:t>
            </a:r>
            <a:r>
              <a:rPr lang="tr-TR" sz="1900" dirty="0" smtClean="0"/>
              <a:t>-ekonomik statü ayrımı yapılamayacağını vurgulamıştır.</a:t>
            </a:r>
          </a:p>
          <a:p>
            <a:endParaRPr lang="tr-TR" sz="1900" dirty="0"/>
          </a:p>
          <a:p>
            <a:r>
              <a:rPr lang="tr-TR" sz="1900" dirty="0" smtClean="0"/>
              <a:t>Avrupa Konseyi, 2004 yılında uluslararası hukuktaki yeni gelişmelerin ışığı altında Kentli Hakları Şartı’na sürdürülebilir gelişme ve benzeri kimi kavramları eklemiş, 2008 yılında da </a:t>
            </a:r>
            <a:r>
              <a:rPr lang="tr-TR" sz="1900" dirty="0" err="1" smtClean="0"/>
              <a:t>Şart’ı</a:t>
            </a:r>
            <a:r>
              <a:rPr lang="tr-TR" sz="1900" dirty="0" smtClean="0"/>
              <a:t> yeni bir Kentlilik için Manifesto adıyla yenileyerek dünya kamuoyuna sunmuştur.</a:t>
            </a:r>
          </a:p>
          <a:p>
            <a:endParaRPr lang="tr-TR" sz="1900" dirty="0"/>
          </a:p>
          <a:p>
            <a:r>
              <a:rPr lang="tr-TR" sz="1900" dirty="0" smtClean="0"/>
              <a:t>Yeni belgede ekonomik ve toplumsal gönencin birbirlerinden ayrılamayacağı, istihdamın artırılması gereğine, toplumsal ayrımcılığın önlenmesine çevrenin ve doğal kaynakların korunmasına da yer verişmekte ve kültürel çoğulculuğa sahip çıkılması istenmektedir.</a:t>
            </a:r>
            <a:endParaRPr lang="tr-TR" sz="1900" dirty="0" smtClean="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788472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16688" y="1354239"/>
            <a:ext cx="8310624" cy="4352080"/>
          </a:xfrm>
        </p:spPr>
        <p:txBody>
          <a:bodyPr/>
          <a:lstStyle/>
          <a:p>
            <a:pPr marL="0" indent="0" algn="ctr">
              <a:buNone/>
            </a:pPr>
            <a:r>
              <a:rPr lang="tr-TR" b="1" dirty="0" smtClean="0"/>
              <a:t>İMAR PLANLAMASINA HALKIN (KENTTAŞIN) KATILMASI</a:t>
            </a:r>
          </a:p>
          <a:p>
            <a:pPr marL="0" indent="0" algn="ctr">
              <a:buNone/>
            </a:pPr>
            <a:endParaRPr lang="tr-TR" b="1" dirty="0" smtClean="0"/>
          </a:p>
          <a:p>
            <a:pPr algn="just"/>
            <a:r>
              <a:rPr lang="tr-TR" dirty="0" smtClean="0"/>
              <a:t>Türkiye’de halkın kent planlaması sürecine etkin ve bilinçli bir biçimde katıldığı görülmez. İmar yasalarında halk katılışını engelleyen hükümler yer almış olmamakla birlikte, halkın, kent planlarının hazırlık ve uygulama evrelerinde sürece eylemli olarak katılmasını zorunlu kılan yasal hükümler yoktur.</a:t>
            </a:r>
          </a:p>
          <a:p>
            <a:pPr algn="just"/>
            <a:endParaRPr lang="tr-TR" dirty="0"/>
          </a:p>
          <a:p>
            <a:pPr algn="just"/>
            <a:r>
              <a:rPr lang="tr-TR" dirty="0" smtClean="0"/>
              <a:t>Belediyelerin imar planlarının düzenlenmesine ilişkin 1936 tarihli, bugün yürürlükte olmayan bir yönetmelik, plan hazırlıklarını yapmak için oluşturulan komisyonda belediye meclisinin üç temsilcisinin yanı sıra, beldeyle ilgili yapıt yazmış olanların ve </a:t>
            </a:r>
            <a:r>
              <a:rPr lang="tr-TR" dirty="0" smtClean="0"/>
              <a:t>k</a:t>
            </a:r>
            <a:r>
              <a:rPr lang="tr-TR" dirty="0" smtClean="0"/>
              <a:t>entin imarı konusunda inceleme ve araştırmaları bulunan en az iki kişinin de yer almalarını öngörüyordu.</a:t>
            </a:r>
            <a:endParaRPr lang="tr-TR" dirty="0" smtClean="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601017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509286" y="1921397"/>
            <a:ext cx="8090704" cy="3796497"/>
          </a:xfrm>
        </p:spPr>
        <p:txBody>
          <a:bodyPr/>
          <a:lstStyle/>
          <a:p>
            <a:r>
              <a:rPr lang="tr-TR" sz="2200" dirty="0" smtClean="0"/>
              <a:t>Bugün uygulanmakta olan 1985 tarihli İmar Planı Yapılması ve Değişikliklerine Ait Esaslara Dair Yönetmelik ise, planlama evresinden önce gelen çözümleyici inceleme ve araştırmalar aşamasında kamu kuruluşlarının, özel kuruluşların ve sivil toplum örgütlerinin sürece katılmalarına olanak vermemiştir.</a:t>
            </a:r>
          </a:p>
          <a:p>
            <a:endParaRPr lang="tr-TR" sz="2200" dirty="0"/>
          </a:p>
          <a:p>
            <a:r>
              <a:rPr lang="tr-TR" sz="2200" dirty="0" smtClean="0"/>
              <a:t>Halkın kent planlamasına yasal ve biçimsel katılması yolu açık olmakla beraber, bu yolun kullanılması, Çevre ve Şehircilik Bakanlığı’nın ve ilgili belediyelerin takdirlerine bağlı bulunmaktadır.</a:t>
            </a:r>
          </a:p>
          <a:p>
            <a:endParaRPr lang="tr-TR" sz="2200" dirty="0"/>
          </a:p>
        </p:txBody>
      </p:sp>
      <p:sp>
        <p:nvSpPr>
          <p:cNvPr id="4" name="Altbilgi Yer Tutucusu 3"/>
          <p:cNvSpPr>
            <a:spLocks noGrp="1"/>
          </p:cNvSpPr>
          <p:nvPr>
            <p:ph type="ftr" sz="quarter" idx="5"/>
          </p:nvPr>
        </p:nvSpPr>
        <p:spPr/>
        <p:txBody>
          <a:bodyPr/>
          <a:lstStyle/>
          <a:p>
            <a:endParaRPr lang="tr-TR" sz="2200"/>
          </a:p>
        </p:txBody>
      </p:sp>
    </p:spTree>
    <p:extLst>
      <p:ext uri="{BB962C8B-B14F-4D97-AF65-F5344CB8AC3E}">
        <p14:creationId xmlns:p14="http://schemas.microsoft.com/office/powerpoint/2010/main" val="3466855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655180"/>
            <a:ext cx="8673738" cy="3784921"/>
          </a:xfrm>
        </p:spPr>
        <p:txBody>
          <a:bodyPr/>
          <a:lstStyle/>
          <a:p>
            <a:r>
              <a:rPr lang="tr-TR" sz="2200" dirty="0"/>
              <a:t>Halkın planlama sürecine katılması dolaylı olarak belediye meclisleri kanalıyla olmaktadır. </a:t>
            </a:r>
          </a:p>
          <a:p>
            <a:endParaRPr lang="tr-TR" sz="2200" dirty="0" smtClean="0"/>
          </a:p>
          <a:p>
            <a:r>
              <a:rPr lang="tr-TR" sz="2200" dirty="0" smtClean="0"/>
              <a:t>Planlar, belediye meclislerinde kabul edilirken, üyelerin denetiminden geçer. Halka açık olması yasal bir zorunluluk olan belediye meclis görüşmelerinde plan üzerindeki tartışmalar kamuoyu önünde yapılır.</a:t>
            </a:r>
          </a:p>
          <a:p>
            <a:endParaRPr lang="tr-TR" sz="2200" dirty="0"/>
          </a:p>
          <a:p>
            <a:r>
              <a:rPr lang="tr-TR" sz="2200" dirty="0" smtClean="0"/>
              <a:t>Halka açık olması yasal bir zorunluluk olan belediye meclis görüşmelerinde plan üzerindeki tartışmalar kamuoyu önünde yapılır</a:t>
            </a:r>
            <a:endParaRPr lang="tr-TR" sz="2200" dirty="0" smtClean="0"/>
          </a:p>
          <a:p>
            <a:endParaRPr lang="tr-TR" sz="2200" dirty="0"/>
          </a:p>
          <a:p>
            <a:endParaRPr lang="tr-TR" sz="22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680641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74562" y="1747777"/>
            <a:ext cx="8194876" cy="3588152"/>
          </a:xfrm>
        </p:spPr>
        <p:txBody>
          <a:bodyPr/>
          <a:lstStyle/>
          <a:p>
            <a:r>
              <a:rPr lang="tr-TR" sz="2200" dirty="0" smtClean="0"/>
              <a:t>O kentte yaşayanlar, meclisteki temsilcileri aracılığıyla planların oluşmasına etkide bulunabilirler.</a:t>
            </a:r>
          </a:p>
          <a:p>
            <a:endParaRPr lang="tr-TR" sz="2200" dirty="0"/>
          </a:p>
          <a:p>
            <a:r>
              <a:rPr lang="tr-TR" sz="2200" dirty="0" smtClean="0"/>
              <a:t>Denilebilir ki, Türkiye’de kent planlaması sürecine olumlu bir katılmadan çok, olumsuz bir katılma söz konusudur. Bu tür katılma, </a:t>
            </a:r>
            <a:r>
              <a:rPr lang="tr-TR" sz="2200" dirty="0"/>
              <a:t>p</a:t>
            </a:r>
            <a:r>
              <a:rPr lang="tr-TR" sz="2200" dirty="0" smtClean="0"/>
              <a:t>lanla getirilen kararlardan çıkarı etkilenmekte olanların türlü yollardan planlama örgütlerini etkilemeye çalışarak gerçekleştirilmektedir. Olumsuz katılmanın ikinci bir yolu da halka duyurularak kesinleşen planlara karşı, yurttaşın yargı yerlerine başvurarak çıkarını bozulmaktan korumaya çalışmasıdır.</a:t>
            </a:r>
            <a:endParaRPr lang="tr-TR" sz="2200" dirty="0" smtClean="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527528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817225"/>
            <a:ext cx="8615866" cy="3611302"/>
          </a:xfrm>
        </p:spPr>
        <p:txBody>
          <a:bodyPr/>
          <a:lstStyle/>
          <a:p>
            <a:r>
              <a:rPr lang="tr-TR" sz="2200" dirty="0" smtClean="0"/>
              <a:t>2004 tarih ve 5393 sayılı Belediye Yasası ile kurulması öngörülen kent konseylerine bağlı olarak görev yapan uzmanlık kuruluşlarının, imar ve planlama konularında yararlı katkılar yapması olasılığı vardır.</a:t>
            </a:r>
          </a:p>
          <a:p>
            <a:endParaRPr lang="tr-TR" sz="2200" dirty="0"/>
          </a:p>
          <a:p>
            <a:r>
              <a:rPr lang="tr-TR" sz="2200" dirty="0" smtClean="0"/>
              <a:t>Ne var ki, aradan yaklaşık 15 yıla yakın bir süre geçmiş olmasına karşın, kent konseylerinin gerçek anlamda bir katılımcı mekanizma oluşturamadıkları, çoğunlukla belediyelerin güdümünde işlev görmekte oldukları dikkat çekmektedir</a:t>
            </a:r>
            <a:endParaRPr lang="tr-TR" sz="22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203988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05114" y="1516284"/>
            <a:ext cx="8472668" cy="4132161"/>
          </a:xfrm>
        </p:spPr>
        <p:txBody>
          <a:bodyPr/>
          <a:lstStyle/>
          <a:p>
            <a:r>
              <a:rPr lang="tr-TR" sz="2200" dirty="0" smtClean="0"/>
              <a:t>Kentli haklarına yönelik uluslararası belgeler de hazırlanmıştır. Örneğin, Kentli Hakları Şartı adını taşıyan uluslararası hukuk belgesi, Avrupa Konseyi’nin hazırladığı 1992 tarihli bir sözleşmedir.</a:t>
            </a:r>
          </a:p>
          <a:p>
            <a:endParaRPr lang="tr-TR" sz="2200" dirty="0"/>
          </a:p>
          <a:p>
            <a:r>
              <a:rPr lang="tr-TR" sz="2200" dirty="0" smtClean="0"/>
              <a:t>Diğer uluslararası sözleşmelerden farklı olarak, Konseyi’n üyesi olan devletlere değil, devletler içindeki yerel yönetimlere hitap etmektedir.</a:t>
            </a:r>
          </a:p>
          <a:p>
            <a:endParaRPr lang="tr-TR" sz="2200" dirty="0"/>
          </a:p>
          <a:p>
            <a:r>
              <a:rPr lang="tr-TR" sz="2200" dirty="0" smtClean="0"/>
              <a:t>Amacı, kentlerde yaşayan insanların kentli olmak nedeniyle birtakım temel kent hizmet ve kolaylıklarından yeterinde yararlanmalarını sağlamaktır.</a:t>
            </a:r>
            <a:endParaRPr lang="tr-TR" sz="22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432663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81965" y="1608881"/>
            <a:ext cx="8449519" cy="4085862"/>
          </a:xfrm>
        </p:spPr>
        <p:txBody>
          <a:bodyPr/>
          <a:lstStyle/>
          <a:p>
            <a:pPr marL="0" indent="0">
              <a:buNone/>
            </a:pPr>
            <a:r>
              <a:rPr lang="tr-TR" sz="2200" dirty="0" smtClean="0"/>
              <a:t>Kentli Hakları Şartı’nda sözü edilen haklar arasında;</a:t>
            </a:r>
          </a:p>
          <a:p>
            <a:r>
              <a:rPr lang="tr-TR" sz="2200" dirty="0" smtClean="0"/>
              <a:t>güvenli bir kent yaşamı, </a:t>
            </a:r>
          </a:p>
          <a:p>
            <a:r>
              <a:rPr lang="tr-TR" sz="2200" dirty="0" smtClean="0"/>
              <a:t>kirletilmemiş, sağlıklı bir çevre, </a:t>
            </a:r>
          </a:p>
          <a:p>
            <a:r>
              <a:rPr lang="tr-TR" sz="2200" dirty="0" smtClean="0"/>
              <a:t>yeterli çalışma fırsatlarının yaratılması, </a:t>
            </a:r>
          </a:p>
          <a:p>
            <a:r>
              <a:rPr lang="tr-TR" sz="2200" dirty="0" smtClean="0"/>
              <a:t>barınma, sağlık, ulaşım, dinlenme ve spor gereksinmelerinin gereği gibi karşılanması, </a:t>
            </a:r>
          </a:p>
          <a:p>
            <a:r>
              <a:rPr lang="tr-TR" sz="2200" dirty="0" smtClean="0"/>
              <a:t>kaliteli bir mimari ve fiziksel çevre, kültürler arası kaynaşmanın ve kentin toplumsal ve ekonomik işlevleri arasında uyumun sağlandığı bir yaşam ortamı, </a:t>
            </a:r>
          </a:p>
          <a:p>
            <a:r>
              <a:rPr lang="tr-TR" sz="2200" dirty="0" err="1" smtClean="0"/>
              <a:t>kenttaşların</a:t>
            </a:r>
            <a:r>
              <a:rPr lang="tr-TR" sz="2200" dirty="0" smtClean="0"/>
              <a:t> kent yönetimine olabildiğince katılabildiği kentsel çevrelerin oluşturulması başta gelmektedir.</a:t>
            </a:r>
            <a:endParaRPr lang="tr-TR" sz="2200" dirty="0" smtClean="0"/>
          </a:p>
          <a:p>
            <a:pPr marL="0" indent="0">
              <a:buNone/>
            </a:pPr>
            <a:endParaRPr lang="tr-TR" sz="22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040955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97711" y="1643605"/>
            <a:ext cx="8368497" cy="3935392"/>
          </a:xfrm>
        </p:spPr>
        <p:txBody>
          <a:bodyPr/>
          <a:lstStyle/>
          <a:p>
            <a:r>
              <a:rPr lang="tr-TR" dirty="0" smtClean="0"/>
              <a:t>Ekonomik gelişme, sürdürülebilir kalkınma, </a:t>
            </a:r>
          </a:p>
          <a:p>
            <a:r>
              <a:rPr lang="tr-TR" dirty="0" smtClean="0"/>
              <a:t>mal ve hizmetlere erişim kolaylığı, </a:t>
            </a:r>
          </a:p>
          <a:p>
            <a:r>
              <a:rPr lang="tr-TR" dirty="0"/>
              <a:t>d</a:t>
            </a:r>
            <a:r>
              <a:rPr lang="tr-TR" dirty="0" smtClean="0"/>
              <a:t>oğal zenginlik ve kaynaklardan herkesin yararlandığı,</a:t>
            </a:r>
          </a:p>
          <a:p>
            <a:r>
              <a:rPr lang="tr-TR" dirty="0" smtClean="0"/>
              <a:t>belediyelerin birbirleriyle serbestçe yardımlaşabildiği, </a:t>
            </a:r>
          </a:p>
          <a:p>
            <a:r>
              <a:rPr lang="tr-TR" dirty="0" smtClean="0"/>
              <a:t>kişilerin gönencini ve aralarındaki eşitliği gözeten,</a:t>
            </a:r>
          </a:p>
          <a:p>
            <a:r>
              <a:rPr lang="tr-TR" dirty="0"/>
              <a:t>s</a:t>
            </a:r>
            <a:r>
              <a:rPr lang="tr-TR" dirty="0" smtClean="0"/>
              <a:t>era gazı salınımlarının denetim altında tutulduğu,</a:t>
            </a:r>
            <a:endParaRPr lang="tr-TR" dirty="0"/>
          </a:p>
          <a:p>
            <a:r>
              <a:rPr lang="tr-TR" dirty="0"/>
              <a:t>y</a:t>
            </a:r>
            <a:r>
              <a:rPr lang="tr-TR" dirty="0" smtClean="0"/>
              <a:t>oksullukla savaşımın gözden uzak tutulmadığı ve</a:t>
            </a:r>
          </a:p>
          <a:p>
            <a:r>
              <a:rPr lang="tr-TR" dirty="0" smtClean="0"/>
              <a:t>bütün bunların gerçekleşmesine olanak verecek kaynakların kent yönetimlerine sağlanmış olduğu bir kentsel yaşamı Kentli Hakları Şartı’yla ulaşılmak istenen amaçlar arasındadır.</a:t>
            </a:r>
            <a:endParaRPr lang="tr-TR"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1191617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12585</TotalTime>
  <Words>653</Words>
  <Application>Microsoft Office PowerPoint</Application>
  <PresentationFormat>Ekran Gösterisi (4:3)</PresentationFormat>
  <Paragraphs>48</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3</vt:i4>
      </vt:variant>
      <vt:variant>
        <vt:lpstr>Slayt Başlıkları</vt:lpstr>
      </vt:variant>
      <vt:variant>
        <vt:i4>10</vt:i4>
      </vt:variant>
    </vt:vector>
  </HeadingPairs>
  <TitlesOfParts>
    <vt:vector size="17" baseType="lpstr">
      <vt:lpstr>ＭＳ Ｐゴシック</vt:lpstr>
      <vt:lpstr>Arial</vt:lpstr>
      <vt:lpstr>Calibri</vt:lpstr>
      <vt:lpstr>Times New Roman</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UBF</cp:lastModifiedBy>
  <cp:revision>831</cp:revision>
  <cp:lastPrinted>2016-10-24T07:53:35Z</cp:lastPrinted>
  <dcterms:created xsi:type="dcterms:W3CDTF">2016-09-18T09:35:24Z</dcterms:created>
  <dcterms:modified xsi:type="dcterms:W3CDTF">2020-03-13T09:24:44Z</dcterms:modified>
</cp:coreProperties>
</file>