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6" r:id="rId3"/>
    <p:sldId id="382" r:id="rId4"/>
    <p:sldId id="342" r:id="rId5"/>
    <p:sldId id="343" r:id="rId6"/>
    <p:sldId id="344" r:id="rId7"/>
    <p:sldId id="345" r:id="rId8"/>
    <p:sldId id="347" r:id="rId9"/>
    <p:sldId id="348" r:id="rId10"/>
    <p:sldId id="288" r:id="rId11"/>
    <p:sldId id="355" r:id="rId12"/>
    <p:sldId id="297" r:id="rId13"/>
    <p:sldId id="291" r:id="rId14"/>
    <p:sldId id="289" r:id="rId15"/>
    <p:sldId id="299" r:id="rId16"/>
    <p:sldId id="363" r:id="rId17"/>
    <p:sldId id="364" r:id="rId18"/>
    <p:sldId id="332" r:id="rId19"/>
    <p:sldId id="298" r:id="rId20"/>
    <p:sldId id="349" r:id="rId21"/>
    <p:sldId id="320" r:id="rId22"/>
    <p:sldId id="356" r:id="rId23"/>
    <p:sldId id="357" r:id="rId24"/>
    <p:sldId id="358" r:id="rId25"/>
    <p:sldId id="359" r:id="rId26"/>
    <p:sldId id="360" r:id="rId27"/>
    <p:sldId id="361" r:id="rId28"/>
    <p:sldId id="367" r:id="rId29"/>
    <p:sldId id="369" r:id="rId30"/>
    <p:sldId id="370" r:id="rId31"/>
    <p:sldId id="394" r:id="rId32"/>
    <p:sldId id="371" r:id="rId33"/>
    <p:sldId id="373" r:id="rId34"/>
    <p:sldId id="378" r:id="rId35"/>
    <p:sldId id="379" r:id="rId36"/>
    <p:sldId id="380" r:id="rId37"/>
    <p:sldId id="381" r:id="rId38"/>
    <p:sldId id="396" r:id="rId39"/>
    <p:sldId id="374" r:id="rId40"/>
    <p:sldId id="375" r:id="rId41"/>
    <p:sldId id="376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9" r:id="rId54"/>
    <p:sldId id="401" r:id="rId55"/>
    <p:sldId id="403" r:id="rId56"/>
    <p:sldId id="404" r:id="rId57"/>
    <p:sldId id="405" r:id="rId58"/>
    <p:sldId id="400" r:id="rId59"/>
    <p:sldId id="398" r:id="rId60"/>
    <p:sldId id="397" r:id="rId6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6600"/>
    <a:srgbClr val="FF9900"/>
    <a:srgbClr val="FFFF00"/>
    <a:srgbClr val="9900CC"/>
    <a:srgbClr val="009900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9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890FCF-BEC5-461D-AC7E-CCDBCD4AE9D1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8EF0B3-5CA2-4038-A937-DDDE509855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946B31-F3D9-4809-BBDE-9D2BF7CEC472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Her iki grupta da NT ölçememe oranı %7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841D-C301-466A-B6B7-E67A9E562967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EF41-F114-45D2-BEF7-99A1D7C8C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DC22-6449-4287-A20E-160B43EC4E97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E3A8-9676-4C67-A6C7-DB7632744E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20BA-8972-48C9-A868-450321F9FC4A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2C3F-16C4-42A1-86F1-829A74699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119E-DB88-41AC-A9AB-7D9EF451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2B4841-9395-42C4-8F1B-9856C42C5DEB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FE449-6DBD-4D36-9A9E-E442CD2E42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9BAD-8FC7-4E71-9405-4490A8C91C68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D3D3-4701-4773-9935-CB2CEF4396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1480-9791-42A6-806D-C6FC15364D82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54B6-7560-4705-B4C8-75AE05CE9F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4787-A0DF-4B41-9BE7-C88EB4659CB1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2B56-2E77-423D-826E-9896B2167A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BEE2-A79E-45CA-A34A-A7A9780A9949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011D-8741-4845-AC41-249FFF93FD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8C15-79AB-4248-8F08-5C6C3DDC807F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D4CC-297C-462A-AB77-2743273720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57FA-30BB-4C51-89F9-0C35409E6607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19FD-6DE7-4979-B6AD-74A3A97532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450C-5D3E-4D1B-9636-76B016FDD01F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1740-633A-4F32-AF72-82C8E32E81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035F-1073-4A2C-937F-D62316B2D9B2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F293-C78E-4977-9102-27AA17022A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4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E163A3-8160-4B58-8B53-3727A8B2017A}" type="datetimeFigureOut">
              <a:rPr lang="tr-TR"/>
              <a:pPr>
                <a:defRPr/>
              </a:pPr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D5619-8E92-4A91-823C-8E10E29350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Desktop\Trabzon\Film.wmv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Grafi_i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Grafi_i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Grafi_i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Grafi_i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8 Metin kutusu"/>
          <p:cNvSpPr txBox="1">
            <a:spLocks noChangeArrowheads="1"/>
          </p:cNvSpPr>
          <p:nvPr/>
        </p:nvSpPr>
        <p:spPr bwMode="auto">
          <a:xfrm>
            <a:off x="1428750" y="428625"/>
            <a:ext cx="7429500" cy="1143000"/>
          </a:xfrm>
          <a:prstGeom prst="rect">
            <a:avLst/>
          </a:prstGeom>
          <a:gradFill flip="none" rotWithShape="1">
            <a:gsLst>
              <a:gs pos="0">
                <a:srgbClr val="1E9DC6"/>
              </a:gs>
              <a:gs pos="100000">
                <a:srgbClr val="AB0809"/>
              </a:gs>
            </a:gsLst>
            <a:lin ang="5400000" scaled="1"/>
            <a:tileRect/>
          </a:gra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8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Prenatal Tanı</a:t>
            </a:r>
            <a:endParaRPr lang="tr-TR" sz="4800">
              <a:solidFill>
                <a:srgbClr val="DDDDDD"/>
              </a:solidFill>
            </a:endParaRPr>
          </a:p>
        </p:txBody>
      </p:sp>
      <p:sp>
        <p:nvSpPr>
          <p:cNvPr id="12291" name="9 Metin kutusu"/>
          <p:cNvSpPr txBox="1">
            <a:spLocks noChangeArrowheads="1"/>
          </p:cNvSpPr>
          <p:nvPr/>
        </p:nvSpPr>
        <p:spPr bwMode="auto">
          <a:xfrm>
            <a:off x="5721350" y="5002213"/>
            <a:ext cx="320833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tr-TR" sz="2800">
                <a:solidFill>
                  <a:srgbClr val="DDDDDD"/>
                </a:solidFill>
              </a:rPr>
              <a:t>Prof. Dr. Acar Koç</a:t>
            </a:r>
          </a:p>
          <a:p>
            <a:pPr algn="r"/>
            <a:r>
              <a:rPr lang="tr-TR" sz="1600" i="1">
                <a:solidFill>
                  <a:srgbClr val="DDDDDD"/>
                </a:solidFill>
              </a:rPr>
              <a:t>Ankara Üniversitesi Tıp Fakültesi </a:t>
            </a:r>
          </a:p>
          <a:p>
            <a:pPr algn="r"/>
            <a:r>
              <a:rPr lang="tr-TR" sz="1600" i="1">
                <a:solidFill>
                  <a:srgbClr val="DDDDDD"/>
                </a:solidFill>
              </a:rPr>
              <a:t>Kadın Hastalıkları ve Doğum AD</a:t>
            </a:r>
          </a:p>
        </p:txBody>
      </p:sp>
      <p:pic>
        <p:nvPicPr>
          <p:cNvPr id="12293" name="Picture 17" descr="C:\Documents and Settings\habenula\Belgelerim\_medicine\autfkhd\logo aut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9" descr="http://t2.gstatic.com/images?q=tbn:ANd9GcS3rWDty1oPgm9IaL4fh_KI_dI8KXL2iXBXVCrU3sOZydYTbzsq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357563"/>
            <a:ext cx="3071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 descr="http://4.bp.blogspot.com/_uiyskjNZYt8/S9mMTifygEI/AAAAAAAABic/CBg1_dlIhGc/s1600/trisomy21a.jpg"/>
          <p:cNvPicPr>
            <a:picLocks noChangeAspect="1" noChangeArrowheads="1"/>
          </p:cNvPicPr>
          <p:nvPr/>
        </p:nvPicPr>
        <p:blipFill>
          <a:blip r:embed="rId4"/>
          <a:srcRect t="9631" b="10109"/>
          <a:stretch>
            <a:fillRect/>
          </a:stretch>
        </p:blipFill>
        <p:spPr bwMode="auto">
          <a:xfrm>
            <a:off x="7351713" y="1643063"/>
            <a:ext cx="15065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7" descr="http://t0.gstatic.com/images?q=tbn:ANd9GcRs2nr_WOD0xZueapPogEJ6iZITDhWV5w-ZA2UH5uFAR9uPs-COIg"/>
          <p:cNvPicPr>
            <a:picLocks noChangeAspect="1" noChangeArrowheads="1"/>
          </p:cNvPicPr>
          <p:nvPr/>
        </p:nvPicPr>
        <p:blipFill>
          <a:blip r:embed="rId5"/>
          <a:srcRect l="5000" r="10001"/>
          <a:stretch>
            <a:fillRect/>
          </a:stretch>
        </p:blipFill>
        <p:spPr bwMode="auto">
          <a:xfrm>
            <a:off x="5786438" y="1643063"/>
            <a:ext cx="1500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etin kutusu"/>
          <p:cNvSpPr txBox="1">
            <a:spLocks noChangeArrowheads="1"/>
          </p:cNvSpPr>
          <p:nvPr/>
        </p:nvSpPr>
        <p:spPr bwMode="auto">
          <a:xfrm>
            <a:off x="90488" y="1071563"/>
            <a:ext cx="61960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7188" algn="l"/>
              </a:tabLst>
            </a:pPr>
            <a:r>
              <a:rPr lang="tr-TR" sz="2800" b="1">
                <a:solidFill>
                  <a:schemeClr val="bg1"/>
                </a:solidFill>
              </a:rPr>
              <a:t>	</a:t>
            </a:r>
            <a:r>
              <a:rPr lang="tr-TR" sz="2800">
                <a:solidFill>
                  <a:srgbClr val="FFFF00"/>
                </a:solidFill>
              </a:rPr>
              <a:t>NT (Nuchal Translucency)</a:t>
            </a:r>
          </a:p>
          <a:p>
            <a:pPr>
              <a:tabLst>
                <a:tab pos="357188" algn="l"/>
              </a:tabLst>
            </a:pPr>
            <a:endParaRPr lang="tr-TR" sz="2400">
              <a:solidFill>
                <a:schemeClr val="bg1"/>
              </a:solidFill>
            </a:endParaRP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CRL 45-84mm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Midsagittal planda ölçüm yapılmalı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Görüntü ekranın en az 3/4ünü kaplamalı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0.1mm ölçüm yapılabilmelidir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Fetal yatış nötral durumda olmalı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Amniotik zar ekarte edilmeli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Yüz proba doğru olan pozisyon tercih edilmeli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Birkaç ölçüm yapılmalı 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İçten içe ölçülmeli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tr-TR" sz="2400">
                <a:solidFill>
                  <a:schemeClr val="bg1"/>
                </a:solidFill>
              </a:rPr>
              <a:t> Deneyim (75-100 ölçüm)</a:t>
            </a:r>
          </a:p>
        </p:txBody>
      </p:sp>
      <p:pic>
        <p:nvPicPr>
          <p:cNvPr id="25603" name="Picture 11" descr="fig-01-f"/>
          <p:cNvPicPr>
            <a:picLocks noChangeAspect="1" noChangeArrowheads="1"/>
          </p:cNvPicPr>
          <p:nvPr/>
        </p:nvPicPr>
        <p:blipFill>
          <a:blip r:embed="rId3"/>
          <a:srcRect l="5096" r="4996" b="17857"/>
          <a:stretch>
            <a:fillRect/>
          </a:stretch>
        </p:blipFill>
        <p:spPr bwMode="auto">
          <a:xfrm>
            <a:off x="6072188" y="3857625"/>
            <a:ext cx="2857500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Fil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21443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Ultrasonu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fig-01-f"/>
          <p:cNvPicPr>
            <a:picLocks noChangeAspect="1" noChangeArrowheads="1"/>
          </p:cNvPicPr>
          <p:nvPr/>
        </p:nvPicPr>
        <p:blipFill>
          <a:blip r:embed="rId2"/>
          <a:srcRect l="5096" r="4996" b="17857"/>
          <a:stretch>
            <a:fillRect/>
          </a:stretch>
        </p:blipFill>
        <p:spPr bwMode="auto">
          <a:xfrm>
            <a:off x="6873875" y="1285875"/>
            <a:ext cx="1809750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85875"/>
            <a:ext cx="64912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Artı"/>
          <p:cNvSpPr/>
          <p:nvPr/>
        </p:nvSpPr>
        <p:spPr>
          <a:xfrm>
            <a:off x="3714750" y="5805488"/>
            <a:ext cx="144463" cy="142875"/>
          </a:xfrm>
          <a:prstGeom prst="mathPlus">
            <a:avLst>
              <a:gd name="adj1" fmla="val 1616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8 Artı"/>
          <p:cNvSpPr/>
          <p:nvPr/>
        </p:nvSpPr>
        <p:spPr>
          <a:xfrm>
            <a:off x="3714750" y="5453063"/>
            <a:ext cx="144463" cy="144462"/>
          </a:xfrm>
          <a:prstGeom prst="mathPlus">
            <a:avLst>
              <a:gd name="adj1" fmla="val 1616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10 Düz Bağlayıcı"/>
          <p:cNvCxnSpPr>
            <a:stCxn id="9" idx="1"/>
            <a:endCxn id="8" idx="3"/>
          </p:cNvCxnSpPr>
          <p:nvPr/>
        </p:nvCxnSpPr>
        <p:spPr>
          <a:xfrm rot="5400000">
            <a:off x="3663950" y="5700713"/>
            <a:ext cx="246063" cy="1587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875" y="4857750"/>
            <a:ext cx="1841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3875" y="3081338"/>
            <a:ext cx="1841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75" y="1292225"/>
            <a:ext cx="1841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Ultrasonu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22238" y="1071563"/>
          <a:ext cx="8901112" cy="5516880"/>
        </p:xfrm>
        <a:graphic>
          <a:graphicData uri="http://schemas.openxmlformats.org/drawingml/2006/table">
            <a:tbl>
              <a:tblPr/>
              <a:tblGrid>
                <a:gridCol w="2212975"/>
                <a:gridCol w="1008062"/>
                <a:gridCol w="819150"/>
                <a:gridCol w="1400175"/>
                <a:gridCol w="965200"/>
                <a:gridCol w="24955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Çalışma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Hafta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NT cut-off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YP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Tri21 tespit oranı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Pandya 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≥2,5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3/4 (75)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Szabo 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≥3,0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28/31 (90)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Taipale 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≥3,0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4/6 (67)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Hanfer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≥2,5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4/7 (57)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Pajkrt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≥3,0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6/9 (67)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Snijders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234/327 (72)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Economides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≥99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6/8 (75)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Schwarzler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≥2,5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8/12 (67)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Theodoropoulos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10/11 (91)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Zoppi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52/64 (81)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Grsiorek-Wiens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174/210 (83)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Brizot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7/10 (70)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Audibert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≥95 persantil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9/12 (75)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Wayda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≥2,5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17/17 (100)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562/728 (77)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3 Yuvarlatılmış Dikdörtgen"/>
          <p:cNvSpPr/>
          <p:nvPr/>
        </p:nvSpPr>
        <p:spPr>
          <a:xfrm>
            <a:off x="71438" y="3225800"/>
            <a:ext cx="8964612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Nuchal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Translucency</a:t>
            </a:r>
            <a:endParaRPr lang="tr-TR" sz="360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238125" y="1257300"/>
            <a:ext cx="6834188" cy="450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bg1"/>
              </a:solidFill>
            </a:endParaRPr>
          </a:p>
        </p:txBody>
      </p:sp>
      <p:grpSp>
        <p:nvGrpSpPr>
          <p:cNvPr id="28675" name="Group 19"/>
          <p:cNvGrpSpPr>
            <a:grpSpLocks/>
          </p:cNvGrpSpPr>
          <p:nvPr/>
        </p:nvGrpSpPr>
        <p:grpSpPr bwMode="auto">
          <a:xfrm>
            <a:off x="428625" y="2078038"/>
            <a:ext cx="1577975" cy="3446462"/>
            <a:chOff x="528" y="1489"/>
            <a:chExt cx="994" cy="2171"/>
          </a:xfrm>
        </p:grpSpPr>
        <p:sp>
          <p:nvSpPr>
            <p:cNvPr id="28696" name="Text Box 25"/>
            <p:cNvSpPr txBox="1">
              <a:spLocks noChangeArrowheads="1"/>
            </p:cNvSpPr>
            <p:nvPr/>
          </p:nvSpPr>
          <p:spPr bwMode="auto">
            <a:xfrm>
              <a:off x="528" y="1489"/>
              <a:ext cx="9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Tr</a:t>
              </a:r>
              <a:r>
                <a:rPr lang="tr-TR" sz="2100" b="1">
                  <a:solidFill>
                    <a:schemeClr val="bg1"/>
                  </a:solidFill>
                </a:rPr>
                <a:t>iz</a:t>
              </a:r>
              <a:r>
                <a:rPr lang="en-US" sz="2100" b="1">
                  <a:solidFill>
                    <a:schemeClr val="bg1"/>
                  </a:solidFill>
                </a:rPr>
                <a:t>om</a:t>
              </a:r>
              <a:r>
                <a:rPr lang="tr-TR" sz="2100" b="1">
                  <a:solidFill>
                    <a:schemeClr val="bg1"/>
                  </a:solidFill>
                </a:rPr>
                <a:t>i</a:t>
              </a:r>
              <a:r>
                <a:rPr lang="en-US" sz="2100" b="1">
                  <a:solidFill>
                    <a:schemeClr val="bg1"/>
                  </a:solidFill>
                </a:rPr>
                <a:t> 21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7" name="Rectangle 24"/>
            <p:cNvSpPr>
              <a:spLocks noChangeArrowheads="1"/>
            </p:cNvSpPr>
            <p:nvPr/>
          </p:nvSpPr>
          <p:spPr bwMode="auto">
            <a:xfrm>
              <a:off x="528" y="1873"/>
              <a:ext cx="9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Tri</a:t>
              </a:r>
              <a:r>
                <a:rPr lang="tr-TR" sz="2100" b="1">
                  <a:solidFill>
                    <a:schemeClr val="bg1"/>
                  </a:solidFill>
                </a:rPr>
                <a:t>z</a:t>
              </a:r>
              <a:r>
                <a:rPr lang="en-US" sz="2100" b="1">
                  <a:solidFill>
                    <a:schemeClr val="bg1"/>
                  </a:solidFill>
                </a:rPr>
                <a:t>om</a:t>
              </a:r>
              <a:r>
                <a:rPr lang="tr-TR" sz="2100" b="1">
                  <a:solidFill>
                    <a:schemeClr val="bg1"/>
                  </a:solidFill>
                </a:rPr>
                <a:t>i</a:t>
              </a:r>
              <a:r>
                <a:rPr lang="en-US" sz="2100" b="1">
                  <a:solidFill>
                    <a:schemeClr val="bg1"/>
                  </a:solidFill>
                </a:rPr>
                <a:t> 18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8" name="Rectangle 23"/>
            <p:cNvSpPr>
              <a:spLocks noChangeArrowheads="1"/>
            </p:cNvSpPr>
            <p:nvPr/>
          </p:nvSpPr>
          <p:spPr bwMode="auto">
            <a:xfrm>
              <a:off x="528" y="2246"/>
              <a:ext cx="94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Tri</a:t>
              </a:r>
              <a:r>
                <a:rPr lang="tr-TR" sz="2100" b="1">
                  <a:solidFill>
                    <a:schemeClr val="bg1"/>
                  </a:solidFill>
                </a:rPr>
                <a:t>z</a:t>
              </a:r>
              <a:r>
                <a:rPr lang="en-US" sz="2100" b="1">
                  <a:solidFill>
                    <a:schemeClr val="bg1"/>
                  </a:solidFill>
                </a:rPr>
                <a:t>om</a:t>
              </a:r>
              <a:r>
                <a:rPr lang="tr-TR" sz="2100" b="1">
                  <a:solidFill>
                    <a:schemeClr val="bg1"/>
                  </a:solidFill>
                </a:rPr>
                <a:t>i</a:t>
              </a:r>
              <a:r>
                <a:rPr lang="en-US" sz="2100" b="1">
                  <a:solidFill>
                    <a:schemeClr val="bg1"/>
                  </a:solidFill>
                </a:rPr>
                <a:t> 13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9" name="Rectangle 22"/>
            <p:cNvSpPr>
              <a:spLocks noChangeArrowheads="1"/>
            </p:cNvSpPr>
            <p:nvPr/>
          </p:nvSpPr>
          <p:spPr bwMode="auto">
            <a:xfrm>
              <a:off x="528" y="2641"/>
              <a:ext cx="46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45,X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700" name="Rectangle 21"/>
            <p:cNvSpPr>
              <a:spLocks noChangeArrowheads="1"/>
            </p:cNvSpPr>
            <p:nvPr/>
          </p:nvSpPr>
          <p:spPr bwMode="auto">
            <a:xfrm>
              <a:off x="528" y="3025"/>
              <a:ext cx="82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Triploid</a:t>
              </a:r>
              <a:r>
                <a:rPr lang="tr-TR" sz="2100" b="1">
                  <a:solidFill>
                    <a:schemeClr val="bg1"/>
                  </a:solidFill>
                </a:rPr>
                <a:t>i</a:t>
              </a:r>
              <a:r>
                <a:rPr lang="en-US" sz="2100" b="1">
                  <a:solidFill>
                    <a:schemeClr val="bg1"/>
                  </a:solidFill>
                </a:rPr>
                <a:t>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701" name="Rectangle 20"/>
            <p:cNvSpPr>
              <a:spLocks noChangeArrowheads="1"/>
            </p:cNvSpPr>
            <p:nvPr/>
          </p:nvSpPr>
          <p:spPr bwMode="auto">
            <a:xfrm>
              <a:off x="528" y="3398"/>
              <a:ext cx="80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 sz="2100" b="1">
                  <a:solidFill>
                    <a:schemeClr val="bg1"/>
                  </a:solidFill>
                </a:rPr>
                <a:t>Diğerleri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6000750" y="6072188"/>
            <a:ext cx="27828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100" i="1">
                <a:solidFill>
                  <a:srgbClr val="FFFF00"/>
                </a:solidFill>
              </a:rPr>
              <a:t>Snijders Lancet 1998 </a:t>
            </a: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638425" y="2000250"/>
            <a:ext cx="4191000" cy="3563938"/>
            <a:chOff x="1920" y="1440"/>
            <a:chExt cx="2640" cy="2245"/>
          </a:xfrm>
        </p:grpSpPr>
        <p:sp>
          <p:nvSpPr>
            <p:cNvPr id="28684" name="Rectangle 17"/>
            <p:cNvSpPr>
              <a:spLocks noChangeArrowheads="1"/>
            </p:cNvSpPr>
            <p:nvPr/>
          </p:nvSpPr>
          <p:spPr bwMode="auto">
            <a:xfrm>
              <a:off x="1920" y="1440"/>
              <a:ext cx="2304" cy="33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85" name="Rectangle 16"/>
            <p:cNvSpPr>
              <a:spLocks noChangeArrowheads="1"/>
            </p:cNvSpPr>
            <p:nvPr/>
          </p:nvSpPr>
          <p:spPr bwMode="auto">
            <a:xfrm>
              <a:off x="1920" y="1824"/>
              <a:ext cx="2304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86" name="Rectangle 15"/>
            <p:cNvSpPr>
              <a:spLocks noChangeArrowheads="1"/>
            </p:cNvSpPr>
            <p:nvPr/>
          </p:nvSpPr>
          <p:spPr bwMode="auto">
            <a:xfrm>
              <a:off x="1920" y="2197"/>
              <a:ext cx="2208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1920" y="2592"/>
              <a:ext cx="2640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88" name="Rectangle 13"/>
            <p:cNvSpPr>
              <a:spLocks noChangeArrowheads="1"/>
            </p:cNvSpPr>
            <p:nvPr/>
          </p:nvSpPr>
          <p:spPr bwMode="auto">
            <a:xfrm>
              <a:off x="1920" y="2976"/>
              <a:ext cx="1584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89" name="Rectangle 12"/>
            <p:cNvSpPr>
              <a:spLocks noChangeArrowheads="1"/>
            </p:cNvSpPr>
            <p:nvPr/>
          </p:nvSpPr>
          <p:spPr bwMode="auto">
            <a:xfrm>
              <a:off x="1920" y="3349"/>
              <a:ext cx="1824" cy="336"/>
            </a:xfrm>
            <a:prstGeom prst="rect">
              <a:avLst/>
            </a:prstGeom>
            <a:solidFill>
              <a:srgbClr val="000084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0" name="Rectangle 11"/>
            <p:cNvSpPr>
              <a:spLocks noChangeArrowheads="1"/>
            </p:cNvSpPr>
            <p:nvPr/>
          </p:nvSpPr>
          <p:spPr bwMode="auto">
            <a:xfrm>
              <a:off x="2461" y="2617"/>
              <a:ext cx="502" cy="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89%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1" name="Text Box 10"/>
            <p:cNvSpPr txBox="1">
              <a:spLocks noChangeArrowheads="1"/>
            </p:cNvSpPr>
            <p:nvPr/>
          </p:nvSpPr>
          <p:spPr bwMode="auto">
            <a:xfrm>
              <a:off x="2544" y="1465"/>
              <a:ext cx="502" cy="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100" b="1">
                  <a:solidFill>
                    <a:schemeClr val="bg1"/>
                  </a:solidFill>
                </a:rPr>
                <a:t>82%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2" name="Text Box 9"/>
            <p:cNvSpPr txBox="1">
              <a:spLocks noChangeArrowheads="1"/>
            </p:cNvSpPr>
            <p:nvPr/>
          </p:nvSpPr>
          <p:spPr bwMode="auto">
            <a:xfrm>
              <a:off x="2531" y="1849"/>
              <a:ext cx="502" cy="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100" b="1">
                  <a:solidFill>
                    <a:schemeClr val="bg1"/>
                  </a:solidFill>
                </a:rPr>
                <a:t>82%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3" name="Text Box 8"/>
            <p:cNvSpPr txBox="1">
              <a:spLocks noChangeArrowheads="1"/>
            </p:cNvSpPr>
            <p:nvPr/>
          </p:nvSpPr>
          <p:spPr bwMode="auto">
            <a:xfrm>
              <a:off x="2461" y="3001"/>
              <a:ext cx="502" cy="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63%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4" name="Rectangle 7"/>
            <p:cNvSpPr>
              <a:spLocks noChangeArrowheads="1"/>
            </p:cNvSpPr>
            <p:nvPr/>
          </p:nvSpPr>
          <p:spPr bwMode="auto">
            <a:xfrm>
              <a:off x="2461" y="3373"/>
              <a:ext cx="452" cy="260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69%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695" name="Text Box 6"/>
            <p:cNvSpPr txBox="1">
              <a:spLocks noChangeArrowheads="1"/>
            </p:cNvSpPr>
            <p:nvPr/>
          </p:nvSpPr>
          <p:spPr bwMode="auto">
            <a:xfrm>
              <a:off x="2448" y="2221"/>
              <a:ext cx="502" cy="2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chemeClr val="bg1"/>
                  </a:solidFill>
                </a:rPr>
                <a:t>80% 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7215188" y="1285875"/>
            <a:ext cx="1643062" cy="903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100" b="1">
                <a:solidFill>
                  <a:srgbClr val="FFFF00"/>
                </a:solidFill>
              </a:rPr>
              <a:t>YAŞ</a:t>
            </a:r>
            <a:r>
              <a:rPr lang="en-US" sz="2100" b="1">
                <a:solidFill>
                  <a:srgbClr val="FFFF00"/>
                </a:solidFill>
              </a:rPr>
              <a:t> + 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8% </a:t>
            </a:r>
            <a:r>
              <a:rPr lang="tr-TR" sz="2100" b="1">
                <a:solidFill>
                  <a:schemeClr val="bg1"/>
                </a:solidFill>
              </a:rPr>
              <a:t>YP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8679" name="Picture 33" descr="setst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2889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2889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2" descr="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8" y="4254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4"/>
          <p:cNvSpPr txBox="1">
            <a:spLocks noChangeArrowheads="1"/>
          </p:cNvSpPr>
          <p:nvPr/>
        </p:nvSpPr>
        <p:spPr bwMode="auto">
          <a:xfrm>
            <a:off x="2643188" y="1428750"/>
            <a:ext cx="3857625" cy="428625"/>
          </a:xfrm>
          <a:prstGeom prst="rect">
            <a:avLst/>
          </a:prstGeom>
          <a:noFill/>
          <a:ln w="9525">
            <a:solidFill>
              <a:srgbClr val="000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100" b="1">
                <a:solidFill>
                  <a:schemeClr val="bg1"/>
                </a:solidFill>
              </a:rPr>
              <a:t>Tespit Oranı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Nuchal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Translucency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+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Maternal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Yaş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14313" y="3402013"/>
            <a:ext cx="86439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lang="tr-TR" sz="2400" b="1" u="sng" dirty="0">
                <a:solidFill>
                  <a:srgbClr val="FFFF00"/>
                </a:solidFill>
                <a:cs typeface="+mn-cs"/>
              </a:rPr>
              <a:t>PAPP-A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cs typeface="+mn-cs"/>
              </a:rPr>
              <a:t>Plasenta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trofoblastlarından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salgılanır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cs typeface="+mn-cs"/>
              </a:rPr>
              <a:t>İlk defa 1991 yılında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anöploidi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tarmasında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değerlendirildi.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  <a:cs typeface="+mn-cs"/>
              </a:rPr>
              <a:t>Anöploidili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gebeliklerde düzeyi düşüktür. (0.5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MoM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cs typeface="+mn-cs"/>
              </a:rPr>
              <a:t>Etkinliği erken gebelik haftalarında daha yüksektir. 15. haftadan sonra etkinlik hemen hemen yoktur.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4313" y="1071563"/>
            <a:ext cx="8643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lang="tr-TR" sz="2400" b="1" u="sng" dirty="0">
                <a:solidFill>
                  <a:srgbClr val="FFFF00"/>
                </a:solidFill>
                <a:cs typeface="+mn-cs"/>
              </a:rPr>
              <a:t>Serbest </a:t>
            </a:r>
            <a:r>
              <a:rPr lang="el-GR" sz="2400" b="1" u="sng" dirty="0">
                <a:solidFill>
                  <a:srgbClr val="FFFF00"/>
                </a:solidFill>
                <a:cs typeface="+mn-cs"/>
              </a:rPr>
              <a:t>β</a:t>
            </a:r>
            <a:r>
              <a:rPr lang="tr-TR" sz="2400" b="1" u="sng" dirty="0">
                <a:solidFill>
                  <a:srgbClr val="FFFF00"/>
                </a:solidFill>
                <a:cs typeface="+mn-cs"/>
              </a:rPr>
              <a:t>-</a:t>
            </a:r>
            <a:r>
              <a:rPr lang="tr-TR" sz="2400" b="1" u="sng" dirty="0" err="1">
                <a:solidFill>
                  <a:srgbClr val="FFFF00"/>
                </a:solidFill>
                <a:cs typeface="+mn-cs"/>
              </a:rPr>
              <a:t>hCG</a:t>
            </a:r>
            <a:endParaRPr lang="tr-TR" sz="2400" b="1" u="sng" dirty="0">
              <a:solidFill>
                <a:srgbClr val="FFFF00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cs typeface="+mn-cs"/>
              </a:rPr>
              <a:t>8-14. gebelik haftalarında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down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sendromlu gebeliklerde serbest beta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hCG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 yükselmesi görülür  (2 </a:t>
            </a:r>
            <a:r>
              <a:rPr lang="tr-TR" sz="2400" dirty="0" err="1">
                <a:solidFill>
                  <a:schemeClr val="bg1"/>
                </a:solidFill>
                <a:cs typeface="+mn-cs"/>
              </a:rPr>
              <a:t>MoM</a:t>
            </a:r>
            <a:r>
              <a:rPr lang="tr-TR" sz="2400" dirty="0">
                <a:solidFill>
                  <a:schemeClr val="bg1"/>
                </a:solidFill>
                <a:cs typeface="+mn-cs"/>
              </a:rPr>
              <a:t>)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184275" y="2000250"/>
          <a:ext cx="677627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671"/>
                <a:gridCol w="1768726"/>
                <a:gridCol w="1992873"/>
              </a:tblGrid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400" b="1" i="0" dirty="0" smtClean="0">
                          <a:latin typeface="Arial" pitchFamily="34" charset="0"/>
                          <a:cs typeface="Arial" pitchFamily="34" charset="0"/>
                        </a:rPr>
                        <a:t>Anomali</a:t>
                      </a:r>
                      <a:endParaRPr lang="tr-TR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i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sz="24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tr-TR" sz="2400" b="1" i="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endParaRPr lang="tr-TR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0" dirty="0" smtClean="0">
                          <a:latin typeface="Arial" pitchFamily="34" charset="0"/>
                          <a:cs typeface="Arial" pitchFamily="34" charset="0"/>
                        </a:rPr>
                        <a:t>PAPP-A</a:t>
                      </a:r>
                      <a:endParaRPr lang="tr-TR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21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18-13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Sex</a:t>
                      </a:r>
                      <a:r>
                        <a:rPr lang="tr-TR" sz="2000" b="1" i="0" baseline="0" dirty="0" smtClean="0">
                          <a:latin typeface="Arial" pitchFamily="34" charset="0"/>
                          <a:cs typeface="Arial" pitchFamily="34" charset="0"/>
                        </a:rPr>
                        <a:t> Kromozom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baseline="0" dirty="0" err="1" smtClean="0">
                          <a:latin typeface="Arial" pitchFamily="34" charset="0"/>
                          <a:cs typeface="Arial" pitchFamily="34" charset="0"/>
                        </a:rPr>
                        <a:t>Triploidi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↑↑↑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3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714375" y="1643063"/>
          <a:ext cx="3529013" cy="3960812"/>
        </p:xfrm>
        <a:graphic>
          <a:graphicData uri="http://schemas.openxmlformats.org/presentationml/2006/ole">
            <p:oleObj spid="_x0000_s1026" r:id="rId3" imgW="4066384" imgH="4426080" progId="Excel.Char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Grp="1"/>
          </p:cNvGraphicFramePr>
          <p:nvPr/>
        </p:nvGraphicFramePr>
        <p:xfrm>
          <a:off x="4983163" y="1679575"/>
          <a:ext cx="3425825" cy="3859213"/>
        </p:xfrm>
        <a:graphic>
          <a:graphicData uri="http://schemas.openxmlformats.org/presentationml/2006/ole">
            <p:oleObj spid="_x0000_s1027" r:id="rId4" imgW="3432345" imgH="3859102" progId="Excel.Chart.8">
              <p:embed/>
            </p:oleObj>
          </a:graphicData>
        </a:graphic>
      </p:graphicFrame>
      <p:sp>
        <p:nvSpPr>
          <p:cNvPr id="1028" name="4 Dikdörtgen"/>
          <p:cNvSpPr>
            <a:spLocks noChangeArrowheads="1"/>
          </p:cNvSpPr>
          <p:nvPr/>
        </p:nvSpPr>
        <p:spPr bwMode="auto">
          <a:xfrm>
            <a:off x="755650" y="5661025"/>
            <a:ext cx="3529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f Beta HCG</a:t>
            </a:r>
          </a:p>
        </p:txBody>
      </p:sp>
      <p:sp>
        <p:nvSpPr>
          <p:cNvPr id="1029" name="5 Dikdörtgen"/>
          <p:cNvSpPr>
            <a:spLocks noChangeArrowheads="1"/>
          </p:cNvSpPr>
          <p:nvPr/>
        </p:nvSpPr>
        <p:spPr bwMode="auto">
          <a:xfrm>
            <a:off x="4932363" y="5661025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PAPP-A</a:t>
            </a: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  <p:sp>
        <p:nvSpPr>
          <p:cNvPr id="1031" name="6 Metin kutusu"/>
          <p:cNvSpPr txBox="1">
            <a:spLocks noChangeArrowheads="1"/>
          </p:cNvSpPr>
          <p:nvPr/>
        </p:nvSpPr>
        <p:spPr bwMode="auto">
          <a:xfrm>
            <a:off x="681038" y="185737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032" name="8 Metin kutusu"/>
          <p:cNvSpPr txBox="1">
            <a:spLocks noChangeArrowheads="1"/>
          </p:cNvSpPr>
          <p:nvPr/>
        </p:nvSpPr>
        <p:spPr bwMode="auto">
          <a:xfrm>
            <a:off x="4967288" y="185737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3430588" y="1844675"/>
            <a:ext cx="360362" cy="3240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20 Dikdörtgen"/>
          <p:cNvSpPr/>
          <p:nvPr/>
        </p:nvSpPr>
        <p:spPr>
          <a:xfrm>
            <a:off x="5230813" y="1844675"/>
            <a:ext cx="360362" cy="3240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FF00"/>
                </a:solidFill>
              </a:rPr>
              <a:t>Gebelik Haftasına Göre Biyokimyasal Markerlar</a:t>
            </a:r>
            <a:endParaRPr lang="en-GB" sz="3600" smtClean="0">
              <a:solidFill>
                <a:srgbClr val="FFFF00"/>
              </a:solidFill>
            </a:endParaRPr>
          </a:p>
        </p:txBody>
      </p:sp>
      <p:graphicFrame>
        <p:nvGraphicFramePr>
          <p:cNvPr id="2050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76375" y="1600200"/>
          <a:ext cx="5770563" cy="4060825"/>
        </p:xfrm>
        <a:graphic>
          <a:graphicData uri="http://schemas.openxmlformats.org/presentationml/2006/ole">
            <p:oleObj spid="_x0000_s2050" r:id="rId3" imgW="5773412" imgH="4060288" progId="Excel.Chart.8">
              <p:embed/>
            </p:oleObj>
          </a:graphicData>
        </a:graphic>
      </p:graphicFrame>
      <p:cxnSp>
        <p:nvCxnSpPr>
          <p:cNvPr id="9" name="8 Düz Bağlayıcı"/>
          <p:cNvCxnSpPr/>
          <p:nvPr/>
        </p:nvCxnSpPr>
        <p:spPr>
          <a:xfrm>
            <a:off x="2133600" y="5084763"/>
            <a:ext cx="511333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 flipV="1">
            <a:off x="3430588" y="2133600"/>
            <a:ext cx="2160587" cy="863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 flipV="1">
            <a:off x="3430588" y="3573463"/>
            <a:ext cx="2160587" cy="719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27 Dikdörtgen"/>
          <p:cNvSpPr>
            <a:spLocks noChangeArrowheads="1"/>
          </p:cNvSpPr>
          <p:nvPr/>
        </p:nvSpPr>
        <p:spPr bwMode="auto">
          <a:xfrm>
            <a:off x="5662613" y="3429000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solidFill>
                  <a:srgbClr val="FF0000"/>
                </a:solidFill>
              </a:rPr>
              <a:t>PAPP-A Trizomi 21</a:t>
            </a:r>
          </a:p>
        </p:txBody>
      </p:sp>
      <p:sp>
        <p:nvSpPr>
          <p:cNvPr id="2058" name="28 Dikdörtgen"/>
          <p:cNvSpPr>
            <a:spLocks noChangeArrowheads="1"/>
          </p:cNvSpPr>
          <p:nvPr/>
        </p:nvSpPr>
        <p:spPr bwMode="auto">
          <a:xfrm>
            <a:off x="5662613" y="198913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solidFill>
                  <a:srgbClr val="00B0F0"/>
                </a:solidFill>
              </a:rPr>
              <a:t>f BetaHCG Trizomi 21</a:t>
            </a:r>
          </a:p>
        </p:txBody>
      </p:sp>
      <p:sp>
        <p:nvSpPr>
          <p:cNvPr id="2059" name="29 Dikdörtgen"/>
          <p:cNvSpPr>
            <a:spLocks noChangeArrowheads="1"/>
          </p:cNvSpPr>
          <p:nvPr/>
        </p:nvSpPr>
        <p:spPr bwMode="auto">
          <a:xfrm>
            <a:off x="5662613" y="2997200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solidFill>
                  <a:srgbClr val="FFFF00"/>
                </a:solidFill>
              </a:rPr>
              <a:t>Normal</a:t>
            </a:r>
          </a:p>
        </p:txBody>
      </p:sp>
      <p:sp>
        <p:nvSpPr>
          <p:cNvPr id="2060" name="30 Dikdörtgen"/>
          <p:cNvSpPr>
            <a:spLocks noChangeArrowheads="1"/>
          </p:cNvSpPr>
          <p:nvPr/>
        </p:nvSpPr>
        <p:spPr bwMode="auto">
          <a:xfrm>
            <a:off x="2825750" y="5818188"/>
            <a:ext cx="34925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10. Haftada PAPP-A daha iyi</a:t>
            </a:r>
          </a:p>
          <a:p>
            <a:endParaRPr lang="tr-TR">
              <a:solidFill>
                <a:schemeClr val="bg1"/>
              </a:solidFill>
            </a:endParaRPr>
          </a:p>
          <a:p>
            <a:r>
              <a:rPr lang="tr-TR">
                <a:solidFill>
                  <a:schemeClr val="bg1"/>
                </a:solidFill>
              </a:rPr>
              <a:t>14. Haftada f BetaHCG daha iyi</a:t>
            </a:r>
          </a:p>
        </p:txBody>
      </p:sp>
      <p:sp>
        <p:nvSpPr>
          <p:cNvPr id="2061" name="31 Dikdörtgen"/>
          <p:cNvSpPr>
            <a:spLocks noChangeArrowheads="1"/>
          </p:cNvSpPr>
          <p:nvPr/>
        </p:nvSpPr>
        <p:spPr bwMode="auto">
          <a:xfrm rot="-5400000">
            <a:off x="-392112" y="3311525"/>
            <a:ext cx="3529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400">
                <a:solidFill>
                  <a:schemeClr val="bg1"/>
                </a:solidFill>
              </a:rPr>
              <a:t>Log 10 PAPP-A ve f BetaHCG (MOM)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079750" y="6491288"/>
            <a:ext cx="580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r-TR" i="1">
                <a:solidFill>
                  <a:schemeClr val="bg1"/>
                </a:solidFill>
              </a:rPr>
              <a:t>Wald NJ SURUSS Health Technology Assesment 2003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85750" y="5715000"/>
            <a:ext cx="8564563" cy="571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rgbClr val="FFFF00"/>
                </a:solidFill>
              </a:rPr>
              <a:t>PAPP-A tanımlama hızı gebelik haftası ile belirgin olarak azalmaktadır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371600" y="1500188"/>
          <a:ext cx="6415088" cy="4059237"/>
        </p:xfrm>
        <a:graphic>
          <a:graphicData uri="http://schemas.openxmlformats.org/presentationml/2006/ole">
            <p:oleObj spid="_x0000_s3074" r:id="rId3" imgW="7017104" imgH="4444369" progId="Excel.Sheet.8">
              <p:embed/>
            </p:oleObj>
          </a:graphicData>
        </a:graphic>
      </p:graphicFrame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Farklı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Markerların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%5 YP ile Tri21 Tanımlama Hızları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Dikdörtgen"/>
          <p:cNvSpPr>
            <a:spLocks noChangeArrowheads="1"/>
          </p:cNvSpPr>
          <p:nvPr/>
        </p:nvSpPr>
        <p:spPr bwMode="auto">
          <a:xfrm>
            <a:off x="2214563" y="6296025"/>
            <a:ext cx="650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i="1">
                <a:solidFill>
                  <a:schemeClr val="bg1"/>
                </a:solidFill>
              </a:rPr>
              <a:t>Nicolaides KH. Ultrasound Obstet Gynecol 2003; 21: 313–321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Tarama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22275" y="1000125"/>
          <a:ext cx="8300276" cy="50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693"/>
                <a:gridCol w="2386203"/>
                <a:gridCol w="1389380"/>
              </a:tblGrid>
              <a:tr h="40002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Tarama testi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Tri21 </a:t>
                      </a:r>
                      <a:b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Tespit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Oranı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YP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 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75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Yaş+β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+PAPP-A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Yaş+NT+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Yaş+NT+NK 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Yaş+NT+NK+</a:t>
                      </a:r>
                      <a:r>
                        <a:rPr lang="el-G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Yaş+Serum biyokimya (15-18 </a:t>
                      </a:r>
                      <a:r>
                        <a:rPr lang="tr-TR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60-70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Ultrason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 ile anomali taraması (16-23 </a:t>
                      </a:r>
                      <a:r>
                        <a:rPr lang="tr-TR" baseline="0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10-15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FF00"/>
                </a:solidFill>
                <a:latin typeface="Arial" charset="0"/>
                <a:cs typeface="Arial" charset="0"/>
              </a:rPr>
              <a:t>Prenatal tanı gerekli midir?	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/>
          <a:lstStyle/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Anöploidi  (trizomi 21, 18, 13,…)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Yapısal anomaliler (NTD, Omfolosel, …)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Metabolik hastalıklar (DM, …)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Enfeksiyon taraması </a:t>
            </a:r>
          </a:p>
          <a:p>
            <a:pPr>
              <a:buFont typeface="Arial" charset="0"/>
              <a:buNone/>
            </a:pPr>
            <a:endParaRPr lang="tr-TR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3 Dikdörtgen"/>
          <p:cNvSpPr>
            <a:spLocks noChangeArrowheads="1"/>
          </p:cNvSpPr>
          <p:nvPr/>
        </p:nvSpPr>
        <p:spPr bwMode="auto">
          <a:xfrm>
            <a:off x="2286000" y="4572000"/>
            <a:ext cx="45720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tr-TR" sz="3200">
                <a:solidFill>
                  <a:schemeClr val="bg1"/>
                </a:solidFill>
              </a:rPr>
              <a:t>1.300.000 doğum/yıl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3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1014413" y="1600200"/>
          <a:ext cx="7115175" cy="4525963"/>
        </p:xfrm>
        <a:graphic>
          <a:graphicData uri="http://schemas.openxmlformats.org/presentationml/2006/ole">
            <p:oleObj spid="_x0000_s4098" r:id="rId3" imgW="7120745" imgH="4523624" progId="Excel.Chart.8">
              <p:embed/>
            </p:oleObj>
          </a:graphicData>
        </a:graphic>
      </p:graphicFrame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Tarama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5 Metin kutusu"/>
          <p:cNvSpPr txBox="1">
            <a:spLocks noChangeArrowheads="1"/>
          </p:cNvSpPr>
          <p:nvPr/>
        </p:nvSpPr>
        <p:spPr bwMode="auto">
          <a:xfrm>
            <a:off x="3348038" y="1052513"/>
            <a:ext cx="2519362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1. Trimester Tarama</a:t>
            </a:r>
          </a:p>
        </p:txBody>
      </p:sp>
      <p:sp>
        <p:nvSpPr>
          <p:cNvPr id="32771" name="5 Metin kutusu"/>
          <p:cNvSpPr txBox="1">
            <a:spLocks noChangeArrowheads="1"/>
          </p:cNvSpPr>
          <p:nvPr/>
        </p:nvSpPr>
        <p:spPr bwMode="auto">
          <a:xfrm>
            <a:off x="204788" y="2455863"/>
            <a:ext cx="2519362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1/100 den büyük</a:t>
            </a:r>
          </a:p>
        </p:txBody>
      </p:sp>
      <p:cxnSp>
        <p:nvCxnSpPr>
          <p:cNvPr id="38" name="37 Dirsek Bağlayıcısı"/>
          <p:cNvCxnSpPr>
            <a:stCxn id="32770" idx="2"/>
            <a:endCxn id="32771" idx="0"/>
          </p:cNvCxnSpPr>
          <p:nvPr/>
        </p:nvCxnSpPr>
        <p:spPr>
          <a:xfrm rot="5400000">
            <a:off x="2539206" y="386557"/>
            <a:ext cx="995363" cy="31432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5 Metin kutusu"/>
          <p:cNvSpPr txBox="1">
            <a:spLocks noChangeArrowheads="1"/>
          </p:cNvSpPr>
          <p:nvPr/>
        </p:nvSpPr>
        <p:spPr bwMode="auto">
          <a:xfrm>
            <a:off x="6419850" y="2481263"/>
            <a:ext cx="2519363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1/1000 den küçük</a:t>
            </a:r>
          </a:p>
        </p:txBody>
      </p:sp>
      <p:cxnSp>
        <p:nvCxnSpPr>
          <p:cNvPr id="26" name="25 Dirsek Bağlayıcısı"/>
          <p:cNvCxnSpPr>
            <a:stCxn id="32770" idx="2"/>
            <a:endCxn id="32773" idx="0"/>
          </p:cNvCxnSpPr>
          <p:nvPr/>
        </p:nvCxnSpPr>
        <p:spPr>
          <a:xfrm rot="16200000" flipH="1">
            <a:off x="5632450" y="434975"/>
            <a:ext cx="1020763" cy="3071813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5 Metin kutusu"/>
          <p:cNvSpPr txBox="1">
            <a:spLocks noChangeArrowheads="1"/>
          </p:cNvSpPr>
          <p:nvPr/>
        </p:nvSpPr>
        <p:spPr bwMode="auto">
          <a:xfrm>
            <a:off x="179388" y="5949950"/>
            <a:ext cx="2519362" cy="407988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chemeClr val="bg1"/>
                </a:solidFill>
              </a:rPr>
              <a:t>Karyotip/CVS</a:t>
            </a:r>
          </a:p>
        </p:txBody>
      </p:sp>
      <p:sp>
        <p:nvSpPr>
          <p:cNvPr id="32776" name="5 Metin kutusu"/>
          <p:cNvSpPr txBox="1">
            <a:spLocks noChangeArrowheads="1"/>
          </p:cNvSpPr>
          <p:nvPr/>
        </p:nvSpPr>
        <p:spPr bwMode="auto">
          <a:xfrm>
            <a:off x="6419850" y="3695700"/>
            <a:ext cx="2519363" cy="407988"/>
          </a:xfrm>
          <a:prstGeom prst="rect">
            <a:avLst/>
          </a:prstGeom>
          <a:solidFill>
            <a:srgbClr val="0099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Düşük Risk </a:t>
            </a:r>
          </a:p>
        </p:txBody>
      </p:sp>
      <p:sp>
        <p:nvSpPr>
          <p:cNvPr id="32777" name="5 Metin kutusu"/>
          <p:cNvSpPr txBox="1">
            <a:spLocks noChangeArrowheads="1"/>
          </p:cNvSpPr>
          <p:nvPr/>
        </p:nvSpPr>
        <p:spPr bwMode="auto">
          <a:xfrm>
            <a:off x="6419850" y="5981700"/>
            <a:ext cx="2519363" cy="407988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chemeClr val="bg1"/>
                </a:solidFill>
              </a:rPr>
              <a:t>Rutin takip</a:t>
            </a:r>
          </a:p>
        </p:txBody>
      </p:sp>
      <p:cxnSp>
        <p:nvCxnSpPr>
          <p:cNvPr id="65" name="64 Dirsek Bağlayıcısı"/>
          <p:cNvCxnSpPr>
            <a:cxnSpLocks noChangeShapeType="1"/>
            <a:stCxn id="32783" idx="2"/>
            <a:endCxn id="32775" idx="0"/>
          </p:cNvCxnSpPr>
          <p:nvPr/>
        </p:nvCxnSpPr>
        <p:spPr bwMode="auto">
          <a:xfrm rot="5400000">
            <a:off x="536575" y="5037138"/>
            <a:ext cx="18065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stealth" w="lg" len="lg"/>
          </a:ln>
        </p:spPr>
      </p:cxnSp>
      <p:cxnSp>
        <p:nvCxnSpPr>
          <p:cNvPr id="71" name="70 Dirsek Bağlayıcısı"/>
          <p:cNvCxnSpPr>
            <a:stCxn id="32773" idx="2"/>
            <a:endCxn id="32776" idx="0"/>
          </p:cNvCxnSpPr>
          <p:nvPr/>
        </p:nvCxnSpPr>
        <p:spPr>
          <a:xfrm rot="5400000">
            <a:off x="7275513" y="3292475"/>
            <a:ext cx="808038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Dirsek Bağlayıcısı"/>
          <p:cNvCxnSpPr>
            <a:stCxn id="32776" idx="2"/>
            <a:endCxn id="32777" idx="0"/>
          </p:cNvCxnSpPr>
          <p:nvPr/>
        </p:nvCxnSpPr>
        <p:spPr>
          <a:xfrm rot="5400000">
            <a:off x="6739732" y="5042694"/>
            <a:ext cx="1879600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Tarama</a:t>
            </a:r>
          </a:p>
        </p:txBody>
      </p:sp>
      <p:sp>
        <p:nvSpPr>
          <p:cNvPr id="32783" name="5 Metin kutusu"/>
          <p:cNvSpPr txBox="1">
            <a:spLocks noChangeArrowheads="1"/>
          </p:cNvSpPr>
          <p:nvPr/>
        </p:nvSpPr>
        <p:spPr bwMode="auto">
          <a:xfrm>
            <a:off x="179388" y="3716338"/>
            <a:ext cx="2519362" cy="4079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Yüksek Risk Risk </a:t>
            </a:r>
          </a:p>
        </p:txBody>
      </p:sp>
      <p:cxnSp>
        <p:nvCxnSpPr>
          <p:cNvPr id="2" name="70 Dirsek Bağlayıcısı"/>
          <p:cNvCxnSpPr>
            <a:stCxn id="32773" idx="2"/>
            <a:endCxn id="32787" idx="0"/>
          </p:cNvCxnSpPr>
          <p:nvPr/>
        </p:nvCxnSpPr>
        <p:spPr>
          <a:xfrm rot="5400000">
            <a:off x="1036638" y="3302000"/>
            <a:ext cx="808038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5 Metin kutusu"/>
          <p:cNvSpPr txBox="1">
            <a:spLocks noChangeArrowheads="1"/>
          </p:cNvSpPr>
          <p:nvPr/>
        </p:nvSpPr>
        <p:spPr bwMode="auto">
          <a:xfrm>
            <a:off x="3348038" y="2455863"/>
            <a:ext cx="2519362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1/101-1/1000</a:t>
            </a:r>
          </a:p>
        </p:txBody>
      </p:sp>
      <p:cxnSp>
        <p:nvCxnSpPr>
          <p:cNvPr id="41" name="40 Dirsek Bağlayıcısı"/>
          <p:cNvCxnSpPr>
            <a:stCxn id="33794" idx="2"/>
            <a:endCxn id="32785" idx="0"/>
          </p:cNvCxnSpPr>
          <p:nvPr/>
        </p:nvCxnSpPr>
        <p:spPr>
          <a:xfrm rot="5400000">
            <a:off x="4109244" y="1958181"/>
            <a:ext cx="99695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5 Metin kutusu"/>
          <p:cNvSpPr txBox="1">
            <a:spLocks noChangeArrowheads="1"/>
          </p:cNvSpPr>
          <p:nvPr/>
        </p:nvSpPr>
        <p:spPr bwMode="auto">
          <a:xfrm>
            <a:off x="3311525" y="3716338"/>
            <a:ext cx="2519363" cy="407987"/>
          </a:xfrm>
          <a:prstGeom prst="rect">
            <a:avLst/>
          </a:prstGeom>
          <a:solidFill>
            <a:srgbClr val="99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Borderline Risk</a:t>
            </a:r>
          </a:p>
        </p:txBody>
      </p:sp>
      <p:cxnSp>
        <p:nvCxnSpPr>
          <p:cNvPr id="3" name="40 Dirsek Bağlayıcısı"/>
          <p:cNvCxnSpPr>
            <a:stCxn id="33794" idx="2"/>
            <a:endCxn id="32787" idx="0"/>
          </p:cNvCxnSpPr>
          <p:nvPr/>
        </p:nvCxnSpPr>
        <p:spPr>
          <a:xfrm rot="5400000">
            <a:off x="4074319" y="3207544"/>
            <a:ext cx="99695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 txBox="1">
            <a:spLocks noChangeArrowheads="1"/>
          </p:cNvSpPr>
          <p:nvPr/>
        </p:nvSpPr>
        <p:spPr bwMode="auto">
          <a:xfrm>
            <a:off x="285750" y="1643063"/>
            <a:ext cx="55816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solidFill>
                  <a:schemeClr val="bg1"/>
                </a:solidFill>
              </a:rPr>
              <a:t>Nasal kemik (var/yok)</a:t>
            </a:r>
          </a:p>
          <a:p>
            <a:pPr marL="179388" indent="-17938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solidFill>
                  <a:schemeClr val="bg1"/>
                </a:solidFill>
              </a:rPr>
              <a:t>Triküspit regurjitasyon</a:t>
            </a:r>
          </a:p>
          <a:p>
            <a:pPr marL="179388" indent="-17938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solidFill>
                  <a:schemeClr val="bg1"/>
                </a:solidFill>
              </a:rPr>
              <a:t>DV patolojik “a” dalgası</a:t>
            </a:r>
          </a:p>
          <a:p>
            <a:pPr marL="179388" indent="-17938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solidFill>
                  <a:schemeClr val="bg1"/>
                </a:solidFill>
              </a:rPr>
              <a:t>Yüz açısı 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NT dışı Ultrason Bulguları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58838" y="1427163"/>
          <a:ext cx="3584575" cy="3271837"/>
        </p:xfrm>
        <a:graphic>
          <a:graphicData uri="http://schemas.openxmlformats.org/presentationml/2006/ole">
            <p:oleObj spid="_x0000_s5122" name="Photo Editor Photo" r:id="rId3" imgW="6144483" imgH="5380952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59100" y="2032000"/>
            <a:ext cx="1331913" cy="584200"/>
            <a:chOff x="2097" y="1280"/>
            <a:chExt cx="944" cy="368"/>
          </a:xfrm>
        </p:grpSpPr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241" y="1437"/>
              <a:ext cx="800" cy="211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tr-TR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Kıkırdak</a:t>
              </a:r>
              <a:endPara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Line 5"/>
            <p:cNvSpPr>
              <a:spLocks noChangeShapeType="1"/>
            </p:cNvSpPr>
            <p:nvPr/>
          </p:nvSpPr>
          <p:spPr bwMode="auto">
            <a:xfrm flipH="1" flipV="1">
              <a:off x="2097" y="1280"/>
              <a:ext cx="144" cy="14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74863" y="2060575"/>
            <a:ext cx="896937" cy="1117600"/>
            <a:chOff x="1562" y="1298"/>
            <a:chExt cx="544" cy="704"/>
          </a:xfrm>
        </p:grpSpPr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V="1">
              <a:off x="1842" y="1298"/>
              <a:ext cx="96" cy="48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562" y="1791"/>
              <a:ext cx="544" cy="211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tr-TR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Kemik</a:t>
              </a:r>
              <a:endPara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76450" y="5013325"/>
            <a:ext cx="4967288" cy="817563"/>
            <a:chOff x="2365" y="3641"/>
            <a:chExt cx="3130" cy="515"/>
          </a:xfrm>
        </p:grpSpPr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2365" y="3641"/>
              <a:ext cx="3130" cy="51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l-PL" sz="1600" b="1">
                <a:solidFill>
                  <a:srgbClr val="0E06B0"/>
                </a:solidFill>
              </a:endParaRPr>
            </a:p>
          </p:txBody>
        </p:sp>
        <p:grpSp>
          <p:nvGrpSpPr>
            <p:cNvPr id="5133" name="Group 12"/>
            <p:cNvGrpSpPr>
              <a:grpSpLocks/>
            </p:cNvGrpSpPr>
            <p:nvPr/>
          </p:nvGrpSpPr>
          <p:grpSpPr bwMode="auto">
            <a:xfrm>
              <a:off x="2429" y="3683"/>
              <a:ext cx="2991" cy="432"/>
              <a:chOff x="2429" y="3683"/>
              <a:chExt cx="2991" cy="432"/>
            </a:xfrm>
          </p:grpSpPr>
          <p:sp>
            <p:nvSpPr>
              <p:cNvPr id="5134" name="Rectangle 13"/>
              <p:cNvSpPr>
                <a:spLocks noChangeArrowheads="1"/>
              </p:cNvSpPr>
              <p:nvPr/>
            </p:nvSpPr>
            <p:spPr bwMode="auto">
              <a:xfrm>
                <a:off x="2430" y="3683"/>
                <a:ext cx="1454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FFFF"/>
                    </a:solidFill>
                  </a:rPr>
                  <a:t>Trisom</a:t>
                </a:r>
                <a:r>
                  <a:rPr lang="tr-TR" sz="1600" b="1">
                    <a:solidFill>
                      <a:srgbClr val="FFFFFF"/>
                    </a:solidFill>
                  </a:rPr>
                  <a:t>i</a:t>
                </a:r>
                <a:r>
                  <a:rPr lang="en-GB" sz="1600" b="1">
                    <a:solidFill>
                      <a:srgbClr val="FFFFFF"/>
                    </a:solidFill>
                  </a:rPr>
                  <a:t> 21  n=621</a:t>
                </a:r>
              </a:p>
            </p:txBody>
          </p:sp>
          <p:sp>
            <p:nvSpPr>
              <p:cNvPr id="5135" name="Rectangle 14"/>
              <p:cNvSpPr>
                <a:spLocks noChangeArrowheads="1"/>
              </p:cNvSpPr>
              <p:nvPr/>
            </p:nvSpPr>
            <p:spPr bwMode="auto">
              <a:xfrm>
                <a:off x="2429" y="3920"/>
                <a:ext cx="1457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FFFF"/>
                    </a:solidFill>
                  </a:rPr>
                  <a:t>65%</a:t>
                </a:r>
              </a:p>
            </p:txBody>
          </p:sp>
          <p:sp>
            <p:nvSpPr>
              <p:cNvPr id="5136" name="Rectangle 15"/>
              <p:cNvSpPr>
                <a:spLocks noChangeArrowheads="1"/>
              </p:cNvSpPr>
              <p:nvPr/>
            </p:nvSpPr>
            <p:spPr bwMode="auto">
              <a:xfrm>
                <a:off x="3967" y="3683"/>
                <a:ext cx="1453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242490"/>
                    </a:solidFill>
                  </a:rPr>
                  <a:t>Normal n=48,263</a:t>
                </a:r>
              </a:p>
            </p:txBody>
          </p:sp>
          <p:sp>
            <p:nvSpPr>
              <p:cNvPr id="5137" name="Rectangle 16"/>
              <p:cNvSpPr>
                <a:spLocks noChangeArrowheads="1"/>
              </p:cNvSpPr>
              <p:nvPr/>
            </p:nvSpPr>
            <p:spPr bwMode="auto">
              <a:xfrm>
                <a:off x="3966" y="3920"/>
                <a:ext cx="1454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242490"/>
                    </a:solidFill>
                  </a:rPr>
                  <a:t>1-3%</a:t>
                </a:r>
              </a:p>
            </p:txBody>
          </p:sp>
        </p:grpSp>
      </p:grpSp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220663" y="6232525"/>
            <a:ext cx="8667750" cy="508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Cicero 2001, 04, 06; Otano 2002, Zoppi 2003; Orlandi 2003, 05; Viora 2003; Senat 2003; Wong 2003; Monni 2005</a:t>
            </a:r>
          </a:p>
        </p:txBody>
      </p:sp>
      <p:pic>
        <p:nvPicPr>
          <p:cNvPr id="33810" name="Picture 18" descr="Abs NB - two lines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 l="20213" t="15636" r="21097" b="13564"/>
          <a:stretch>
            <a:fillRect/>
          </a:stretch>
        </p:blipFill>
        <p:spPr bwMode="auto">
          <a:xfrm>
            <a:off x="4572000" y="1412875"/>
            <a:ext cx="3200400" cy="32654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716213" y="1541463"/>
            <a:ext cx="1893887" cy="403225"/>
            <a:chOff x="1925" y="971"/>
            <a:chExt cx="1179" cy="254"/>
          </a:xfrm>
        </p:grpSpPr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2240" y="971"/>
              <a:ext cx="864" cy="211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Na</a:t>
              </a:r>
              <a:r>
                <a:rPr lang="tr-TR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al </a:t>
              </a:r>
              <a:r>
                <a:rPr lang="tr-TR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deri</a:t>
              </a:r>
              <a:endPara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Line 21"/>
            <p:cNvSpPr>
              <a:spLocks noChangeShapeType="1"/>
            </p:cNvSpPr>
            <p:nvPr/>
          </p:nvSpPr>
          <p:spPr bwMode="auto">
            <a:xfrm flipH="1">
              <a:off x="1925" y="1089"/>
              <a:ext cx="317" cy="13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2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NK Yokluğu /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Hipoplazisi</a:t>
            </a:r>
            <a:endParaRPr lang="tr-TR" sz="360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59038" y="5373688"/>
            <a:ext cx="4764087" cy="817562"/>
            <a:chOff x="2365" y="3641"/>
            <a:chExt cx="3130" cy="515"/>
          </a:xfrm>
        </p:grpSpPr>
        <p:sp>
          <p:nvSpPr>
            <p:cNvPr id="6173" name="Rectangle 4"/>
            <p:cNvSpPr>
              <a:spLocks noChangeArrowheads="1"/>
            </p:cNvSpPr>
            <p:nvPr/>
          </p:nvSpPr>
          <p:spPr bwMode="auto">
            <a:xfrm>
              <a:off x="2365" y="3641"/>
              <a:ext cx="3130" cy="51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l-PL" sz="1600" b="1"/>
            </a:p>
          </p:txBody>
        </p:sp>
        <p:grpSp>
          <p:nvGrpSpPr>
            <p:cNvPr id="6174" name="Group 5"/>
            <p:cNvGrpSpPr>
              <a:grpSpLocks/>
            </p:cNvGrpSpPr>
            <p:nvPr/>
          </p:nvGrpSpPr>
          <p:grpSpPr bwMode="auto">
            <a:xfrm>
              <a:off x="2429" y="3683"/>
              <a:ext cx="2991" cy="432"/>
              <a:chOff x="2429" y="3683"/>
              <a:chExt cx="2991" cy="432"/>
            </a:xfrm>
          </p:grpSpPr>
          <p:sp>
            <p:nvSpPr>
              <p:cNvPr id="6175" name="Rectangle 6"/>
              <p:cNvSpPr>
                <a:spLocks noChangeArrowheads="1"/>
              </p:cNvSpPr>
              <p:nvPr/>
            </p:nvSpPr>
            <p:spPr bwMode="auto">
              <a:xfrm>
                <a:off x="2430" y="3683"/>
                <a:ext cx="1454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chemeClr val="bg1"/>
                    </a:solidFill>
                  </a:rPr>
                  <a:t>Trisom</a:t>
                </a:r>
                <a:r>
                  <a:rPr lang="tr-TR" sz="1600" b="1">
                    <a:solidFill>
                      <a:schemeClr val="bg1"/>
                    </a:solidFill>
                  </a:rPr>
                  <a:t>i</a:t>
                </a:r>
                <a:r>
                  <a:rPr lang="en-GB" sz="1600" b="1">
                    <a:solidFill>
                      <a:schemeClr val="bg1"/>
                    </a:solidFill>
                  </a:rPr>
                  <a:t> 21  n=343</a:t>
                </a:r>
              </a:p>
            </p:txBody>
          </p:sp>
          <p:sp>
            <p:nvSpPr>
              <p:cNvPr id="6176" name="Rectangle 7"/>
              <p:cNvSpPr>
                <a:spLocks noChangeArrowheads="1"/>
              </p:cNvSpPr>
              <p:nvPr/>
            </p:nvSpPr>
            <p:spPr bwMode="auto">
              <a:xfrm>
                <a:off x="2429" y="3920"/>
                <a:ext cx="1457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chemeClr val="bg1"/>
                    </a:solidFill>
                  </a:rPr>
                  <a:t>65%</a:t>
                </a:r>
              </a:p>
            </p:txBody>
          </p:sp>
          <p:sp>
            <p:nvSpPr>
              <p:cNvPr id="6177" name="Rectangle 8"/>
              <p:cNvSpPr>
                <a:spLocks noChangeArrowheads="1"/>
              </p:cNvSpPr>
              <p:nvPr/>
            </p:nvSpPr>
            <p:spPr bwMode="auto">
              <a:xfrm>
                <a:off x="3967" y="3683"/>
                <a:ext cx="1453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/>
                  <a:t>Normal n=2,921</a:t>
                </a:r>
              </a:p>
            </p:txBody>
          </p:sp>
          <p:sp>
            <p:nvSpPr>
              <p:cNvPr id="6178" name="Rectangle 9"/>
              <p:cNvSpPr>
                <a:spLocks noChangeArrowheads="1"/>
              </p:cNvSpPr>
              <p:nvPr/>
            </p:nvSpPr>
            <p:spPr bwMode="auto">
              <a:xfrm>
                <a:off x="3966" y="3920"/>
                <a:ext cx="1454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/>
                  <a:t>6%</a:t>
                </a:r>
              </a:p>
            </p:txBody>
          </p:sp>
        </p:grpSp>
      </p:grpSp>
      <p:grpSp>
        <p:nvGrpSpPr>
          <p:cNvPr id="6148" name="Group 10"/>
          <p:cNvGrpSpPr>
            <a:grpSpLocks/>
          </p:cNvGrpSpPr>
          <p:nvPr/>
        </p:nvGrpSpPr>
        <p:grpSpPr bwMode="auto">
          <a:xfrm>
            <a:off x="5722938" y="1125538"/>
            <a:ext cx="2432050" cy="4032250"/>
            <a:chOff x="4465" y="436"/>
            <a:chExt cx="1723" cy="2540"/>
          </a:xfrm>
        </p:grpSpPr>
        <p:sp>
          <p:nvSpPr>
            <p:cNvPr id="6164" name="Rectangle 11"/>
            <p:cNvSpPr>
              <a:spLocks noChangeArrowheads="1"/>
            </p:cNvSpPr>
            <p:nvPr/>
          </p:nvSpPr>
          <p:spPr bwMode="auto">
            <a:xfrm>
              <a:off x="4465" y="436"/>
              <a:ext cx="1723" cy="2540"/>
            </a:xfrm>
            <a:prstGeom prst="rect">
              <a:avLst/>
            </a:prstGeom>
            <a:solidFill>
              <a:srgbClr val="ADADFF"/>
            </a:solidFill>
            <a:ln w="9525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5" name="Group 12"/>
            <p:cNvGrpSpPr>
              <a:grpSpLocks/>
            </p:cNvGrpSpPr>
            <p:nvPr/>
          </p:nvGrpSpPr>
          <p:grpSpPr bwMode="auto">
            <a:xfrm>
              <a:off x="4530" y="518"/>
              <a:ext cx="1593" cy="1093"/>
              <a:chOff x="693" y="2886"/>
              <a:chExt cx="1416" cy="1093"/>
            </a:xfrm>
          </p:grpSpPr>
          <p:sp>
            <p:nvSpPr>
              <p:cNvPr id="6171" name="Text Box 13"/>
              <p:cNvSpPr txBox="1">
                <a:spLocks noChangeArrowheads="1"/>
              </p:cNvSpPr>
              <p:nvPr/>
            </p:nvSpPr>
            <p:spPr bwMode="auto">
              <a:xfrm>
                <a:off x="693" y="3748"/>
                <a:ext cx="141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/>
                  <a:t>Normal</a:t>
                </a:r>
                <a:endParaRPr lang="en-US"/>
              </a:p>
            </p:txBody>
          </p:sp>
          <p:pic>
            <p:nvPicPr>
              <p:cNvPr id="6172" name="Picture 14" descr="TR Normal2"/>
              <p:cNvPicPr>
                <a:picLocks noChangeAspect="1" noChangeArrowheads="1"/>
              </p:cNvPicPr>
              <p:nvPr/>
            </p:nvPicPr>
            <p:blipFill>
              <a:blip r:embed="rId3"/>
              <a:srcRect l="47038" t="51953" r="4231" b="7726"/>
              <a:stretch>
                <a:fillRect/>
              </a:stretch>
            </p:blipFill>
            <p:spPr bwMode="auto">
              <a:xfrm>
                <a:off x="709" y="2886"/>
                <a:ext cx="140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66" name="Group 15"/>
            <p:cNvGrpSpPr>
              <a:grpSpLocks/>
            </p:cNvGrpSpPr>
            <p:nvPr/>
          </p:nvGrpSpPr>
          <p:grpSpPr bwMode="auto">
            <a:xfrm>
              <a:off x="4529" y="1797"/>
              <a:ext cx="1595" cy="1093"/>
              <a:chOff x="2332" y="2886"/>
              <a:chExt cx="1418" cy="1093"/>
            </a:xfrm>
          </p:grpSpPr>
          <p:sp>
            <p:nvSpPr>
              <p:cNvPr id="6167" name="Text Box 16"/>
              <p:cNvSpPr txBox="1">
                <a:spLocks noChangeArrowheads="1"/>
              </p:cNvSpPr>
              <p:nvPr/>
            </p:nvSpPr>
            <p:spPr bwMode="auto">
              <a:xfrm>
                <a:off x="2336" y="3748"/>
                <a:ext cx="140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/>
                  <a:t>Anormal</a:t>
                </a:r>
                <a:endParaRPr lang="en-US"/>
              </a:p>
            </p:txBody>
          </p:sp>
          <p:grpSp>
            <p:nvGrpSpPr>
              <p:cNvPr id="6168" name="Group 17"/>
              <p:cNvGrpSpPr>
                <a:grpSpLocks/>
              </p:cNvGrpSpPr>
              <p:nvPr/>
            </p:nvGrpSpPr>
            <p:grpSpPr bwMode="auto">
              <a:xfrm>
                <a:off x="2332" y="2886"/>
                <a:ext cx="1418" cy="816"/>
                <a:chOff x="2332" y="2886"/>
                <a:chExt cx="1418" cy="816"/>
              </a:xfrm>
            </p:grpSpPr>
            <p:pic>
              <p:nvPicPr>
                <p:cNvPr id="6169" name="Picture 18" descr="TRPOS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10310" t="46246" r="41104" b="3558"/>
                <a:stretch>
                  <a:fillRect/>
                </a:stretch>
              </p:blipFill>
              <p:spPr bwMode="auto">
                <a:xfrm>
                  <a:off x="2525" y="2886"/>
                  <a:ext cx="1225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0" name="Picture 19" descr="TR POS2"/>
                <p:cNvPicPr>
                  <a:picLocks noChangeAspect="1" noChangeArrowheads="1"/>
                </p:cNvPicPr>
                <p:nvPr/>
              </p:nvPicPr>
              <p:blipFill>
                <a:blip r:embed="rId5">
                  <a:grayscl/>
                </a:blip>
                <a:srcRect l="4089" t="53653" r="90047" b="8652"/>
                <a:stretch>
                  <a:fillRect/>
                </a:stretch>
              </p:blipFill>
              <p:spPr bwMode="auto">
                <a:xfrm>
                  <a:off x="2332" y="2886"/>
                  <a:ext cx="22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6902450" y="3717925"/>
            <a:ext cx="377825" cy="885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0" name="Group 21"/>
          <p:cNvGrpSpPr>
            <a:grpSpLocks/>
          </p:cNvGrpSpPr>
          <p:nvPr/>
        </p:nvGrpSpPr>
        <p:grpSpPr bwMode="auto">
          <a:xfrm>
            <a:off x="1730375" y="1484313"/>
            <a:ext cx="3648075" cy="3600450"/>
            <a:chOff x="1380" y="935"/>
            <a:chExt cx="2314" cy="2268"/>
          </a:xfrm>
        </p:grpSpPr>
        <p:grpSp>
          <p:nvGrpSpPr>
            <p:cNvPr id="6153" name="Group 22"/>
            <p:cNvGrpSpPr>
              <a:grpSpLocks/>
            </p:cNvGrpSpPr>
            <p:nvPr/>
          </p:nvGrpSpPr>
          <p:grpSpPr bwMode="auto">
            <a:xfrm>
              <a:off x="1426" y="935"/>
              <a:ext cx="2214" cy="1835"/>
              <a:chOff x="881" y="935"/>
              <a:chExt cx="2214" cy="1835"/>
            </a:xfrm>
          </p:grpSpPr>
          <p:grpSp>
            <p:nvGrpSpPr>
              <p:cNvPr id="6155" name="Group 23"/>
              <p:cNvGrpSpPr>
                <a:grpSpLocks/>
              </p:cNvGrpSpPr>
              <p:nvPr/>
            </p:nvGrpSpPr>
            <p:grpSpPr bwMode="auto">
              <a:xfrm>
                <a:off x="881" y="935"/>
                <a:ext cx="2214" cy="1835"/>
                <a:chOff x="1020" y="1162"/>
                <a:chExt cx="2450" cy="1996"/>
              </a:xfrm>
            </p:grpSpPr>
            <p:graphicFrame>
              <p:nvGraphicFramePr>
                <p:cNvPr id="6146" name="Object 2"/>
                <p:cNvGraphicFramePr>
                  <a:graphicFrameLocks noChangeAspect="1"/>
                </p:cNvGraphicFramePr>
                <p:nvPr/>
              </p:nvGraphicFramePr>
              <p:xfrm>
                <a:off x="1020" y="1162"/>
                <a:ext cx="2450" cy="1996"/>
              </p:xfrm>
              <a:graphic>
                <a:graphicData uri="http://schemas.openxmlformats.org/presentationml/2006/ole">
                  <p:oleObj spid="_x0000_s6146" name="Photo Editor Photo" r:id="rId6" imgW="9593014" imgH="8019048" progId="">
                    <p:embed/>
                  </p:oleObj>
                </a:graphicData>
              </a:graphic>
            </p:graphicFrame>
            <p:sp>
              <p:nvSpPr>
                <p:cNvPr id="6160" name="Line 25"/>
                <p:cNvSpPr>
                  <a:spLocks noChangeShapeType="1"/>
                </p:cNvSpPr>
                <p:nvPr/>
              </p:nvSpPr>
              <p:spPr bwMode="auto">
                <a:xfrm>
                  <a:off x="2472" y="2238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61" name="Line 26"/>
                <p:cNvSpPr>
                  <a:spLocks noChangeShapeType="1"/>
                </p:cNvSpPr>
                <p:nvPr/>
              </p:nvSpPr>
              <p:spPr bwMode="auto">
                <a:xfrm>
                  <a:off x="2472" y="192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6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517" y="1648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16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17" y="223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6156" name="Line 29"/>
              <p:cNvSpPr>
                <a:spLocks noChangeShapeType="1"/>
              </p:cNvSpPr>
              <p:nvPr/>
            </p:nvSpPr>
            <p:spPr bwMode="auto">
              <a:xfrm flipV="1">
                <a:off x="2256" y="1403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6157" name="Line 30"/>
              <p:cNvSpPr>
                <a:spLocks noChangeShapeType="1"/>
              </p:cNvSpPr>
              <p:nvPr/>
            </p:nvSpPr>
            <p:spPr bwMode="auto">
              <a:xfrm>
                <a:off x="2256" y="195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6158" name="Line 31"/>
              <p:cNvSpPr>
                <a:spLocks noChangeShapeType="1"/>
              </p:cNvSpPr>
              <p:nvPr/>
            </p:nvSpPr>
            <p:spPr bwMode="auto">
              <a:xfrm>
                <a:off x="2210" y="1666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6159" name="Line 32"/>
              <p:cNvSpPr>
                <a:spLocks noChangeShapeType="1"/>
              </p:cNvSpPr>
              <p:nvPr/>
            </p:nvSpPr>
            <p:spPr bwMode="auto">
              <a:xfrm>
                <a:off x="2210" y="1948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</p:grpSp>
        <p:sp>
          <p:nvSpPr>
            <p:cNvPr id="6154" name="Rectangle 33"/>
            <p:cNvSpPr>
              <a:spLocks noChangeArrowheads="1"/>
            </p:cNvSpPr>
            <p:nvPr/>
          </p:nvSpPr>
          <p:spPr bwMode="auto">
            <a:xfrm>
              <a:off x="1380" y="2840"/>
              <a:ext cx="2314" cy="363"/>
            </a:xfrm>
            <a:prstGeom prst="rect">
              <a:avLst/>
            </a:prstGeom>
            <a:noFill/>
            <a:ln w="12700">
              <a:solidFill>
                <a:srgbClr val="0E02AA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lnSpc>
                  <a:spcPct val="90000"/>
                </a:lnSpc>
              </a:pPr>
              <a:r>
                <a:rPr lang="es-ES" sz="1600" b="1">
                  <a:solidFill>
                    <a:schemeClr val="bg1"/>
                  </a:solidFill>
                </a:rPr>
                <a:t>Gate:</a:t>
              </a:r>
              <a:r>
                <a:rPr lang="es-ES" sz="1600">
                  <a:solidFill>
                    <a:schemeClr val="bg1"/>
                  </a:solidFill>
                </a:rPr>
                <a:t> 2.5 - 3 mm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s-ES" sz="1600" b="1">
                  <a:solidFill>
                    <a:schemeClr val="bg1"/>
                  </a:solidFill>
                </a:rPr>
                <a:t>TR:</a:t>
              </a:r>
              <a:r>
                <a:rPr lang="es-ES" sz="1600">
                  <a:solidFill>
                    <a:schemeClr val="bg1"/>
                  </a:solidFill>
                </a:rPr>
                <a:t> </a:t>
              </a:r>
              <a:r>
                <a:rPr lang="tr-TR" sz="1600">
                  <a:solidFill>
                    <a:schemeClr val="bg1"/>
                  </a:solidFill>
                </a:rPr>
                <a:t>Yarı</a:t>
              </a:r>
              <a:r>
                <a:rPr lang="es-ES" sz="1600">
                  <a:solidFill>
                    <a:schemeClr val="bg1"/>
                  </a:solidFill>
                </a:rPr>
                <a:t> s</a:t>
              </a:r>
              <a:r>
                <a:rPr lang="tr-TR" sz="1600">
                  <a:solidFill>
                    <a:schemeClr val="bg1"/>
                  </a:solidFill>
                </a:rPr>
                <a:t>i</a:t>
              </a:r>
              <a:r>
                <a:rPr lang="es-ES" sz="1600">
                  <a:solidFill>
                    <a:schemeClr val="bg1"/>
                  </a:solidFill>
                </a:rPr>
                <a:t>stol, </a:t>
              </a:r>
              <a:r>
                <a:rPr lang="tr-TR" sz="1600">
                  <a:solidFill>
                    <a:schemeClr val="bg1"/>
                  </a:solidFill>
                </a:rPr>
                <a:t>Hız</a:t>
              </a:r>
              <a:r>
                <a:rPr lang="es-ES" sz="1600">
                  <a:solidFill>
                    <a:schemeClr val="bg1"/>
                  </a:solidFill>
                </a:rPr>
                <a:t> &gt; 60 cm/s</a:t>
              </a:r>
            </a:p>
          </p:txBody>
        </p:sp>
      </p:grpSp>
      <p:sp>
        <p:nvSpPr>
          <p:cNvPr id="6151" name="Rectangle 34"/>
          <p:cNvSpPr>
            <a:spLocks noChangeArrowheads="1"/>
          </p:cNvSpPr>
          <p:nvPr/>
        </p:nvSpPr>
        <p:spPr bwMode="auto">
          <a:xfrm>
            <a:off x="2171700" y="6429375"/>
            <a:ext cx="690086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i="1">
                <a:solidFill>
                  <a:schemeClr val="bg1"/>
                </a:solidFill>
              </a:rPr>
              <a:t>Huggon et al 2003, Faiola et al 2005,  Falcon et al 2005; Kagan et al 2006</a:t>
            </a:r>
          </a:p>
        </p:txBody>
      </p:sp>
      <p:sp>
        <p:nvSpPr>
          <p:cNvPr id="3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Triküspit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Regurjitasyonu</a:t>
            </a:r>
            <a:endParaRPr lang="tr-TR" sz="360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9988" y="5589588"/>
            <a:ext cx="4968875" cy="817562"/>
            <a:chOff x="2365" y="3641"/>
            <a:chExt cx="3130" cy="515"/>
          </a:xfrm>
        </p:grpSpPr>
        <p:sp>
          <p:nvSpPr>
            <p:cNvPr id="7182" name="Rectangle 4"/>
            <p:cNvSpPr>
              <a:spLocks noChangeArrowheads="1"/>
            </p:cNvSpPr>
            <p:nvPr/>
          </p:nvSpPr>
          <p:spPr bwMode="auto">
            <a:xfrm>
              <a:off x="2365" y="3641"/>
              <a:ext cx="3130" cy="51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l-PL" sz="1600">
                <a:solidFill>
                  <a:srgbClr val="0E06B0"/>
                </a:solidFill>
                <a:latin typeface="Comic Sans MS" pitchFamily="66" charset="0"/>
              </a:endParaRPr>
            </a:p>
          </p:txBody>
        </p:sp>
        <p:grpSp>
          <p:nvGrpSpPr>
            <p:cNvPr id="7183" name="Group 5"/>
            <p:cNvGrpSpPr>
              <a:grpSpLocks/>
            </p:cNvGrpSpPr>
            <p:nvPr/>
          </p:nvGrpSpPr>
          <p:grpSpPr bwMode="auto">
            <a:xfrm>
              <a:off x="2429" y="3683"/>
              <a:ext cx="2991" cy="432"/>
              <a:chOff x="2429" y="3683"/>
              <a:chExt cx="2991" cy="432"/>
            </a:xfrm>
          </p:grpSpPr>
          <p:sp>
            <p:nvSpPr>
              <p:cNvPr id="7184" name="Rectangle 6"/>
              <p:cNvSpPr>
                <a:spLocks noChangeArrowheads="1"/>
              </p:cNvSpPr>
              <p:nvPr/>
            </p:nvSpPr>
            <p:spPr bwMode="auto">
              <a:xfrm>
                <a:off x="2430" y="3683"/>
                <a:ext cx="1454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>
                    <a:solidFill>
                      <a:srgbClr val="FFFFFF"/>
                    </a:solidFill>
                    <a:latin typeface="Comic Sans MS" pitchFamily="66" charset="0"/>
                  </a:rPr>
                  <a:t>Trisomy 21  n=77</a:t>
                </a:r>
              </a:p>
            </p:txBody>
          </p:sp>
          <p:sp>
            <p:nvSpPr>
              <p:cNvPr id="7185" name="Rectangle 7"/>
              <p:cNvSpPr>
                <a:spLocks noChangeArrowheads="1"/>
              </p:cNvSpPr>
              <p:nvPr/>
            </p:nvSpPr>
            <p:spPr bwMode="auto">
              <a:xfrm>
                <a:off x="2429" y="3920"/>
                <a:ext cx="1457" cy="195"/>
              </a:xfrm>
              <a:prstGeom prst="rect">
                <a:avLst/>
              </a:prstGeom>
              <a:solidFill>
                <a:srgbClr val="242490"/>
              </a:solidFill>
              <a:ln w="12700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>
                    <a:solidFill>
                      <a:srgbClr val="FFFFFF"/>
                    </a:solidFill>
                    <a:latin typeface="Comic Sans MS" pitchFamily="66" charset="0"/>
                  </a:rPr>
                  <a:t>66%</a:t>
                </a:r>
              </a:p>
            </p:txBody>
          </p:sp>
          <p:sp>
            <p:nvSpPr>
              <p:cNvPr id="7186" name="Rectangle 8"/>
              <p:cNvSpPr>
                <a:spLocks noChangeArrowheads="1"/>
              </p:cNvSpPr>
              <p:nvPr/>
            </p:nvSpPr>
            <p:spPr bwMode="auto">
              <a:xfrm>
                <a:off x="3967" y="3683"/>
                <a:ext cx="1453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>
                    <a:solidFill>
                      <a:srgbClr val="242490"/>
                    </a:solidFill>
                    <a:latin typeface="Comic Sans MS" pitchFamily="66" charset="0"/>
                  </a:rPr>
                  <a:t>Normal n=943</a:t>
                </a:r>
              </a:p>
            </p:txBody>
          </p:sp>
          <p:sp>
            <p:nvSpPr>
              <p:cNvPr id="7187" name="Rectangle 9"/>
              <p:cNvSpPr>
                <a:spLocks noChangeArrowheads="1"/>
              </p:cNvSpPr>
              <p:nvPr/>
            </p:nvSpPr>
            <p:spPr bwMode="auto">
              <a:xfrm>
                <a:off x="3966" y="3920"/>
                <a:ext cx="1454" cy="195"/>
              </a:xfrm>
              <a:prstGeom prst="rect">
                <a:avLst/>
              </a:prstGeom>
              <a:solidFill>
                <a:srgbClr val="ADADFF"/>
              </a:solidFill>
              <a:ln w="127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>
                    <a:solidFill>
                      <a:srgbClr val="242490"/>
                    </a:solidFill>
                    <a:latin typeface="Comic Sans MS" pitchFamily="66" charset="0"/>
                  </a:rPr>
                  <a:t>5%</a:t>
                </a:r>
              </a:p>
            </p:txBody>
          </p:sp>
        </p:grpSp>
      </p:grp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755775" y="1628775"/>
            <a:ext cx="3136900" cy="3527425"/>
            <a:chOff x="1108" y="845"/>
            <a:chExt cx="2223" cy="2222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1160" y="845"/>
            <a:ext cx="2118" cy="1643"/>
          </p:xfrm>
          <a:graphic>
            <a:graphicData uri="http://schemas.openxmlformats.org/presentationml/2006/ole">
              <p:oleObj spid="_x0000_s7172" name="Photo Editor Photo" r:id="rId3" imgW="3847619" imgH="2723810" progId="">
                <p:embed/>
              </p:oleObj>
            </a:graphicData>
          </a:graphic>
        </p:graphicFrame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1108" y="2568"/>
              <a:ext cx="2223" cy="499"/>
            </a:xfrm>
            <a:prstGeom prst="rect">
              <a:avLst/>
            </a:prstGeom>
            <a:noFill/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lnSpc>
                  <a:spcPct val="85000"/>
                </a:lnSpc>
              </a:pPr>
              <a:r>
                <a:rPr lang="tr-TR" sz="1600">
                  <a:solidFill>
                    <a:schemeClr val="bg1"/>
                  </a:solidFill>
                  <a:latin typeface="Comic Sans MS" pitchFamily="66" charset="0"/>
                </a:rPr>
                <a:t>Ara</a:t>
              </a:r>
              <a:r>
                <a:rPr lang="es-ES" sz="1600">
                  <a:solidFill>
                    <a:schemeClr val="bg1"/>
                  </a:solidFill>
                  <a:latin typeface="Comic Sans MS" pitchFamily="66" charset="0"/>
                </a:rPr>
                <a:t>: 0.5-1 mm </a:t>
              </a:r>
            </a:p>
            <a:p>
              <a:pPr marL="342900" indent="-342900">
                <a:lnSpc>
                  <a:spcPct val="85000"/>
                </a:lnSpc>
              </a:pPr>
              <a:r>
                <a:rPr lang="es-ES" sz="1600">
                  <a:solidFill>
                    <a:schemeClr val="bg1"/>
                  </a:solidFill>
                  <a:latin typeface="Comic Sans MS" pitchFamily="66" charset="0"/>
                </a:rPr>
                <a:t>Low filter: 50 Hz</a:t>
              </a:r>
            </a:p>
            <a:p>
              <a:pPr marL="342900" indent="-342900">
                <a:lnSpc>
                  <a:spcPct val="85000"/>
                </a:lnSpc>
              </a:pPr>
              <a:r>
                <a:rPr lang="es-ES" sz="1600">
                  <a:solidFill>
                    <a:schemeClr val="bg1"/>
                  </a:solidFill>
                  <a:latin typeface="Comic Sans MS" pitchFamily="66" charset="0"/>
                </a:rPr>
                <a:t>Sweep speed: 2cm/s</a:t>
              </a:r>
            </a:p>
          </p:txBody>
        </p:sp>
      </p:grpSp>
      <p:grpSp>
        <p:nvGrpSpPr>
          <p:cNvPr id="7175" name="Group 13"/>
          <p:cNvGrpSpPr>
            <a:grpSpLocks/>
          </p:cNvGrpSpPr>
          <p:nvPr/>
        </p:nvGrpSpPr>
        <p:grpSpPr bwMode="auto">
          <a:xfrm>
            <a:off x="5595938" y="1123950"/>
            <a:ext cx="2562225" cy="4176713"/>
            <a:chOff x="4555" y="436"/>
            <a:chExt cx="1815" cy="2631"/>
          </a:xfrm>
        </p:grpSpPr>
        <p:sp>
          <p:nvSpPr>
            <p:cNvPr id="7178" name="Rectangle 14"/>
            <p:cNvSpPr>
              <a:spLocks noChangeArrowheads="1"/>
            </p:cNvSpPr>
            <p:nvPr/>
          </p:nvSpPr>
          <p:spPr bwMode="auto">
            <a:xfrm>
              <a:off x="4555" y="436"/>
              <a:ext cx="1815" cy="2631"/>
            </a:xfrm>
            <a:prstGeom prst="rect">
              <a:avLst/>
            </a:prstGeom>
            <a:solidFill>
              <a:srgbClr val="ADADFF"/>
            </a:solidFill>
            <a:ln w="9525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4604" y="482"/>
            <a:ext cx="1717" cy="934"/>
          </p:xfrm>
          <a:graphic>
            <a:graphicData uri="http://schemas.openxmlformats.org/presentationml/2006/ole">
              <p:oleObj spid="_x0000_s7170" name="Photo Editor Photo" r:id="rId4" imgW="3161905" imgH="2742857" progId="">
                <p:embed/>
              </p:oleObj>
            </a:graphicData>
          </a:graphic>
        </p:graphicFrame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4605" y="1815"/>
            <a:ext cx="1714" cy="936"/>
          </p:xfrm>
          <a:graphic>
            <a:graphicData uri="http://schemas.openxmlformats.org/presentationml/2006/ole">
              <p:oleObj spid="_x0000_s7171" name="Photo Editor Photo" r:id="rId5" imgW="3010320" imgH="2561905" progId="">
                <p:embed/>
              </p:oleObj>
            </a:graphicData>
          </a:graphic>
        </p:graphicFrame>
        <p:sp>
          <p:nvSpPr>
            <p:cNvPr id="7179" name="Text Box 17"/>
            <p:cNvSpPr txBox="1">
              <a:spLocks noChangeArrowheads="1"/>
            </p:cNvSpPr>
            <p:nvPr/>
          </p:nvSpPr>
          <p:spPr bwMode="auto">
            <a:xfrm>
              <a:off x="4605" y="1453"/>
              <a:ext cx="17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Comic Sans MS" pitchFamily="66" charset="0"/>
                </a:rPr>
                <a:t>Normal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7180" name="Text Box 18"/>
            <p:cNvSpPr txBox="1">
              <a:spLocks noChangeArrowheads="1"/>
            </p:cNvSpPr>
            <p:nvPr/>
          </p:nvSpPr>
          <p:spPr bwMode="auto">
            <a:xfrm>
              <a:off x="4605" y="2791"/>
              <a:ext cx="17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Comic Sans MS" pitchFamily="66" charset="0"/>
                </a:rPr>
                <a:t>Anormal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6180138" y="3500438"/>
            <a:ext cx="377825" cy="627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Duktus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Venozus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Patolojik “a” Dalgası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363" y="1916113"/>
            <a:ext cx="4829175" cy="3925887"/>
            <a:chOff x="345" y="1207"/>
            <a:chExt cx="3422" cy="2473"/>
          </a:xfrm>
        </p:grpSpPr>
        <p:grpSp>
          <p:nvGrpSpPr>
            <p:cNvPr id="36010" name="Group 3"/>
            <p:cNvGrpSpPr>
              <a:grpSpLocks/>
            </p:cNvGrpSpPr>
            <p:nvPr/>
          </p:nvGrpSpPr>
          <p:grpSpPr bwMode="auto">
            <a:xfrm>
              <a:off x="345" y="1207"/>
              <a:ext cx="3331" cy="2473"/>
              <a:chOff x="345" y="1207"/>
              <a:chExt cx="3331" cy="2473"/>
            </a:xfrm>
          </p:grpSpPr>
          <p:sp>
            <p:nvSpPr>
              <p:cNvPr id="36012" name="Rectangle 4"/>
              <p:cNvSpPr>
                <a:spLocks noChangeArrowheads="1"/>
              </p:cNvSpPr>
              <p:nvPr/>
            </p:nvSpPr>
            <p:spPr bwMode="auto">
              <a:xfrm>
                <a:off x="345" y="1207"/>
                <a:ext cx="3331" cy="2473"/>
              </a:xfrm>
              <a:prstGeom prst="rect">
                <a:avLst/>
              </a:prstGeom>
              <a:solidFill>
                <a:srgbClr val="CDCDEF"/>
              </a:solidFill>
              <a:ln w="9525">
                <a:solidFill>
                  <a:srgbClr val="24249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013" name="Group 5"/>
              <p:cNvGrpSpPr>
                <a:grpSpLocks/>
              </p:cNvGrpSpPr>
              <p:nvPr/>
            </p:nvGrpSpPr>
            <p:grpSpPr bwMode="auto">
              <a:xfrm>
                <a:off x="927" y="2024"/>
                <a:ext cx="2510" cy="876"/>
                <a:chOff x="1736" y="1979"/>
                <a:chExt cx="2510" cy="966"/>
              </a:xfrm>
            </p:grpSpPr>
            <p:sp>
              <p:nvSpPr>
                <p:cNvPr id="36050" name="Rectangle 6"/>
                <p:cNvSpPr>
                  <a:spLocks noChangeArrowheads="1"/>
                </p:cNvSpPr>
                <p:nvPr/>
              </p:nvSpPr>
              <p:spPr bwMode="auto">
                <a:xfrm>
                  <a:off x="2299" y="2933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1" name="Rectangle 7"/>
                <p:cNvSpPr>
                  <a:spLocks noChangeArrowheads="1"/>
                </p:cNvSpPr>
                <p:nvPr/>
              </p:nvSpPr>
              <p:spPr bwMode="auto">
                <a:xfrm>
                  <a:off x="3206" y="29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2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2898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3" name="Rectangle 9"/>
                <p:cNvSpPr>
                  <a:spLocks noChangeArrowheads="1"/>
                </p:cNvSpPr>
                <p:nvPr/>
              </p:nvSpPr>
              <p:spPr bwMode="auto">
                <a:xfrm>
                  <a:off x="3259" y="288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4" name="Rectangle 10"/>
                <p:cNvSpPr>
                  <a:spLocks noChangeArrowheads="1"/>
                </p:cNvSpPr>
                <p:nvPr/>
              </p:nvSpPr>
              <p:spPr bwMode="auto">
                <a:xfrm>
                  <a:off x="3059" y="28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766" y="286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86" y="283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7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2838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8" name="Rectangle 14"/>
                <p:cNvSpPr>
                  <a:spLocks noChangeArrowheads="1"/>
                </p:cNvSpPr>
                <p:nvPr/>
              </p:nvSpPr>
              <p:spPr bwMode="auto">
                <a:xfrm>
                  <a:off x="3793" y="280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9" name="Rectangle 15"/>
                <p:cNvSpPr>
                  <a:spLocks noChangeArrowheads="1"/>
                </p:cNvSpPr>
                <p:nvPr/>
              </p:nvSpPr>
              <p:spPr bwMode="auto">
                <a:xfrm>
                  <a:off x="3459" y="279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0" name="Rectangle 16"/>
                <p:cNvSpPr>
                  <a:spLocks noChangeArrowheads="1"/>
                </p:cNvSpPr>
                <p:nvPr/>
              </p:nvSpPr>
              <p:spPr bwMode="auto">
                <a:xfrm>
                  <a:off x="4019" y="2790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6" y="277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2" name="Rectangle 18"/>
                <p:cNvSpPr>
                  <a:spLocks noChangeArrowheads="1"/>
                </p:cNvSpPr>
                <p:nvPr/>
              </p:nvSpPr>
              <p:spPr bwMode="auto">
                <a:xfrm>
                  <a:off x="3632" y="2778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3" name="Rectangle 19"/>
                <p:cNvSpPr>
                  <a:spLocks noChangeArrowheads="1"/>
                </p:cNvSpPr>
                <p:nvPr/>
              </p:nvSpPr>
              <p:spPr bwMode="auto">
                <a:xfrm>
                  <a:off x="3726" y="277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4" name="Rectangle 20"/>
                <p:cNvSpPr>
                  <a:spLocks noChangeArrowheads="1"/>
                </p:cNvSpPr>
                <p:nvPr/>
              </p:nvSpPr>
              <p:spPr bwMode="auto">
                <a:xfrm>
                  <a:off x="3819" y="27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5" name="Rectangle 21"/>
                <p:cNvSpPr>
                  <a:spLocks noChangeArrowheads="1"/>
                </p:cNvSpPr>
                <p:nvPr/>
              </p:nvSpPr>
              <p:spPr bwMode="auto">
                <a:xfrm>
                  <a:off x="4233" y="276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72" y="27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7" name="Rectangle 23"/>
                <p:cNvSpPr>
                  <a:spLocks noChangeArrowheads="1"/>
                </p:cNvSpPr>
                <p:nvPr/>
              </p:nvSpPr>
              <p:spPr bwMode="auto">
                <a:xfrm>
                  <a:off x="4072" y="27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8" name="Rectangle 24"/>
                <p:cNvSpPr>
                  <a:spLocks noChangeArrowheads="1"/>
                </p:cNvSpPr>
                <p:nvPr/>
              </p:nvSpPr>
              <p:spPr bwMode="auto">
                <a:xfrm>
                  <a:off x="3899" y="275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9" name="Rectangle 25"/>
                <p:cNvSpPr>
                  <a:spLocks noChangeArrowheads="1"/>
                </p:cNvSpPr>
                <p:nvPr/>
              </p:nvSpPr>
              <p:spPr bwMode="auto">
                <a:xfrm>
                  <a:off x="2645" y="2743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0" name="Rectangle 26"/>
                <p:cNvSpPr>
                  <a:spLocks noChangeArrowheads="1"/>
                </p:cNvSpPr>
                <p:nvPr/>
              </p:nvSpPr>
              <p:spPr bwMode="auto">
                <a:xfrm>
                  <a:off x="3659" y="274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1" name="Rectangle 27"/>
                <p:cNvSpPr>
                  <a:spLocks noChangeArrowheads="1"/>
                </p:cNvSpPr>
                <p:nvPr/>
              </p:nvSpPr>
              <p:spPr bwMode="auto">
                <a:xfrm>
                  <a:off x="3593" y="2730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832" y="2730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3" name="Rectangle 29"/>
                <p:cNvSpPr>
                  <a:spLocks noChangeArrowheads="1"/>
                </p:cNvSpPr>
                <p:nvPr/>
              </p:nvSpPr>
              <p:spPr bwMode="auto">
                <a:xfrm>
                  <a:off x="3459" y="27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4" name="Rectangle 30"/>
                <p:cNvSpPr>
                  <a:spLocks noChangeArrowheads="1"/>
                </p:cNvSpPr>
                <p:nvPr/>
              </p:nvSpPr>
              <p:spPr bwMode="auto">
                <a:xfrm>
                  <a:off x="3006" y="27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5" name="Rectangle 31"/>
                <p:cNvSpPr>
                  <a:spLocks noChangeArrowheads="1"/>
                </p:cNvSpPr>
                <p:nvPr/>
              </p:nvSpPr>
              <p:spPr bwMode="auto">
                <a:xfrm>
                  <a:off x="3313" y="27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6" name="Rectangle 32"/>
                <p:cNvSpPr>
                  <a:spLocks noChangeArrowheads="1"/>
                </p:cNvSpPr>
                <p:nvPr/>
              </p:nvSpPr>
              <p:spPr bwMode="auto">
                <a:xfrm>
                  <a:off x="3819" y="2707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7" name="Rectangle 33"/>
                <p:cNvSpPr>
                  <a:spLocks noChangeArrowheads="1"/>
                </p:cNvSpPr>
                <p:nvPr/>
              </p:nvSpPr>
              <p:spPr bwMode="auto">
                <a:xfrm>
                  <a:off x="3259" y="2707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8" name="Rectangle 34"/>
                <p:cNvSpPr>
                  <a:spLocks noChangeArrowheads="1"/>
                </p:cNvSpPr>
                <p:nvPr/>
              </p:nvSpPr>
              <p:spPr bwMode="auto">
                <a:xfrm>
                  <a:off x="3540" y="2707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9" name="Rectangle 35"/>
                <p:cNvSpPr>
                  <a:spLocks noChangeArrowheads="1"/>
                </p:cNvSpPr>
                <p:nvPr/>
              </p:nvSpPr>
              <p:spPr bwMode="auto">
                <a:xfrm>
                  <a:off x="3379" y="2707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0" name="Rectangle 36"/>
                <p:cNvSpPr>
                  <a:spLocks noChangeArrowheads="1"/>
                </p:cNvSpPr>
                <p:nvPr/>
              </p:nvSpPr>
              <p:spPr bwMode="auto">
                <a:xfrm>
                  <a:off x="3819" y="2695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1" name="Rectangle 37"/>
                <p:cNvSpPr>
                  <a:spLocks noChangeArrowheads="1"/>
                </p:cNvSpPr>
                <p:nvPr/>
              </p:nvSpPr>
              <p:spPr bwMode="auto">
                <a:xfrm>
                  <a:off x="2606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2" name="Rectangle 38"/>
                <p:cNvSpPr>
                  <a:spLocks noChangeArrowheads="1"/>
                </p:cNvSpPr>
                <p:nvPr/>
              </p:nvSpPr>
              <p:spPr bwMode="auto">
                <a:xfrm>
                  <a:off x="3246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3" name="Rectangle 39"/>
                <p:cNvSpPr>
                  <a:spLocks noChangeArrowheads="1"/>
                </p:cNvSpPr>
                <p:nvPr/>
              </p:nvSpPr>
              <p:spPr bwMode="auto">
                <a:xfrm>
                  <a:off x="2992" y="2695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4" name="Rectangle 40"/>
                <p:cNvSpPr>
                  <a:spLocks noChangeArrowheads="1"/>
                </p:cNvSpPr>
                <p:nvPr/>
              </p:nvSpPr>
              <p:spPr bwMode="auto">
                <a:xfrm>
                  <a:off x="3886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5" name="Rectangle 41"/>
                <p:cNvSpPr>
                  <a:spLocks noChangeArrowheads="1"/>
                </p:cNvSpPr>
                <p:nvPr/>
              </p:nvSpPr>
              <p:spPr bwMode="auto">
                <a:xfrm>
                  <a:off x="2673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6" name="Rectangle 42"/>
                <p:cNvSpPr>
                  <a:spLocks noChangeArrowheads="1"/>
                </p:cNvSpPr>
                <p:nvPr/>
              </p:nvSpPr>
              <p:spPr bwMode="auto">
                <a:xfrm>
                  <a:off x="4139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7" name="Rectangle 43"/>
                <p:cNvSpPr>
                  <a:spLocks noChangeArrowheads="1"/>
                </p:cNvSpPr>
                <p:nvPr/>
              </p:nvSpPr>
              <p:spPr bwMode="auto">
                <a:xfrm>
                  <a:off x="2872" y="2695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8" name="Rectangle 44"/>
                <p:cNvSpPr>
                  <a:spLocks noChangeArrowheads="1"/>
                </p:cNvSpPr>
                <p:nvPr/>
              </p:nvSpPr>
              <p:spPr bwMode="auto">
                <a:xfrm>
                  <a:off x="3793" y="269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9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0" name="Rectangle 46"/>
                <p:cNvSpPr>
                  <a:spLocks noChangeArrowheads="1"/>
                </p:cNvSpPr>
                <p:nvPr/>
              </p:nvSpPr>
              <p:spPr bwMode="auto">
                <a:xfrm>
                  <a:off x="3406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1" name="Rectangle 47"/>
                <p:cNvSpPr>
                  <a:spLocks noChangeArrowheads="1"/>
                </p:cNvSpPr>
                <p:nvPr/>
              </p:nvSpPr>
              <p:spPr bwMode="auto">
                <a:xfrm>
                  <a:off x="3606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2" name="Rectangle 48"/>
                <p:cNvSpPr>
                  <a:spLocks noChangeArrowheads="1"/>
                </p:cNvSpPr>
                <p:nvPr/>
              </p:nvSpPr>
              <p:spPr bwMode="auto">
                <a:xfrm>
                  <a:off x="3406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3" name="Rectangle 49"/>
                <p:cNvSpPr>
                  <a:spLocks noChangeArrowheads="1"/>
                </p:cNvSpPr>
                <p:nvPr/>
              </p:nvSpPr>
              <p:spPr bwMode="auto">
                <a:xfrm>
                  <a:off x="2966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4" name="Rectangle 50"/>
                <p:cNvSpPr>
                  <a:spLocks noChangeArrowheads="1"/>
                </p:cNvSpPr>
                <p:nvPr/>
              </p:nvSpPr>
              <p:spPr bwMode="auto">
                <a:xfrm>
                  <a:off x="3699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5" name="Rectangle 51"/>
                <p:cNvSpPr>
                  <a:spLocks noChangeArrowheads="1"/>
                </p:cNvSpPr>
                <p:nvPr/>
              </p:nvSpPr>
              <p:spPr bwMode="auto">
                <a:xfrm>
                  <a:off x="3339" y="2683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6" name="Rectangle 52"/>
                <p:cNvSpPr>
                  <a:spLocks noChangeArrowheads="1"/>
                </p:cNvSpPr>
                <p:nvPr/>
              </p:nvSpPr>
              <p:spPr bwMode="auto">
                <a:xfrm>
                  <a:off x="3419" y="268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7" name="Rectangle 53"/>
                <p:cNvSpPr>
                  <a:spLocks noChangeArrowheads="1"/>
                </p:cNvSpPr>
                <p:nvPr/>
              </p:nvSpPr>
              <p:spPr bwMode="auto">
                <a:xfrm>
                  <a:off x="3432" y="2670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8" name="Rectangle 54"/>
                <p:cNvSpPr>
                  <a:spLocks noChangeArrowheads="1"/>
                </p:cNvSpPr>
                <p:nvPr/>
              </p:nvSpPr>
              <p:spPr bwMode="auto">
                <a:xfrm>
                  <a:off x="3512" y="2659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92" y="2659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0" name="Rectangle 56"/>
                <p:cNvSpPr>
                  <a:spLocks noChangeArrowheads="1"/>
                </p:cNvSpPr>
                <p:nvPr/>
              </p:nvSpPr>
              <p:spPr bwMode="auto">
                <a:xfrm>
                  <a:off x="3699" y="265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1" name="Rectangle 57"/>
                <p:cNvSpPr>
                  <a:spLocks noChangeArrowheads="1"/>
                </p:cNvSpPr>
                <p:nvPr/>
              </p:nvSpPr>
              <p:spPr bwMode="auto">
                <a:xfrm>
                  <a:off x="4206" y="265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2" name="Rectangle 58"/>
                <p:cNvSpPr>
                  <a:spLocks noChangeArrowheads="1"/>
                </p:cNvSpPr>
                <p:nvPr/>
              </p:nvSpPr>
              <p:spPr bwMode="auto">
                <a:xfrm>
                  <a:off x="4072" y="264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3" name="Rectangle 59"/>
                <p:cNvSpPr>
                  <a:spLocks noChangeArrowheads="1"/>
                </p:cNvSpPr>
                <p:nvPr/>
              </p:nvSpPr>
              <p:spPr bwMode="auto">
                <a:xfrm>
                  <a:off x="2992" y="264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4" name="Rectangle 60"/>
                <p:cNvSpPr>
                  <a:spLocks noChangeArrowheads="1"/>
                </p:cNvSpPr>
                <p:nvPr/>
              </p:nvSpPr>
              <p:spPr bwMode="auto">
                <a:xfrm>
                  <a:off x="3113" y="263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5" name="Rectangle 61"/>
                <p:cNvSpPr>
                  <a:spLocks noChangeArrowheads="1"/>
                </p:cNvSpPr>
                <p:nvPr/>
              </p:nvSpPr>
              <p:spPr bwMode="auto">
                <a:xfrm>
                  <a:off x="3419" y="263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6" name="Rectangle 62"/>
                <p:cNvSpPr>
                  <a:spLocks noChangeArrowheads="1"/>
                </p:cNvSpPr>
                <p:nvPr/>
              </p:nvSpPr>
              <p:spPr bwMode="auto">
                <a:xfrm>
                  <a:off x="3166" y="263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7" name="Rectangle 63"/>
                <p:cNvSpPr>
                  <a:spLocks noChangeArrowheads="1"/>
                </p:cNvSpPr>
                <p:nvPr/>
              </p:nvSpPr>
              <p:spPr bwMode="auto">
                <a:xfrm>
                  <a:off x="2939" y="2623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8" name="Rectangle 64"/>
                <p:cNvSpPr>
                  <a:spLocks noChangeArrowheads="1"/>
                </p:cNvSpPr>
                <p:nvPr/>
              </p:nvSpPr>
              <p:spPr bwMode="auto">
                <a:xfrm>
                  <a:off x="3819" y="2623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9" name="Rectangle 65"/>
                <p:cNvSpPr>
                  <a:spLocks noChangeArrowheads="1"/>
                </p:cNvSpPr>
                <p:nvPr/>
              </p:nvSpPr>
              <p:spPr bwMode="auto">
                <a:xfrm>
                  <a:off x="3485" y="2611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0" name="Rectangle 66"/>
                <p:cNvSpPr>
                  <a:spLocks noChangeArrowheads="1"/>
                </p:cNvSpPr>
                <p:nvPr/>
              </p:nvSpPr>
              <p:spPr bwMode="auto">
                <a:xfrm>
                  <a:off x="2819" y="261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1" name="Rectangle 67"/>
                <p:cNvSpPr>
                  <a:spLocks noChangeArrowheads="1"/>
                </p:cNvSpPr>
                <p:nvPr/>
              </p:nvSpPr>
              <p:spPr bwMode="auto">
                <a:xfrm>
                  <a:off x="3793" y="261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2" name="Rectangle 68"/>
                <p:cNvSpPr>
                  <a:spLocks noChangeArrowheads="1"/>
                </p:cNvSpPr>
                <p:nvPr/>
              </p:nvSpPr>
              <p:spPr bwMode="auto">
                <a:xfrm>
                  <a:off x="1765" y="2611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3" name="Rectangle 69"/>
                <p:cNvSpPr>
                  <a:spLocks noChangeArrowheads="1"/>
                </p:cNvSpPr>
                <p:nvPr/>
              </p:nvSpPr>
              <p:spPr bwMode="auto">
                <a:xfrm>
                  <a:off x="2339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4" name="Rectangle 70"/>
                <p:cNvSpPr>
                  <a:spLocks noChangeArrowheads="1"/>
                </p:cNvSpPr>
                <p:nvPr/>
              </p:nvSpPr>
              <p:spPr bwMode="auto">
                <a:xfrm>
                  <a:off x="4139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5" name="Rectangle 71"/>
                <p:cNvSpPr>
                  <a:spLocks noChangeArrowheads="1"/>
                </p:cNvSpPr>
                <p:nvPr/>
              </p:nvSpPr>
              <p:spPr bwMode="auto">
                <a:xfrm>
                  <a:off x="2966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6" name="Rectangle 72"/>
                <p:cNvSpPr>
                  <a:spLocks noChangeArrowheads="1"/>
                </p:cNvSpPr>
                <p:nvPr/>
              </p:nvSpPr>
              <p:spPr bwMode="auto">
                <a:xfrm>
                  <a:off x="3472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7" name="Rectangle 73"/>
                <p:cNvSpPr>
                  <a:spLocks noChangeArrowheads="1"/>
                </p:cNvSpPr>
                <p:nvPr/>
              </p:nvSpPr>
              <p:spPr bwMode="auto">
                <a:xfrm>
                  <a:off x="2099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8" name="Rectangle 74"/>
                <p:cNvSpPr>
                  <a:spLocks noChangeArrowheads="1"/>
                </p:cNvSpPr>
                <p:nvPr/>
              </p:nvSpPr>
              <p:spPr bwMode="auto">
                <a:xfrm>
                  <a:off x="2806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9" name="Rectangle 75"/>
                <p:cNvSpPr>
                  <a:spLocks noChangeArrowheads="1"/>
                </p:cNvSpPr>
                <p:nvPr/>
              </p:nvSpPr>
              <p:spPr bwMode="auto">
                <a:xfrm>
                  <a:off x="2806" y="25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0" name="Rectangle 76"/>
                <p:cNvSpPr>
                  <a:spLocks noChangeArrowheads="1"/>
                </p:cNvSpPr>
                <p:nvPr/>
              </p:nvSpPr>
              <p:spPr bwMode="auto">
                <a:xfrm>
                  <a:off x="3446" y="258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1" name="Rectangle 77"/>
                <p:cNvSpPr>
                  <a:spLocks noChangeArrowheads="1"/>
                </p:cNvSpPr>
                <p:nvPr/>
              </p:nvSpPr>
              <p:spPr bwMode="auto">
                <a:xfrm>
                  <a:off x="2579" y="258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2" name="Rectangle 78"/>
                <p:cNvSpPr>
                  <a:spLocks noChangeArrowheads="1"/>
                </p:cNvSpPr>
                <p:nvPr/>
              </p:nvSpPr>
              <p:spPr bwMode="auto">
                <a:xfrm>
                  <a:off x="3126" y="258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3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6" y="258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4" name="Rectangle 80"/>
                <p:cNvSpPr>
                  <a:spLocks noChangeArrowheads="1"/>
                </p:cNvSpPr>
                <p:nvPr/>
              </p:nvSpPr>
              <p:spPr bwMode="auto">
                <a:xfrm>
                  <a:off x="2806" y="257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5" name="Rectangle 81"/>
                <p:cNvSpPr>
                  <a:spLocks noChangeArrowheads="1"/>
                </p:cNvSpPr>
                <p:nvPr/>
              </p:nvSpPr>
              <p:spPr bwMode="auto">
                <a:xfrm>
                  <a:off x="3072" y="257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6" name="Rectangle 82"/>
                <p:cNvSpPr>
                  <a:spLocks noChangeArrowheads="1"/>
                </p:cNvSpPr>
                <p:nvPr/>
              </p:nvSpPr>
              <p:spPr bwMode="auto">
                <a:xfrm>
                  <a:off x="3139" y="257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7" name="Rectangle 83"/>
                <p:cNvSpPr>
                  <a:spLocks noChangeArrowheads="1"/>
                </p:cNvSpPr>
                <p:nvPr/>
              </p:nvSpPr>
              <p:spPr bwMode="auto">
                <a:xfrm>
                  <a:off x="2913" y="256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8" name="Rectangle 84"/>
                <p:cNvSpPr>
                  <a:spLocks noChangeArrowheads="1"/>
                </p:cNvSpPr>
                <p:nvPr/>
              </p:nvSpPr>
              <p:spPr bwMode="auto">
                <a:xfrm>
                  <a:off x="3272" y="256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9" name="Rectangle 85"/>
                <p:cNvSpPr>
                  <a:spLocks noChangeArrowheads="1"/>
                </p:cNvSpPr>
                <p:nvPr/>
              </p:nvSpPr>
              <p:spPr bwMode="auto">
                <a:xfrm>
                  <a:off x="3379" y="2563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0" name="Rectangle 86"/>
                <p:cNvSpPr>
                  <a:spLocks noChangeArrowheads="1"/>
                </p:cNvSpPr>
                <p:nvPr/>
              </p:nvSpPr>
              <p:spPr bwMode="auto">
                <a:xfrm>
                  <a:off x="3232" y="2563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1" name="Rectangle 87"/>
                <p:cNvSpPr>
                  <a:spLocks noChangeArrowheads="1"/>
                </p:cNvSpPr>
                <p:nvPr/>
              </p:nvSpPr>
              <p:spPr bwMode="auto">
                <a:xfrm>
                  <a:off x="2659" y="2563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2" name="Rectangle 88"/>
                <p:cNvSpPr>
                  <a:spLocks noChangeArrowheads="1"/>
                </p:cNvSpPr>
                <p:nvPr/>
              </p:nvSpPr>
              <p:spPr bwMode="auto">
                <a:xfrm>
                  <a:off x="2872" y="2563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3" name="Rectangle 89"/>
                <p:cNvSpPr>
                  <a:spLocks noChangeArrowheads="1"/>
                </p:cNvSpPr>
                <p:nvPr/>
              </p:nvSpPr>
              <p:spPr bwMode="auto">
                <a:xfrm>
                  <a:off x="3540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4" name="Rectangle 90"/>
                <p:cNvSpPr>
                  <a:spLocks noChangeArrowheads="1"/>
                </p:cNvSpPr>
                <p:nvPr/>
              </p:nvSpPr>
              <p:spPr bwMode="auto">
                <a:xfrm>
                  <a:off x="4046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5" name="Rectangle 91"/>
                <p:cNvSpPr>
                  <a:spLocks noChangeArrowheads="1"/>
                </p:cNvSpPr>
                <p:nvPr/>
              </p:nvSpPr>
              <p:spPr bwMode="auto">
                <a:xfrm>
                  <a:off x="2832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6" name="Rectangle 92"/>
                <p:cNvSpPr>
                  <a:spLocks noChangeArrowheads="1"/>
                </p:cNvSpPr>
                <p:nvPr/>
              </p:nvSpPr>
              <p:spPr bwMode="auto">
                <a:xfrm>
                  <a:off x="3446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7" name="Rectangle 93"/>
                <p:cNvSpPr>
                  <a:spLocks noChangeArrowheads="1"/>
                </p:cNvSpPr>
                <p:nvPr/>
              </p:nvSpPr>
              <p:spPr bwMode="auto">
                <a:xfrm>
                  <a:off x="2766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8" name="Rectangle 94"/>
                <p:cNvSpPr>
                  <a:spLocks noChangeArrowheads="1"/>
                </p:cNvSpPr>
                <p:nvPr/>
              </p:nvSpPr>
              <p:spPr bwMode="auto">
                <a:xfrm>
                  <a:off x="3566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9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3" y="2552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0" name="Rectangle 96"/>
                <p:cNvSpPr>
                  <a:spLocks noChangeArrowheads="1"/>
                </p:cNvSpPr>
                <p:nvPr/>
              </p:nvSpPr>
              <p:spPr bwMode="auto">
                <a:xfrm>
                  <a:off x="3739" y="2540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1" name="Rectangle 97"/>
                <p:cNvSpPr>
                  <a:spLocks noChangeArrowheads="1"/>
                </p:cNvSpPr>
                <p:nvPr/>
              </p:nvSpPr>
              <p:spPr bwMode="auto">
                <a:xfrm>
                  <a:off x="2832" y="254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2" name="Rectangle 98"/>
                <p:cNvSpPr>
                  <a:spLocks noChangeArrowheads="1"/>
                </p:cNvSpPr>
                <p:nvPr/>
              </p:nvSpPr>
              <p:spPr bwMode="auto">
                <a:xfrm>
                  <a:off x="3485" y="2528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3" name="Rectangle 99"/>
                <p:cNvSpPr>
                  <a:spLocks noChangeArrowheads="1"/>
                </p:cNvSpPr>
                <p:nvPr/>
              </p:nvSpPr>
              <p:spPr bwMode="auto">
                <a:xfrm>
                  <a:off x="2459" y="2528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4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13" y="252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5" name="Rectangle 101"/>
                <p:cNvSpPr>
                  <a:spLocks noChangeArrowheads="1"/>
                </p:cNvSpPr>
                <p:nvPr/>
              </p:nvSpPr>
              <p:spPr bwMode="auto">
                <a:xfrm>
                  <a:off x="4206" y="252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6" name="Rectangle 102"/>
                <p:cNvSpPr>
                  <a:spLocks noChangeArrowheads="1"/>
                </p:cNvSpPr>
                <p:nvPr/>
              </p:nvSpPr>
              <p:spPr bwMode="auto">
                <a:xfrm>
                  <a:off x="3499" y="252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792" y="2528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53" y="252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9" name="Rectangle 105"/>
                <p:cNvSpPr>
                  <a:spLocks noChangeArrowheads="1"/>
                </p:cNvSpPr>
                <p:nvPr/>
              </p:nvSpPr>
              <p:spPr bwMode="auto">
                <a:xfrm>
                  <a:off x="3566" y="252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0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53" y="251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45" y="2515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2" name="Rectangle 108"/>
                <p:cNvSpPr>
                  <a:spLocks noChangeArrowheads="1"/>
                </p:cNvSpPr>
                <p:nvPr/>
              </p:nvSpPr>
              <p:spPr bwMode="auto">
                <a:xfrm>
                  <a:off x="2792" y="2515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3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92" y="2515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79" y="251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5" name="Rectangle 111"/>
                <p:cNvSpPr>
                  <a:spLocks noChangeArrowheads="1"/>
                </p:cNvSpPr>
                <p:nvPr/>
              </p:nvSpPr>
              <p:spPr bwMode="auto">
                <a:xfrm>
                  <a:off x="3472" y="251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26" y="251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59" y="2515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699" y="250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72" y="250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93" y="250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406" y="250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526" y="2504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032" y="2504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79" y="249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79" y="2492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6" name="Rectangle 122"/>
                <p:cNvSpPr>
                  <a:spLocks noChangeArrowheads="1"/>
                </p:cNvSpPr>
                <p:nvPr/>
              </p:nvSpPr>
              <p:spPr bwMode="auto">
                <a:xfrm>
                  <a:off x="3379" y="2492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7" name="Rectangle 123"/>
                <p:cNvSpPr>
                  <a:spLocks noChangeArrowheads="1"/>
                </p:cNvSpPr>
                <p:nvPr/>
              </p:nvSpPr>
              <p:spPr bwMode="auto">
                <a:xfrm>
                  <a:off x="3619" y="249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13" y="249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632" y="249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0" name="Rectangle 126"/>
                <p:cNvSpPr>
                  <a:spLocks noChangeArrowheads="1"/>
                </p:cNvSpPr>
                <p:nvPr/>
              </p:nvSpPr>
              <p:spPr bwMode="auto">
                <a:xfrm>
                  <a:off x="3179" y="2492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1" name="Rectangle 127"/>
                <p:cNvSpPr>
                  <a:spLocks noChangeArrowheads="1"/>
                </p:cNvSpPr>
                <p:nvPr/>
              </p:nvSpPr>
              <p:spPr bwMode="auto">
                <a:xfrm>
                  <a:off x="3766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979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3" name="Rectangle 129"/>
                <p:cNvSpPr>
                  <a:spLocks noChangeArrowheads="1"/>
                </p:cNvSpPr>
                <p:nvPr/>
              </p:nvSpPr>
              <p:spPr bwMode="auto">
                <a:xfrm>
                  <a:off x="3766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4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80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566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485" y="2480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7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12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8" name="Rectangle 134"/>
                <p:cNvSpPr>
                  <a:spLocks noChangeArrowheads="1"/>
                </p:cNvSpPr>
                <p:nvPr/>
              </p:nvSpPr>
              <p:spPr bwMode="auto">
                <a:xfrm>
                  <a:off x="3246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9" name="Rectangle 135"/>
                <p:cNvSpPr>
                  <a:spLocks noChangeArrowheads="1"/>
                </p:cNvSpPr>
                <p:nvPr/>
              </p:nvSpPr>
              <p:spPr bwMode="auto">
                <a:xfrm>
                  <a:off x="3499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192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1" name="Rectangle 137"/>
                <p:cNvSpPr>
                  <a:spLocks noChangeArrowheads="1"/>
                </p:cNvSpPr>
                <p:nvPr/>
              </p:nvSpPr>
              <p:spPr bwMode="auto">
                <a:xfrm>
                  <a:off x="3499" y="248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2" name="Rectangle 138"/>
                <p:cNvSpPr>
                  <a:spLocks noChangeArrowheads="1"/>
                </p:cNvSpPr>
                <p:nvPr/>
              </p:nvSpPr>
              <p:spPr bwMode="auto">
                <a:xfrm>
                  <a:off x="1979" y="246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3" name="Rectangle 139"/>
                <p:cNvSpPr>
                  <a:spLocks noChangeArrowheads="1"/>
                </p:cNvSpPr>
                <p:nvPr/>
              </p:nvSpPr>
              <p:spPr bwMode="auto">
                <a:xfrm>
                  <a:off x="3699" y="246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606" y="246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5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26" y="2469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736" y="2469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3579" y="2456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3193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9" name="Rectangle 145"/>
                <p:cNvSpPr>
                  <a:spLocks noChangeArrowheads="1"/>
                </p:cNvSpPr>
                <p:nvPr/>
              </p:nvSpPr>
              <p:spPr bwMode="auto">
                <a:xfrm>
                  <a:off x="3086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0" name="Rectangle 146"/>
                <p:cNvSpPr>
                  <a:spLocks noChangeArrowheads="1"/>
                </p:cNvSpPr>
                <p:nvPr/>
              </p:nvSpPr>
              <p:spPr bwMode="auto">
                <a:xfrm>
                  <a:off x="3459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1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72" y="2456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2" name="Rectangle 148"/>
                <p:cNvSpPr>
                  <a:spLocks noChangeArrowheads="1"/>
                </p:cNvSpPr>
                <p:nvPr/>
              </p:nvSpPr>
              <p:spPr bwMode="auto">
                <a:xfrm>
                  <a:off x="3566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3" name="Rectangle 149"/>
                <p:cNvSpPr>
                  <a:spLocks noChangeArrowheads="1"/>
                </p:cNvSpPr>
                <p:nvPr/>
              </p:nvSpPr>
              <p:spPr bwMode="auto">
                <a:xfrm>
                  <a:off x="3019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4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86" y="245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5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06" y="244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6" name="Rectangle 152"/>
                <p:cNvSpPr>
                  <a:spLocks noChangeArrowheads="1"/>
                </p:cNvSpPr>
                <p:nvPr/>
              </p:nvSpPr>
              <p:spPr bwMode="auto">
                <a:xfrm>
                  <a:off x="3246" y="244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7" name="Rectangle 153"/>
                <p:cNvSpPr>
                  <a:spLocks noChangeArrowheads="1"/>
                </p:cNvSpPr>
                <p:nvPr/>
              </p:nvSpPr>
              <p:spPr bwMode="auto">
                <a:xfrm>
                  <a:off x="3232" y="2444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8" name="Rectangle 154"/>
                <p:cNvSpPr>
                  <a:spLocks noChangeArrowheads="1"/>
                </p:cNvSpPr>
                <p:nvPr/>
              </p:nvSpPr>
              <p:spPr bwMode="auto">
                <a:xfrm>
                  <a:off x="3179" y="2444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9" name="Rectangle 155"/>
                <p:cNvSpPr>
                  <a:spLocks noChangeArrowheads="1"/>
                </p:cNvSpPr>
                <p:nvPr/>
              </p:nvSpPr>
              <p:spPr bwMode="auto">
                <a:xfrm>
                  <a:off x="3206" y="244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0" name="Rectangle 156"/>
                <p:cNvSpPr>
                  <a:spLocks noChangeArrowheads="1"/>
                </p:cNvSpPr>
                <p:nvPr/>
              </p:nvSpPr>
              <p:spPr bwMode="auto">
                <a:xfrm>
                  <a:off x="2739" y="2444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1" name="Rectangle 157"/>
                <p:cNvSpPr>
                  <a:spLocks noChangeArrowheads="1"/>
                </p:cNvSpPr>
                <p:nvPr/>
              </p:nvSpPr>
              <p:spPr bwMode="auto">
                <a:xfrm>
                  <a:off x="3446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2" name="Rectangle 158"/>
                <p:cNvSpPr>
                  <a:spLocks noChangeArrowheads="1"/>
                </p:cNvSpPr>
                <p:nvPr/>
              </p:nvSpPr>
              <p:spPr bwMode="auto">
                <a:xfrm>
                  <a:off x="3046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3" name="Rectangle 159"/>
                <p:cNvSpPr>
                  <a:spLocks noChangeArrowheads="1"/>
                </p:cNvSpPr>
                <p:nvPr/>
              </p:nvSpPr>
              <p:spPr bwMode="auto">
                <a:xfrm>
                  <a:off x="2713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4" name="Rectangle 160"/>
                <p:cNvSpPr>
                  <a:spLocks noChangeArrowheads="1"/>
                </p:cNvSpPr>
                <p:nvPr/>
              </p:nvSpPr>
              <p:spPr bwMode="auto">
                <a:xfrm>
                  <a:off x="3179" y="2433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5" name="Rectangle 161"/>
                <p:cNvSpPr>
                  <a:spLocks noChangeArrowheads="1"/>
                </p:cNvSpPr>
                <p:nvPr/>
              </p:nvSpPr>
              <p:spPr bwMode="auto">
                <a:xfrm>
                  <a:off x="3526" y="2433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6" name="Rectangle 162"/>
                <p:cNvSpPr>
                  <a:spLocks noChangeArrowheads="1"/>
                </p:cNvSpPr>
                <p:nvPr/>
              </p:nvSpPr>
              <p:spPr bwMode="auto">
                <a:xfrm>
                  <a:off x="3540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7" name="Rectangle 163"/>
                <p:cNvSpPr>
                  <a:spLocks noChangeArrowheads="1"/>
                </p:cNvSpPr>
                <p:nvPr/>
              </p:nvSpPr>
              <p:spPr bwMode="auto">
                <a:xfrm>
                  <a:off x="4046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8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73" y="2433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9" name="Rectangle 165"/>
                <p:cNvSpPr>
                  <a:spLocks noChangeArrowheads="1"/>
                </p:cNvSpPr>
                <p:nvPr/>
              </p:nvSpPr>
              <p:spPr bwMode="auto">
                <a:xfrm>
                  <a:off x="2766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0" name="Rectangle 166"/>
                <p:cNvSpPr>
                  <a:spLocks noChangeArrowheads="1"/>
                </p:cNvSpPr>
                <p:nvPr/>
              </p:nvSpPr>
              <p:spPr bwMode="auto">
                <a:xfrm>
                  <a:off x="3059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1" name="Rectangle 167"/>
                <p:cNvSpPr>
                  <a:spLocks noChangeArrowheads="1"/>
                </p:cNvSpPr>
                <p:nvPr/>
              </p:nvSpPr>
              <p:spPr bwMode="auto">
                <a:xfrm>
                  <a:off x="3046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2" name="Rectangle 168"/>
                <p:cNvSpPr>
                  <a:spLocks noChangeArrowheads="1"/>
                </p:cNvSpPr>
                <p:nvPr/>
              </p:nvSpPr>
              <p:spPr bwMode="auto">
                <a:xfrm>
                  <a:off x="3419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3" name="Rectangle 169"/>
                <p:cNvSpPr>
                  <a:spLocks noChangeArrowheads="1"/>
                </p:cNvSpPr>
                <p:nvPr/>
              </p:nvSpPr>
              <p:spPr bwMode="auto">
                <a:xfrm>
                  <a:off x="4152" y="2421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4" name="Rectangle 170"/>
                <p:cNvSpPr>
                  <a:spLocks noChangeArrowheads="1"/>
                </p:cNvSpPr>
                <p:nvPr/>
              </p:nvSpPr>
              <p:spPr bwMode="auto">
                <a:xfrm>
                  <a:off x="4033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926" y="242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6" name="Rectangle 172"/>
                <p:cNvSpPr>
                  <a:spLocks noChangeArrowheads="1"/>
                </p:cNvSpPr>
                <p:nvPr/>
              </p:nvSpPr>
              <p:spPr bwMode="auto">
                <a:xfrm>
                  <a:off x="3846" y="2408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26" y="2408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8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79" y="2408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006" y="2408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0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32" y="2408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1" name="Rectangle 177"/>
                <p:cNvSpPr>
                  <a:spLocks noChangeArrowheads="1"/>
                </p:cNvSpPr>
                <p:nvPr/>
              </p:nvSpPr>
              <p:spPr bwMode="auto">
                <a:xfrm>
                  <a:off x="2446" y="2408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2" name="Rectangle 178"/>
                <p:cNvSpPr>
                  <a:spLocks noChangeArrowheads="1"/>
                </p:cNvSpPr>
                <p:nvPr/>
              </p:nvSpPr>
              <p:spPr bwMode="auto">
                <a:xfrm>
                  <a:off x="2659" y="239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3" name="Rectangle 179"/>
                <p:cNvSpPr>
                  <a:spLocks noChangeArrowheads="1"/>
                </p:cNvSpPr>
                <p:nvPr/>
              </p:nvSpPr>
              <p:spPr bwMode="auto">
                <a:xfrm>
                  <a:off x="3366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4" name="Rectangle 180"/>
                <p:cNvSpPr>
                  <a:spLocks noChangeArrowheads="1"/>
                </p:cNvSpPr>
                <p:nvPr/>
              </p:nvSpPr>
              <p:spPr bwMode="auto">
                <a:xfrm>
                  <a:off x="3459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5" name="Rectangle 181"/>
                <p:cNvSpPr>
                  <a:spLocks noChangeArrowheads="1"/>
                </p:cNvSpPr>
                <p:nvPr/>
              </p:nvSpPr>
              <p:spPr bwMode="auto">
                <a:xfrm>
                  <a:off x="3659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6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26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7" name="Rectangle 183"/>
                <p:cNvSpPr>
                  <a:spLocks noChangeArrowheads="1"/>
                </p:cNvSpPr>
                <p:nvPr/>
              </p:nvSpPr>
              <p:spPr bwMode="auto">
                <a:xfrm>
                  <a:off x="3553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8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92" y="239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9" name="Rectangle 185"/>
                <p:cNvSpPr>
                  <a:spLocks noChangeArrowheads="1"/>
                </p:cNvSpPr>
                <p:nvPr/>
              </p:nvSpPr>
              <p:spPr bwMode="auto">
                <a:xfrm>
                  <a:off x="3019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0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66" y="239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1" name="Rectangle 187"/>
                <p:cNvSpPr>
                  <a:spLocks noChangeArrowheads="1"/>
                </p:cNvSpPr>
                <p:nvPr/>
              </p:nvSpPr>
              <p:spPr bwMode="auto">
                <a:xfrm>
                  <a:off x="3966" y="239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193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3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59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4" name="Rectangle 190"/>
                <p:cNvSpPr>
                  <a:spLocks noChangeArrowheads="1"/>
                </p:cNvSpPr>
                <p:nvPr/>
              </p:nvSpPr>
              <p:spPr bwMode="auto">
                <a:xfrm>
                  <a:off x="3393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5" name="Rectangle 191"/>
                <p:cNvSpPr>
                  <a:spLocks noChangeArrowheads="1"/>
                </p:cNvSpPr>
                <p:nvPr/>
              </p:nvSpPr>
              <p:spPr bwMode="auto">
                <a:xfrm>
                  <a:off x="3272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6" name="Rectangle 192"/>
                <p:cNvSpPr>
                  <a:spLocks noChangeArrowheads="1"/>
                </p:cNvSpPr>
                <p:nvPr/>
              </p:nvSpPr>
              <p:spPr bwMode="auto">
                <a:xfrm>
                  <a:off x="3246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206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8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59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9" name="Rectangle 195"/>
                <p:cNvSpPr>
                  <a:spLocks noChangeArrowheads="1"/>
                </p:cNvSpPr>
                <p:nvPr/>
              </p:nvSpPr>
              <p:spPr bwMode="auto">
                <a:xfrm>
                  <a:off x="3406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0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53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1" name="Rectangle 197"/>
                <p:cNvSpPr>
                  <a:spLocks noChangeArrowheads="1"/>
                </p:cNvSpPr>
                <p:nvPr/>
              </p:nvSpPr>
              <p:spPr bwMode="auto">
                <a:xfrm>
                  <a:off x="2286" y="2385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2" name="Rectangle 198"/>
                <p:cNvSpPr>
                  <a:spLocks noChangeArrowheads="1"/>
                </p:cNvSpPr>
                <p:nvPr/>
              </p:nvSpPr>
              <p:spPr bwMode="auto">
                <a:xfrm>
                  <a:off x="3006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3" name="Rectangle 199"/>
                <p:cNvSpPr>
                  <a:spLocks noChangeArrowheads="1"/>
                </p:cNvSpPr>
                <p:nvPr/>
              </p:nvSpPr>
              <p:spPr bwMode="auto">
                <a:xfrm>
                  <a:off x="3659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4" name="Rectangle 200"/>
                <p:cNvSpPr>
                  <a:spLocks noChangeArrowheads="1"/>
                </p:cNvSpPr>
                <p:nvPr/>
              </p:nvSpPr>
              <p:spPr bwMode="auto">
                <a:xfrm>
                  <a:off x="3126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5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39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6" name="Rectangle 202"/>
                <p:cNvSpPr>
                  <a:spLocks noChangeArrowheads="1"/>
                </p:cNvSpPr>
                <p:nvPr/>
              </p:nvSpPr>
              <p:spPr bwMode="auto">
                <a:xfrm>
                  <a:off x="4139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79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26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992" y="2373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0" name="Rectangle 206"/>
                <p:cNvSpPr>
                  <a:spLocks noChangeArrowheads="1"/>
                </p:cNvSpPr>
                <p:nvPr/>
              </p:nvSpPr>
              <p:spPr bwMode="auto">
                <a:xfrm>
                  <a:off x="2632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553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2" name="Rectangle 208"/>
                <p:cNvSpPr>
                  <a:spLocks noChangeArrowheads="1"/>
                </p:cNvSpPr>
                <p:nvPr/>
              </p:nvSpPr>
              <p:spPr bwMode="auto">
                <a:xfrm>
                  <a:off x="3006" y="2373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3" name="Rectangle 209"/>
                <p:cNvSpPr>
                  <a:spLocks noChangeArrowheads="1"/>
                </p:cNvSpPr>
                <p:nvPr/>
              </p:nvSpPr>
              <p:spPr bwMode="auto">
                <a:xfrm>
                  <a:off x="2339" y="236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246" y="236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5" name="Rectangle 211"/>
                <p:cNvSpPr>
                  <a:spLocks noChangeArrowheads="1"/>
                </p:cNvSpPr>
                <p:nvPr/>
              </p:nvSpPr>
              <p:spPr bwMode="auto">
                <a:xfrm>
                  <a:off x="3059" y="236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6" name="Rectangle 212"/>
                <p:cNvSpPr>
                  <a:spLocks noChangeArrowheads="1"/>
                </p:cNvSpPr>
                <p:nvPr/>
              </p:nvSpPr>
              <p:spPr bwMode="auto">
                <a:xfrm>
                  <a:off x="2739" y="2361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7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12" y="2361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8" name="Rectangle 214"/>
                <p:cNvSpPr>
                  <a:spLocks noChangeArrowheads="1"/>
                </p:cNvSpPr>
                <p:nvPr/>
              </p:nvSpPr>
              <p:spPr bwMode="auto">
                <a:xfrm>
                  <a:off x="2579" y="236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9" name="Rectangle 215"/>
                <p:cNvSpPr>
                  <a:spLocks noChangeArrowheads="1"/>
                </p:cNvSpPr>
                <p:nvPr/>
              </p:nvSpPr>
              <p:spPr bwMode="auto">
                <a:xfrm>
                  <a:off x="2739" y="2349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0" name="Rectangle 216"/>
                <p:cNvSpPr>
                  <a:spLocks noChangeArrowheads="1"/>
                </p:cNvSpPr>
                <p:nvPr/>
              </p:nvSpPr>
              <p:spPr bwMode="auto">
                <a:xfrm>
                  <a:off x="3019" y="234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1" name="Rectangle 217"/>
                <p:cNvSpPr>
                  <a:spLocks noChangeArrowheads="1"/>
                </p:cNvSpPr>
                <p:nvPr/>
              </p:nvSpPr>
              <p:spPr bwMode="auto">
                <a:xfrm>
                  <a:off x="2619" y="234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2" name="Rectangle 218"/>
                <p:cNvSpPr>
                  <a:spLocks noChangeArrowheads="1"/>
                </p:cNvSpPr>
                <p:nvPr/>
              </p:nvSpPr>
              <p:spPr bwMode="auto">
                <a:xfrm>
                  <a:off x="2792" y="2349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3" name="Rectangle 219"/>
                <p:cNvSpPr>
                  <a:spLocks noChangeArrowheads="1"/>
                </p:cNvSpPr>
                <p:nvPr/>
              </p:nvSpPr>
              <p:spPr bwMode="auto">
                <a:xfrm>
                  <a:off x="2566" y="234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4" name="Rectangle 220"/>
                <p:cNvSpPr>
                  <a:spLocks noChangeArrowheads="1"/>
                </p:cNvSpPr>
                <p:nvPr/>
              </p:nvSpPr>
              <p:spPr bwMode="auto">
                <a:xfrm>
                  <a:off x="3846" y="234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5" name="Rectangle 221"/>
                <p:cNvSpPr>
                  <a:spLocks noChangeArrowheads="1"/>
                </p:cNvSpPr>
                <p:nvPr/>
              </p:nvSpPr>
              <p:spPr bwMode="auto">
                <a:xfrm>
                  <a:off x="2473" y="234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6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26" y="233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7" name="Rectangle 223"/>
                <p:cNvSpPr>
                  <a:spLocks noChangeArrowheads="1"/>
                </p:cNvSpPr>
                <p:nvPr/>
              </p:nvSpPr>
              <p:spPr bwMode="auto">
                <a:xfrm>
                  <a:off x="2992" y="233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699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9" name="Rectangle 225"/>
                <p:cNvSpPr>
                  <a:spLocks noChangeArrowheads="1"/>
                </p:cNvSpPr>
                <p:nvPr/>
              </p:nvSpPr>
              <p:spPr bwMode="auto">
                <a:xfrm>
                  <a:off x="3126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819" y="233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1" name="Rectangle 227"/>
                <p:cNvSpPr>
                  <a:spLocks noChangeArrowheads="1"/>
                </p:cNvSpPr>
                <p:nvPr/>
              </p:nvSpPr>
              <p:spPr bwMode="auto">
                <a:xfrm>
                  <a:off x="3099" y="233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2" name="Rectangle 228"/>
                <p:cNvSpPr>
                  <a:spLocks noChangeArrowheads="1"/>
                </p:cNvSpPr>
                <p:nvPr/>
              </p:nvSpPr>
              <p:spPr bwMode="auto">
                <a:xfrm>
                  <a:off x="3339" y="2337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3" name="Rectangle 229"/>
                <p:cNvSpPr>
                  <a:spLocks noChangeArrowheads="1"/>
                </p:cNvSpPr>
                <p:nvPr/>
              </p:nvSpPr>
              <p:spPr bwMode="auto">
                <a:xfrm>
                  <a:off x="2819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4" name="Rectangle 230"/>
                <p:cNvSpPr>
                  <a:spLocks noChangeArrowheads="1"/>
                </p:cNvSpPr>
                <p:nvPr/>
              </p:nvSpPr>
              <p:spPr bwMode="auto">
                <a:xfrm>
                  <a:off x="3566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5" name="Rectangle 231"/>
                <p:cNvSpPr>
                  <a:spLocks noChangeArrowheads="1"/>
                </p:cNvSpPr>
                <p:nvPr/>
              </p:nvSpPr>
              <p:spPr bwMode="auto">
                <a:xfrm>
                  <a:off x="2579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6" name="Rectangle 232"/>
                <p:cNvSpPr>
                  <a:spLocks noChangeArrowheads="1"/>
                </p:cNvSpPr>
                <p:nvPr/>
              </p:nvSpPr>
              <p:spPr bwMode="auto">
                <a:xfrm>
                  <a:off x="2486" y="2337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7" name="Rectangle 233"/>
                <p:cNvSpPr>
                  <a:spLocks noChangeArrowheads="1"/>
                </p:cNvSpPr>
                <p:nvPr/>
              </p:nvSpPr>
              <p:spPr bwMode="auto">
                <a:xfrm>
                  <a:off x="3113" y="232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8" name="Rectangle 234"/>
                <p:cNvSpPr>
                  <a:spLocks noChangeArrowheads="1"/>
                </p:cNvSpPr>
                <p:nvPr/>
              </p:nvSpPr>
              <p:spPr bwMode="auto">
                <a:xfrm>
                  <a:off x="3259" y="231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9" name="Rectangle 235"/>
                <p:cNvSpPr>
                  <a:spLocks noChangeArrowheads="1"/>
                </p:cNvSpPr>
                <p:nvPr/>
              </p:nvSpPr>
              <p:spPr bwMode="auto">
                <a:xfrm>
                  <a:off x="2513" y="231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0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79" y="231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1" name="Rectangle 237"/>
                <p:cNvSpPr>
                  <a:spLocks noChangeArrowheads="1"/>
                </p:cNvSpPr>
                <p:nvPr/>
              </p:nvSpPr>
              <p:spPr bwMode="auto">
                <a:xfrm>
                  <a:off x="3072" y="2314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2366" y="2301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3" name="Rectangle 239"/>
                <p:cNvSpPr>
                  <a:spLocks noChangeArrowheads="1"/>
                </p:cNvSpPr>
                <p:nvPr/>
              </p:nvSpPr>
              <p:spPr bwMode="auto">
                <a:xfrm>
                  <a:off x="3285" y="2301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4" name="Rectangle 240"/>
                <p:cNvSpPr>
                  <a:spLocks noChangeArrowheads="1"/>
                </p:cNvSpPr>
                <p:nvPr/>
              </p:nvSpPr>
              <p:spPr bwMode="auto">
                <a:xfrm>
                  <a:off x="3726" y="2301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3432" y="2301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473" y="2301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7" name="Rectangle 243"/>
                <p:cNvSpPr>
                  <a:spLocks noChangeArrowheads="1"/>
                </p:cNvSpPr>
                <p:nvPr/>
              </p:nvSpPr>
              <p:spPr bwMode="auto">
                <a:xfrm>
                  <a:off x="3153" y="228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285" y="2289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9" name="Rectangle 245"/>
                <p:cNvSpPr>
                  <a:spLocks noChangeArrowheads="1"/>
                </p:cNvSpPr>
                <p:nvPr/>
              </p:nvSpPr>
              <p:spPr bwMode="auto">
                <a:xfrm>
                  <a:off x="3313" y="228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0" name="Rectangle 246"/>
                <p:cNvSpPr>
                  <a:spLocks noChangeArrowheads="1"/>
                </p:cNvSpPr>
                <p:nvPr/>
              </p:nvSpPr>
              <p:spPr bwMode="auto">
                <a:xfrm>
                  <a:off x="3419" y="227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1" name="Rectangle 247"/>
                <p:cNvSpPr>
                  <a:spLocks noChangeArrowheads="1"/>
                </p:cNvSpPr>
                <p:nvPr/>
              </p:nvSpPr>
              <p:spPr bwMode="auto">
                <a:xfrm>
                  <a:off x="3179" y="2278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2" name="Rectangle 248"/>
                <p:cNvSpPr>
                  <a:spLocks noChangeArrowheads="1"/>
                </p:cNvSpPr>
                <p:nvPr/>
              </p:nvSpPr>
              <p:spPr bwMode="auto">
                <a:xfrm>
                  <a:off x="3086" y="227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3" name="Rectangle 249"/>
                <p:cNvSpPr>
                  <a:spLocks noChangeArrowheads="1"/>
                </p:cNvSpPr>
                <p:nvPr/>
              </p:nvSpPr>
              <p:spPr bwMode="auto">
                <a:xfrm>
                  <a:off x="3113" y="227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4" name="Rectangle 250"/>
                <p:cNvSpPr>
                  <a:spLocks noChangeArrowheads="1"/>
                </p:cNvSpPr>
                <p:nvPr/>
              </p:nvSpPr>
              <p:spPr bwMode="auto">
                <a:xfrm>
                  <a:off x="2513" y="2278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5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19" y="226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6" name="Rectangle 252"/>
                <p:cNvSpPr>
                  <a:spLocks noChangeArrowheads="1"/>
                </p:cNvSpPr>
                <p:nvPr/>
              </p:nvSpPr>
              <p:spPr bwMode="auto">
                <a:xfrm>
                  <a:off x="1912" y="22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7" name="Rectangle 253"/>
                <p:cNvSpPr>
                  <a:spLocks noChangeArrowheads="1"/>
                </p:cNvSpPr>
                <p:nvPr/>
              </p:nvSpPr>
              <p:spPr bwMode="auto">
                <a:xfrm>
                  <a:off x="2513" y="226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8" name="Rectangle 254"/>
                <p:cNvSpPr>
                  <a:spLocks noChangeArrowheads="1"/>
                </p:cNvSpPr>
                <p:nvPr/>
              </p:nvSpPr>
              <p:spPr bwMode="auto">
                <a:xfrm>
                  <a:off x="3313" y="226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9" name="Rectangle 255"/>
                <p:cNvSpPr>
                  <a:spLocks noChangeArrowheads="1"/>
                </p:cNvSpPr>
                <p:nvPr/>
              </p:nvSpPr>
              <p:spPr bwMode="auto">
                <a:xfrm>
                  <a:off x="3619" y="226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0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92" y="22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1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19" y="226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2" name="Rectangle 258"/>
                <p:cNvSpPr>
                  <a:spLocks noChangeArrowheads="1"/>
                </p:cNvSpPr>
                <p:nvPr/>
              </p:nvSpPr>
              <p:spPr bwMode="auto">
                <a:xfrm>
                  <a:off x="3193" y="225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3" name="Rectangle 259"/>
                <p:cNvSpPr>
                  <a:spLocks noChangeArrowheads="1"/>
                </p:cNvSpPr>
                <p:nvPr/>
              </p:nvSpPr>
              <p:spPr bwMode="auto">
                <a:xfrm>
                  <a:off x="3659" y="225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4" name="Rectangle 260"/>
                <p:cNvSpPr>
                  <a:spLocks noChangeArrowheads="1"/>
                </p:cNvSpPr>
                <p:nvPr/>
              </p:nvSpPr>
              <p:spPr bwMode="auto">
                <a:xfrm>
                  <a:off x="3299" y="2253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5" name="Rectangle 261"/>
                <p:cNvSpPr>
                  <a:spLocks noChangeArrowheads="1"/>
                </p:cNvSpPr>
                <p:nvPr/>
              </p:nvSpPr>
              <p:spPr bwMode="auto">
                <a:xfrm>
                  <a:off x="3126" y="225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6" name="Rectangle 262"/>
                <p:cNvSpPr>
                  <a:spLocks noChangeArrowheads="1"/>
                </p:cNvSpPr>
                <p:nvPr/>
              </p:nvSpPr>
              <p:spPr bwMode="auto">
                <a:xfrm>
                  <a:off x="2953" y="2253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7" name="Rectangle 263"/>
                <p:cNvSpPr>
                  <a:spLocks noChangeArrowheads="1"/>
                </p:cNvSpPr>
                <p:nvPr/>
              </p:nvSpPr>
              <p:spPr bwMode="auto">
                <a:xfrm>
                  <a:off x="3086" y="2241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8" name="Rectangle 264"/>
                <p:cNvSpPr>
                  <a:spLocks noChangeArrowheads="1"/>
                </p:cNvSpPr>
                <p:nvPr/>
              </p:nvSpPr>
              <p:spPr bwMode="auto">
                <a:xfrm>
                  <a:off x="3953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9" name="Rectangle 265"/>
                <p:cNvSpPr>
                  <a:spLocks noChangeArrowheads="1"/>
                </p:cNvSpPr>
                <p:nvPr/>
              </p:nvSpPr>
              <p:spPr bwMode="auto">
                <a:xfrm>
                  <a:off x="2513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0" name="Rectangle 266"/>
                <p:cNvSpPr>
                  <a:spLocks noChangeArrowheads="1"/>
                </p:cNvSpPr>
                <p:nvPr/>
              </p:nvSpPr>
              <p:spPr bwMode="auto">
                <a:xfrm>
                  <a:off x="2779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1" name="Rectangle 267"/>
                <p:cNvSpPr>
                  <a:spLocks noChangeArrowheads="1"/>
                </p:cNvSpPr>
                <p:nvPr/>
              </p:nvSpPr>
              <p:spPr bwMode="auto">
                <a:xfrm>
                  <a:off x="3059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2" name="Rectangle 268"/>
                <p:cNvSpPr>
                  <a:spLocks noChangeArrowheads="1"/>
                </p:cNvSpPr>
                <p:nvPr/>
              </p:nvSpPr>
              <p:spPr bwMode="auto">
                <a:xfrm>
                  <a:off x="3993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3086" y="2230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79" y="22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3059" y="22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6" name="Rectangle 272"/>
                <p:cNvSpPr>
                  <a:spLocks noChangeArrowheads="1"/>
                </p:cNvSpPr>
                <p:nvPr/>
              </p:nvSpPr>
              <p:spPr bwMode="auto">
                <a:xfrm>
                  <a:off x="3833" y="2218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7" name="Rectangle 273"/>
                <p:cNvSpPr>
                  <a:spLocks noChangeArrowheads="1"/>
                </p:cNvSpPr>
                <p:nvPr/>
              </p:nvSpPr>
              <p:spPr bwMode="auto">
                <a:xfrm>
                  <a:off x="3659" y="220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8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39" y="2206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9" name="Rectangle 275"/>
                <p:cNvSpPr>
                  <a:spLocks noChangeArrowheads="1"/>
                </p:cNvSpPr>
                <p:nvPr/>
              </p:nvSpPr>
              <p:spPr bwMode="auto">
                <a:xfrm>
                  <a:off x="3113" y="220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0" name="Rectangle 276"/>
                <p:cNvSpPr>
                  <a:spLocks noChangeArrowheads="1"/>
                </p:cNvSpPr>
                <p:nvPr/>
              </p:nvSpPr>
              <p:spPr bwMode="auto">
                <a:xfrm>
                  <a:off x="4006" y="2206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1" name="Rectangle 277"/>
                <p:cNvSpPr>
                  <a:spLocks noChangeArrowheads="1"/>
                </p:cNvSpPr>
                <p:nvPr/>
              </p:nvSpPr>
              <p:spPr bwMode="auto">
                <a:xfrm>
                  <a:off x="3819" y="2194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2" name="Rectangle 278"/>
                <p:cNvSpPr>
                  <a:spLocks noChangeArrowheads="1"/>
                </p:cNvSpPr>
                <p:nvPr/>
              </p:nvSpPr>
              <p:spPr bwMode="auto">
                <a:xfrm>
                  <a:off x="3179" y="2194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3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99" y="219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4" name="Rectangle 280"/>
                <p:cNvSpPr>
                  <a:spLocks noChangeArrowheads="1"/>
                </p:cNvSpPr>
                <p:nvPr/>
              </p:nvSpPr>
              <p:spPr bwMode="auto">
                <a:xfrm>
                  <a:off x="3219" y="219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5" name="Rectangle 281"/>
                <p:cNvSpPr>
                  <a:spLocks noChangeArrowheads="1"/>
                </p:cNvSpPr>
                <p:nvPr/>
              </p:nvSpPr>
              <p:spPr bwMode="auto">
                <a:xfrm>
                  <a:off x="3246" y="219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6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73" y="219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7" name="Rectangle 283"/>
                <p:cNvSpPr>
                  <a:spLocks noChangeArrowheads="1"/>
                </p:cNvSpPr>
                <p:nvPr/>
              </p:nvSpPr>
              <p:spPr bwMode="auto">
                <a:xfrm>
                  <a:off x="2926" y="219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8" name="Rectangle 284"/>
                <p:cNvSpPr>
                  <a:spLocks noChangeArrowheads="1"/>
                </p:cNvSpPr>
                <p:nvPr/>
              </p:nvSpPr>
              <p:spPr bwMode="auto">
                <a:xfrm>
                  <a:off x="2619" y="2182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832" y="2170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859" y="214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1" name="Rectangle 287"/>
                <p:cNvSpPr>
                  <a:spLocks noChangeArrowheads="1"/>
                </p:cNvSpPr>
                <p:nvPr/>
              </p:nvSpPr>
              <p:spPr bwMode="auto">
                <a:xfrm>
                  <a:off x="3766" y="214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26" y="2146"/>
                  <a:ext cx="13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46" y="213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086" y="213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5" name="Rectangle 291"/>
                <p:cNvSpPr>
                  <a:spLocks noChangeArrowheads="1"/>
                </p:cNvSpPr>
                <p:nvPr/>
              </p:nvSpPr>
              <p:spPr bwMode="auto">
                <a:xfrm>
                  <a:off x="2806" y="213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6" name="Rectangle 292"/>
                <p:cNvSpPr>
                  <a:spLocks noChangeArrowheads="1"/>
                </p:cNvSpPr>
                <p:nvPr/>
              </p:nvSpPr>
              <p:spPr bwMode="auto">
                <a:xfrm>
                  <a:off x="2086" y="2134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7" name="Rectangle 293"/>
                <p:cNvSpPr>
                  <a:spLocks noChangeArrowheads="1"/>
                </p:cNvSpPr>
                <p:nvPr/>
              </p:nvSpPr>
              <p:spPr bwMode="auto">
                <a:xfrm>
                  <a:off x="3526" y="2111"/>
                  <a:ext cx="14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8" name="Rectangle 294"/>
                <p:cNvSpPr>
                  <a:spLocks noChangeArrowheads="1"/>
                </p:cNvSpPr>
                <p:nvPr/>
              </p:nvSpPr>
              <p:spPr bwMode="auto">
                <a:xfrm>
                  <a:off x="2673" y="2111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9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46" y="209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0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92" y="2086"/>
                  <a:ext cx="14" cy="13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1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32" y="2015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2" name="Rectangle 298"/>
                <p:cNvSpPr>
                  <a:spLocks noChangeArrowheads="1"/>
                </p:cNvSpPr>
                <p:nvPr/>
              </p:nvSpPr>
              <p:spPr bwMode="auto">
                <a:xfrm>
                  <a:off x="2939" y="2015"/>
                  <a:ext cx="14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3" name="Rectangle 299"/>
                <p:cNvSpPr>
                  <a:spLocks noChangeArrowheads="1"/>
                </p:cNvSpPr>
                <p:nvPr/>
              </p:nvSpPr>
              <p:spPr bwMode="auto">
                <a:xfrm>
                  <a:off x="3246" y="2015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4" name="Rectangle 300"/>
                <p:cNvSpPr>
                  <a:spLocks noChangeArrowheads="1"/>
                </p:cNvSpPr>
                <p:nvPr/>
              </p:nvSpPr>
              <p:spPr bwMode="auto">
                <a:xfrm>
                  <a:off x="3153" y="2004"/>
                  <a:ext cx="13" cy="11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5" name="Rectangle 301"/>
                <p:cNvSpPr>
                  <a:spLocks noChangeArrowheads="1"/>
                </p:cNvSpPr>
                <p:nvPr/>
              </p:nvSpPr>
              <p:spPr bwMode="auto">
                <a:xfrm>
                  <a:off x="2900" y="197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6" name="Rectangle 302"/>
                <p:cNvSpPr>
                  <a:spLocks noChangeArrowheads="1"/>
                </p:cNvSpPr>
                <p:nvPr/>
              </p:nvSpPr>
              <p:spPr bwMode="auto">
                <a:xfrm>
                  <a:off x="2539" y="1979"/>
                  <a:ext cx="13" cy="12"/>
                </a:xfrm>
                <a:prstGeom prst="rect">
                  <a:avLst/>
                </a:prstGeom>
                <a:solidFill>
                  <a:srgbClr val="00008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014" name="Group 303"/>
              <p:cNvGrpSpPr>
                <a:grpSpLocks/>
              </p:cNvGrpSpPr>
              <p:nvPr/>
            </p:nvGrpSpPr>
            <p:grpSpPr bwMode="auto">
              <a:xfrm>
                <a:off x="871" y="3247"/>
                <a:ext cx="2673" cy="180"/>
                <a:chOff x="731" y="3013"/>
                <a:chExt cx="2673" cy="198"/>
              </a:xfrm>
            </p:grpSpPr>
            <p:sp>
              <p:nvSpPr>
                <p:cNvPr id="36031" name="Line 304"/>
                <p:cNvSpPr>
                  <a:spLocks noChangeShapeType="1"/>
                </p:cNvSpPr>
                <p:nvPr/>
              </p:nvSpPr>
              <p:spPr bwMode="auto">
                <a:xfrm>
                  <a:off x="788" y="3013"/>
                  <a:ext cx="255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2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788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3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108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4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429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5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748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6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069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7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379" y="3013"/>
                  <a:ext cx="2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8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700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39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3021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40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3340" y="3013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41" name="Rectangle 314"/>
                <p:cNvSpPr>
                  <a:spLocks noChangeArrowheads="1"/>
                </p:cNvSpPr>
                <p:nvPr/>
              </p:nvSpPr>
              <p:spPr bwMode="auto">
                <a:xfrm>
                  <a:off x="731" y="3083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45</a:t>
                  </a:r>
                </a:p>
              </p:txBody>
            </p:sp>
            <p:sp>
              <p:nvSpPr>
                <p:cNvPr id="36042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52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50</a:t>
                  </a:r>
                </a:p>
              </p:txBody>
            </p:sp>
            <p:sp>
              <p:nvSpPr>
                <p:cNvPr id="36043" name="Rectangle 316"/>
                <p:cNvSpPr>
                  <a:spLocks noChangeArrowheads="1"/>
                </p:cNvSpPr>
                <p:nvPr/>
              </p:nvSpPr>
              <p:spPr bwMode="auto">
                <a:xfrm>
                  <a:off x="1371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55</a:t>
                  </a:r>
                </a:p>
              </p:txBody>
            </p:sp>
            <p:sp>
              <p:nvSpPr>
                <p:cNvPr id="36044" name="Rectangle 317"/>
                <p:cNvSpPr>
                  <a:spLocks noChangeArrowheads="1"/>
                </p:cNvSpPr>
                <p:nvPr/>
              </p:nvSpPr>
              <p:spPr bwMode="auto">
                <a:xfrm>
                  <a:off x="1692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60</a:t>
                  </a:r>
                </a:p>
              </p:txBody>
            </p:sp>
            <p:sp>
              <p:nvSpPr>
                <p:cNvPr id="36045" name="Rectangle 318"/>
                <p:cNvSpPr>
                  <a:spLocks noChangeArrowheads="1"/>
                </p:cNvSpPr>
                <p:nvPr/>
              </p:nvSpPr>
              <p:spPr bwMode="auto">
                <a:xfrm>
                  <a:off x="2013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65</a:t>
                  </a:r>
                </a:p>
              </p:txBody>
            </p:sp>
            <p:sp>
              <p:nvSpPr>
                <p:cNvPr id="36046" name="Rectangle 319"/>
                <p:cNvSpPr>
                  <a:spLocks noChangeArrowheads="1"/>
                </p:cNvSpPr>
                <p:nvPr/>
              </p:nvSpPr>
              <p:spPr bwMode="auto">
                <a:xfrm>
                  <a:off x="2323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70</a:t>
                  </a:r>
                </a:p>
              </p:txBody>
            </p:sp>
            <p:sp>
              <p:nvSpPr>
                <p:cNvPr id="36047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44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75</a:t>
                  </a:r>
                </a:p>
              </p:txBody>
            </p:sp>
            <p:sp>
              <p:nvSpPr>
                <p:cNvPr id="36048" name="Rectangle 321"/>
                <p:cNvSpPr>
                  <a:spLocks noChangeArrowheads="1"/>
                </p:cNvSpPr>
                <p:nvPr/>
              </p:nvSpPr>
              <p:spPr bwMode="auto">
                <a:xfrm>
                  <a:off x="2963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80</a:t>
                  </a:r>
                </a:p>
              </p:txBody>
            </p:sp>
            <p:sp>
              <p:nvSpPr>
                <p:cNvPr id="36049" name="Rectangle 322"/>
                <p:cNvSpPr>
                  <a:spLocks noChangeArrowheads="1"/>
                </p:cNvSpPr>
                <p:nvPr/>
              </p:nvSpPr>
              <p:spPr bwMode="auto">
                <a:xfrm>
                  <a:off x="3284" y="3078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85</a:t>
                  </a:r>
                </a:p>
              </p:txBody>
            </p:sp>
          </p:grpSp>
          <p:grpSp>
            <p:nvGrpSpPr>
              <p:cNvPr id="36015" name="Group 323"/>
              <p:cNvGrpSpPr>
                <a:grpSpLocks/>
              </p:cNvGrpSpPr>
              <p:nvPr/>
            </p:nvGrpSpPr>
            <p:grpSpPr bwMode="auto">
              <a:xfrm>
                <a:off x="545" y="1238"/>
                <a:ext cx="245" cy="2023"/>
                <a:chOff x="396" y="853"/>
                <a:chExt cx="245" cy="2229"/>
              </a:xfrm>
            </p:grpSpPr>
            <p:sp>
              <p:nvSpPr>
                <p:cNvPr id="36018" name="Line 324"/>
                <p:cNvSpPr>
                  <a:spLocks noChangeShapeType="1"/>
                </p:cNvSpPr>
                <p:nvPr/>
              </p:nvSpPr>
              <p:spPr bwMode="auto">
                <a:xfrm>
                  <a:off x="640" y="911"/>
                  <a:ext cx="1" cy="210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19" name="Line 325"/>
                <p:cNvSpPr>
                  <a:spLocks noChangeShapeType="1"/>
                </p:cNvSpPr>
                <p:nvPr/>
              </p:nvSpPr>
              <p:spPr bwMode="auto">
                <a:xfrm>
                  <a:off x="612" y="3013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0" name="Line 326"/>
                <p:cNvSpPr>
                  <a:spLocks noChangeShapeType="1"/>
                </p:cNvSpPr>
                <p:nvPr/>
              </p:nvSpPr>
              <p:spPr bwMode="auto">
                <a:xfrm>
                  <a:off x="612" y="2594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1" name="Line 327"/>
                <p:cNvSpPr>
                  <a:spLocks noChangeShapeType="1"/>
                </p:cNvSpPr>
                <p:nvPr/>
              </p:nvSpPr>
              <p:spPr bwMode="auto">
                <a:xfrm>
                  <a:off x="612" y="2176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2" name="Line 328"/>
                <p:cNvSpPr>
                  <a:spLocks noChangeShapeType="1"/>
                </p:cNvSpPr>
                <p:nvPr/>
              </p:nvSpPr>
              <p:spPr bwMode="auto">
                <a:xfrm>
                  <a:off x="612" y="1749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3" name="Line 329"/>
                <p:cNvSpPr>
                  <a:spLocks noChangeShapeType="1"/>
                </p:cNvSpPr>
                <p:nvPr/>
              </p:nvSpPr>
              <p:spPr bwMode="auto">
                <a:xfrm>
                  <a:off x="612" y="1330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4" name="Line 330"/>
                <p:cNvSpPr>
                  <a:spLocks noChangeShapeType="1"/>
                </p:cNvSpPr>
                <p:nvPr/>
              </p:nvSpPr>
              <p:spPr bwMode="auto">
                <a:xfrm>
                  <a:off x="612" y="911"/>
                  <a:ext cx="2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025" name="Rectangle 331"/>
                <p:cNvSpPr>
                  <a:spLocks noChangeArrowheads="1"/>
                </p:cNvSpPr>
                <p:nvPr/>
              </p:nvSpPr>
              <p:spPr bwMode="auto">
                <a:xfrm>
                  <a:off x="452" y="2954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60</a:t>
                  </a:r>
                </a:p>
              </p:txBody>
            </p:sp>
            <p:sp>
              <p:nvSpPr>
                <p:cNvPr id="360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52" y="2536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70</a:t>
                  </a:r>
                </a:p>
              </p:txBody>
            </p:sp>
            <p:sp>
              <p:nvSpPr>
                <p:cNvPr id="360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52" y="2117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80</a:t>
                  </a:r>
                </a:p>
              </p:txBody>
            </p:sp>
            <p:sp>
              <p:nvSpPr>
                <p:cNvPr id="36028" name="Rectangle 334"/>
                <p:cNvSpPr>
                  <a:spLocks noChangeArrowheads="1"/>
                </p:cNvSpPr>
                <p:nvPr/>
              </p:nvSpPr>
              <p:spPr bwMode="auto">
                <a:xfrm>
                  <a:off x="452" y="1690"/>
                  <a:ext cx="12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90</a:t>
                  </a:r>
                </a:p>
              </p:txBody>
            </p:sp>
            <p:sp>
              <p:nvSpPr>
                <p:cNvPr id="36029" name="Rectangle 335"/>
                <p:cNvSpPr>
                  <a:spLocks noChangeArrowheads="1"/>
                </p:cNvSpPr>
                <p:nvPr/>
              </p:nvSpPr>
              <p:spPr bwMode="auto">
                <a:xfrm>
                  <a:off x="396" y="1271"/>
                  <a:ext cx="183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100</a:t>
                  </a:r>
                </a:p>
              </p:txBody>
            </p:sp>
            <p:sp>
              <p:nvSpPr>
                <p:cNvPr id="36030" name="Rectangle 336"/>
                <p:cNvSpPr>
                  <a:spLocks noChangeArrowheads="1"/>
                </p:cNvSpPr>
                <p:nvPr/>
              </p:nvSpPr>
              <p:spPr bwMode="auto">
                <a:xfrm>
                  <a:off x="396" y="853"/>
                  <a:ext cx="173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/>
                    <a:t>110</a:t>
                  </a:r>
                </a:p>
              </p:txBody>
            </p:sp>
          </p:grpSp>
          <p:sp>
            <p:nvSpPr>
              <p:cNvPr id="36016" name="Rectangle 337"/>
              <p:cNvSpPr>
                <a:spLocks noChangeArrowheads="1"/>
              </p:cNvSpPr>
              <p:nvPr/>
            </p:nvSpPr>
            <p:spPr bwMode="auto">
              <a:xfrm>
                <a:off x="1543" y="3498"/>
                <a:ext cx="60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/>
                  <a:t>CRL</a:t>
                </a:r>
                <a:r>
                  <a:rPr lang="en-GB" sz="1400" b="1"/>
                  <a:t> (mm)</a:t>
                </a:r>
              </a:p>
            </p:txBody>
          </p:sp>
          <p:sp>
            <p:nvSpPr>
              <p:cNvPr id="36017" name="Rectangle 338"/>
              <p:cNvSpPr>
                <a:spLocks noChangeArrowheads="1"/>
              </p:cNvSpPr>
              <p:nvPr/>
            </p:nvSpPr>
            <p:spPr bwMode="auto">
              <a:xfrm rot="-5400000">
                <a:off x="115" y="2178"/>
                <a:ext cx="69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/>
                  <a:t>Yüz Açısı</a:t>
                </a:r>
                <a:r>
                  <a:rPr lang="en-GB" sz="1400" b="1"/>
                  <a:t> (o)</a:t>
                </a:r>
              </a:p>
            </p:txBody>
          </p:sp>
        </p:grpSp>
        <p:sp>
          <p:nvSpPr>
            <p:cNvPr id="36011" name="Text Box 339"/>
            <p:cNvSpPr txBox="1">
              <a:spLocks noChangeArrowheads="1"/>
            </p:cNvSpPr>
            <p:nvPr/>
          </p:nvSpPr>
          <p:spPr bwMode="auto">
            <a:xfrm>
              <a:off x="3139" y="2817"/>
              <a:ext cx="6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/>
                <a:t>Normal</a:t>
              </a:r>
            </a:p>
            <a:p>
              <a:r>
                <a:rPr lang="en-GB" sz="1600" b="1"/>
                <a:t>n=300</a:t>
              </a:r>
            </a:p>
          </p:txBody>
        </p:sp>
      </p:grpSp>
      <p:grpSp>
        <p:nvGrpSpPr>
          <p:cNvPr id="7" name="Group 340"/>
          <p:cNvGrpSpPr>
            <a:grpSpLocks/>
          </p:cNvGrpSpPr>
          <p:nvPr/>
        </p:nvGrpSpPr>
        <p:grpSpPr bwMode="auto">
          <a:xfrm>
            <a:off x="5838825" y="928688"/>
            <a:ext cx="3040063" cy="1038225"/>
            <a:chOff x="4264" y="492"/>
            <a:chExt cx="2028" cy="633"/>
          </a:xfrm>
        </p:grpSpPr>
        <p:sp>
          <p:nvSpPr>
            <p:cNvPr id="36001" name="Rectangle 341"/>
            <p:cNvSpPr>
              <a:spLocks noChangeArrowheads="1"/>
            </p:cNvSpPr>
            <p:nvPr/>
          </p:nvSpPr>
          <p:spPr bwMode="auto">
            <a:xfrm>
              <a:off x="4264" y="492"/>
              <a:ext cx="926" cy="19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24249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tr-TR" sz="1600" b="1"/>
                <a:t>Yüz açısı</a:t>
              </a:r>
              <a:endParaRPr lang="en-GB" sz="1600" b="1"/>
            </a:p>
          </p:txBody>
        </p:sp>
        <p:sp>
          <p:nvSpPr>
            <p:cNvPr id="36002" name="Rectangle 342"/>
            <p:cNvSpPr>
              <a:spLocks noChangeArrowheads="1"/>
            </p:cNvSpPr>
            <p:nvPr/>
          </p:nvSpPr>
          <p:spPr bwMode="auto">
            <a:xfrm>
              <a:off x="5275" y="495"/>
              <a:ext cx="460" cy="183"/>
            </a:xfrm>
            <a:prstGeom prst="rect">
              <a:avLst/>
            </a:prstGeom>
            <a:solidFill>
              <a:srgbClr val="242490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 b="1">
                  <a:solidFill>
                    <a:schemeClr val="bg1"/>
                  </a:solidFill>
                </a:rPr>
                <a:t>FPR</a:t>
              </a:r>
            </a:p>
          </p:txBody>
        </p:sp>
        <p:sp>
          <p:nvSpPr>
            <p:cNvPr id="36003" name="Rectangle 343"/>
            <p:cNvSpPr>
              <a:spLocks noChangeArrowheads="1"/>
            </p:cNvSpPr>
            <p:nvPr/>
          </p:nvSpPr>
          <p:spPr bwMode="auto">
            <a:xfrm>
              <a:off x="5832" y="495"/>
              <a:ext cx="460" cy="183"/>
            </a:xfrm>
            <a:prstGeom prst="rect">
              <a:avLst/>
            </a:prstGeom>
            <a:solidFill>
              <a:srgbClr val="FF0066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 b="1">
                  <a:solidFill>
                    <a:schemeClr val="bg1"/>
                  </a:solidFill>
                </a:rPr>
                <a:t>DR</a:t>
              </a:r>
            </a:p>
          </p:txBody>
        </p:sp>
        <p:sp>
          <p:nvSpPr>
            <p:cNvPr id="36004" name="Rectangle 344"/>
            <p:cNvSpPr>
              <a:spLocks noChangeArrowheads="1"/>
            </p:cNvSpPr>
            <p:nvPr/>
          </p:nvSpPr>
          <p:spPr bwMode="auto">
            <a:xfrm>
              <a:off x="4264" y="934"/>
              <a:ext cx="926" cy="191"/>
            </a:xfrm>
            <a:prstGeom prst="rect">
              <a:avLst/>
            </a:prstGeom>
            <a:noFill/>
            <a:ln w="12700" algn="ctr">
              <a:solidFill>
                <a:srgbClr val="24249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 u="sng"/>
                <a:t>&gt;</a:t>
              </a:r>
              <a:r>
                <a:rPr lang="en-GB" sz="1600"/>
                <a:t> 90 </a:t>
              </a:r>
              <a:r>
                <a:rPr lang="en-GB" sz="1600" baseline="30000"/>
                <a:t>o</a:t>
              </a:r>
              <a:endParaRPr lang="en-GB" sz="1600"/>
            </a:p>
          </p:txBody>
        </p:sp>
        <p:sp>
          <p:nvSpPr>
            <p:cNvPr id="36005" name="Rectangle 345"/>
            <p:cNvSpPr>
              <a:spLocks noChangeArrowheads="1"/>
            </p:cNvSpPr>
            <p:nvPr/>
          </p:nvSpPr>
          <p:spPr bwMode="auto">
            <a:xfrm>
              <a:off x="5275" y="938"/>
              <a:ext cx="460" cy="183"/>
            </a:xfrm>
            <a:prstGeom prst="rect">
              <a:avLst/>
            </a:prstGeom>
            <a:solidFill>
              <a:srgbClr val="242490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>
                  <a:solidFill>
                    <a:schemeClr val="bg1"/>
                  </a:solidFill>
                </a:rPr>
                <a:t>0%</a:t>
              </a:r>
            </a:p>
          </p:txBody>
        </p:sp>
        <p:sp>
          <p:nvSpPr>
            <p:cNvPr id="36006" name="Rectangle 346"/>
            <p:cNvSpPr>
              <a:spLocks noChangeArrowheads="1"/>
            </p:cNvSpPr>
            <p:nvPr/>
          </p:nvSpPr>
          <p:spPr bwMode="auto">
            <a:xfrm>
              <a:off x="5832" y="938"/>
              <a:ext cx="460" cy="183"/>
            </a:xfrm>
            <a:prstGeom prst="rect">
              <a:avLst/>
            </a:prstGeom>
            <a:solidFill>
              <a:srgbClr val="FF0066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>
                  <a:solidFill>
                    <a:schemeClr val="bg1"/>
                  </a:solidFill>
                </a:rPr>
                <a:t>40%</a:t>
              </a:r>
            </a:p>
          </p:txBody>
        </p:sp>
        <p:sp>
          <p:nvSpPr>
            <p:cNvPr id="36007" name="Rectangle 347"/>
            <p:cNvSpPr>
              <a:spLocks noChangeArrowheads="1"/>
            </p:cNvSpPr>
            <p:nvPr/>
          </p:nvSpPr>
          <p:spPr bwMode="auto">
            <a:xfrm>
              <a:off x="4264" y="714"/>
              <a:ext cx="926" cy="190"/>
            </a:xfrm>
            <a:prstGeom prst="rect">
              <a:avLst/>
            </a:prstGeom>
            <a:noFill/>
            <a:ln w="12700" algn="ctr">
              <a:solidFill>
                <a:srgbClr val="24249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 u="sng"/>
                <a:t>&gt;</a:t>
              </a:r>
              <a:r>
                <a:rPr lang="en-GB" sz="1600"/>
                <a:t> 85 </a:t>
              </a:r>
              <a:r>
                <a:rPr lang="en-GB" sz="1600" baseline="30000"/>
                <a:t>o</a:t>
              </a:r>
              <a:endParaRPr lang="en-GB" sz="1600"/>
            </a:p>
          </p:txBody>
        </p:sp>
        <p:sp>
          <p:nvSpPr>
            <p:cNvPr id="36008" name="Rectangle 348"/>
            <p:cNvSpPr>
              <a:spLocks noChangeArrowheads="1"/>
            </p:cNvSpPr>
            <p:nvPr/>
          </p:nvSpPr>
          <p:spPr bwMode="auto">
            <a:xfrm>
              <a:off x="5275" y="717"/>
              <a:ext cx="460" cy="183"/>
            </a:xfrm>
            <a:prstGeom prst="rect">
              <a:avLst/>
            </a:prstGeom>
            <a:solidFill>
              <a:srgbClr val="242490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>
                  <a:solidFill>
                    <a:schemeClr val="bg1"/>
                  </a:solidFill>
                </a:rPr>
                <a:t>5%</a:t>
              </a:r>
            </a:p>
          </p:txBody>
        </p:sp>
        <p:sp>
          <p:nvSpPr>
            <p:cNvPr id="36009" name="Rectangle 349"/>
            <p:cNvSpPr>
              <a:spLocks noChangeArrowheads="1"/>
            </p:cNvSpPr>
            <p:nvPr/>
          </p:nvSpPr>
          <p:spPr bwMode="auto">
            <a:xfrm>
              <a:off x="5832" y="717"/>
              <a:ext cx="460" cy="183"/>
            </a:xfrm>
            <a:prstGeom prst="rect">
              <a:avLst/>
            </a:prstGeom>
            <a:solidFill>
              <a:srgbClr val="FF0066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600">
                  <a:solidFill>
                    <a:schemeClr val="bg1"/>
                  </a:solidFill>
                </a:rPr>
                <a:t>70%</a:t>
              </a:r>
            </a:p>
          </p:txBody>
        </p:sp>
      </p:grpSp>
      <p:grpSp>
        <p:nvGrpSpPr>
          <p:cNvPr id="8" name="Group 350"/>
          <p:cNvGrpSpPr>
            <a:grpSpLocks/>
          </p:cNvGrpSpPr>
          <p:nvPr/>
        </p:nvGrpSpPr>
        <p:grpSpPr bwMode="auto">
          <a:xfrm>
            <a:off x="5792788" y="2105025"/>
            <a:ext cx="1512887" cy="2295525"/>
            <a:chOff x="4105" y="1122"/>
            <a:chExt cx="1072" cy="1446"/>
          </a:xfrm>
        </p:grpSpPr>
        <p:pic>
          <p:nvPicPr>
            <p:cNvPr id="35999" name="Picture 351"/>
            <p:cNvPicPr>
              <a:picLocks noChangeAspect="1" noChangeArrowheads="1"/>
            </p:cNvPicPr>
            <p:nvPr/>
          </p:nvPicPr>
          <p:blipFill>
            <a:blip r:embed="rId2">
              <a:lum bright="30000" contrast="12000"/>
            </a:blip>
            <a:srcRect l="27068" t="14682" r="7161" b="17438"/>
            <a:stretch>
              <a:fillRect/>
            </a:stretch>
          </p:blipFill>
          <p:spPr bwMode="auto">
            <a:xfrm>
              <a:off x="4105" y="1122"/>
              <a:ext cx="1067" cy="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000" name="Text Box 352"/>
            <p:cNvSpPr txBox="1">
              <a:spLocks noChangeArrowheads="1"/>
            </p:cNvSpPr>
            <p:nvPr/>
          </p:nvSpPr>
          <p:spPr bwMode="auto">
            <a:xfrm>
              <a:off x="4108" y="2395"/>
              <a:ext cx="1069" cy="173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fontAlgn="b" hangingPunct="0"/>
              <a:r>
                <a:rPr lang="en-GB" sz="1200" b="1"/>
                <a:t>Normal</a:t>
              </a:r>
            </a:p>
          </p:txBody>
        </p:sp>
      </p:grpSp>
      <p:grpSp>
        <p:nvGrpSpPr>
          <p:cNvPr id="9" name="Group 353"/>
          <p:cNvGrpSpPr>
            <a:grpSpLocks/>
          </p:cNvGrpSpPr>
          <p:nvPr/>
        </p:nvGrpSpPr>
        <p:grpSpPr bwMode="auto">
          <a:xfrm>
            <a:off x="7327900" y="2097088"/>
            <a:ext cx="1595438" cy="2303462"/>
            <a:chOff x="5193" y="1117"/>
            <a:chExt cx="1131" cy="1451"/>
          </a:xfrm>
        </p:grpSpPr>
        <p:pic>
          <p:nvPicPr>
            <p:cNvPr id="35997" name="Picture 354"/>
            <p:cNvPicPr>
              <a:picLocks noChangeAspect="1" noChangeArrowheads="1"/>
            </p:cNvPicPr>
            <p:nvPr/>
          </p:nvPicPr>
          <p:blipFill>
            <a:blip r:embed="rId3">
              <a:lum bright="36000" contrast="6000"/>
              <a:grayscl/>
            </a:blip>
            <a:srcRect l="31595" t="12962" r="21574" b="6444"/>
            <a:stretch>
              <a:fillRect/>
            </a:stretch>
          </p:blipFill>
          <p:spPr bwMode="auto">
            <a:xfrm>
              <a:off x="5193" y="1117"/>
              <a:ext cx="113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98" name="Text Box 355"/>
            <p:cNvSpPr txBox="1">
              <a:spLocks noChangeArrowheads="1"/>
            </p:cNvSpPr>
            <p:nvPr/>
          </p:nvSpPr>
          <p:spPr bwMode="auto">
            <a:xfrm>
              <a:off x="5218" y="2395"/>
              <a:ext cx="1106" cy="173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fontAlgn="b" hangingPunct="0"/>
              <a:r>
                <a:rPr lang="en-GB" sz="1200" b="1"/>
                <a:t>Trisomy 21</a:t>
              </a:r>
            </a:p>
          </p:txBody>
        </p:sp>
      </p:grpSp>
      <p:sp>
        <p:nvSpPr>
          <p:cNvPr id="31077" name="Oval 357"/>
          <p:cNvSpPr>
            <a:spLocks noChangeArrowheads="1"/>
          </p:cNvSpPr>
          <p:nvPr/>
        </p:nvSpPr>
        <p:spPr bwMode="auto">
          <a:xfrm>
            <a:off x="7559675" y="4054475"/>
            <a:ext cx="1135063" cy="4191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8" name="Line 358"/>
          <p:cNvSpPr>
            <a:spLocks noChangeShapeType="1"/>
          </p:cNvSpPr>
          <p:nvPr/>
        </p:nvSpPr>
        <p:spPr bwMode="auto">
          <a:xfrm flipV="1">
            <a:off x="6022975" y="3197225"/>
            <a:ext cx="650875" cy="28575"/>
          </a:xfrm>
          <a:prstGeom prst="line">
            <a:avLst/>
          </a:prstGeom>
          <a:noFill/>
          <a:ln w="38100">
            <a:solidFill>
              <a:srgbClr val="F2FD1D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sp>
        <p:nvSpPr>
          <p:cNvPr id="31079" name="Line 359"/>
          <p:cNvSpPr>
            <a:spLocks noChangeShapeType="1"/>
          </p:cNvSpPr>
          <p:nvPr/>
        </p:nvSpPr>
        <p:spPr bwMode="auto">
          <a:xfrm flipV="1">
            <a:off x="6022975" y="2384425"/>
            <a:ext cx="193675" cy="841375"/>
          </a:xfrm>
          <a:prstGeom prst="line">
            <a:avLst/>
          </a:prstGeom>
          <a:noFill/>
          <a:ln w="38100">
            <a:solidFill>
              <a:srgbClr val="F2FD1D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sp>
        <p:nvSpPr>
          <p:cNvPr id="31080" name="Line 360"/>
          <p:cNvSpPr>
            <a:spLocks noChangeShapeType="1"/>
          </p:cNvSpPr>
          <p:nvPr/>
        </p:nvSpPr>
        <p:spPr bwMode="auto">
          <a:xfrm flipV="1">
            <a:off x="7677150" y="3198813"/>
            <a:ext cx="644525" cy="28575"/>
          </a:xfrm>
          <a:prstGeom prst="line">
            <a:avLst/>
          </a:prstGeom>
          <a:noFill/>
          <a:ln w="38100">
            <a:solidFill>
              <a:srgbClr val="F2FD1D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sp>
        <p:nvSpPr>
          <p:cNvPr id="31081" name="Line 361"/>
          <p:cNvSpPr>
            <a:spLocks noChangeShapeType="1"/>
          </p:cNvSpPr>
          <p:nvPr/>
        </p:nvSpPr>
        <p:spPr bwMode="auto">
          <a:xfrm flipH="1" flipV="1">
            <a:off x="7573963" y="2428875"/>
            <a:ext cx="103187" cy="798513"/>
          </a:xfrm>
          <a:prstGeom prst="line">
            <a:avLst/>
          </a:prstGeom>
          <a:noFill/>
          <a:ln w="38100">
            <a:solidFill>
              <a:srgbClr val="F2FD1D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sp>
        <p:nvSpPr>
          <p:cNvPr id="31082" name="Freeform 362"/>
          <p:cNvSpPr>
            <a:spLocks/>
          </p:cNvSpPr>
          <p:nvPr/>
        </p:nvSpPr>
        <p:spPr bwMode="auto">
          <a:xfrm rot="-5400000">
            <a:off x="7625557" y="3048794"/>
            <a:ext cx="203200" cy="128587"/>
          </a:xfrm>
          <a:custGeom>
            <a:avLst/>
            <a:gdLst>
              <a:gd name="T0" fmla="*/ 2147483647 w 128"/>
              <a:gd name="T1" fmla="*/ 0 h 91"/>
              <a:gd name="T2" fmla="*/ 2147483647 w 128"/>
              <a:gd name="T3" fmla="*/ 2147483647 h 91"/>
              <a:gd name="T4" fmla="*/ 0 w 128"/>
              <a:gd name="T5" fmla="*/ 2147483647 h 91"/>
              <a:gd name="T6" fmla="*/ 0 60000 65536"/>
              <a:gd name="T7" fmla="*/ 0 60000 65536"/>
              <a:gd name="T8" fmla="*/ 0 60000 65536"/>
              <a:gd name="T9" fmla="*/ 0 w 128"/>
              <a:gd name="T10" fmla="*/ 0 h 91"/>
              <a:gd name="T11" fmla="*/ 128 w 12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91">
                <a:moveTo>
                  <a:pt x="128" y="0"/>
                </a:moveTo>
                <a:cubicBezTo>
                  <a:pt x="125" y="29"/>
                  <a:pt x="122" y="58"/>
                  <a:pt x="101" y="73"/>
                </a:cubicBezTo>
                <a:cubicBezTo>
                  <a:pt x="80" y="88"/>
                  <a:pt x="17" y="88"/>
                  <a:pt x="0" y="91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sp>
        <p:nvSpPr>
          <p:cNvPr id="31083" name="Freeform 363"/>
          <p:cNvSpPr>
            <a:spLocks/>
          </p:cNvSpPr>
          <p:nvPr/>
        </p:nvSpPr>
        <p:spPr bwMode="auto">
          <a:xfrm rot="-5400000">
            <a:off x="6051550" y="3051175"/>
            <a:ext cx="203200" cy="127000"/>
          </a:xfrm>
          <a:custGeom>
            <a:avLst/>
            <a:gdLst>
              <a:gd name="T0" fmla="*/ 2147483647 w 128"/>
              <a:gd name="T1" fmla="*/ 0 h 91"/>
              <a:gd name="T2" fmla="*/ 2147483647 w 128"/>
              <a:gd name="T3" fmla="*/ 2147483647 h 91"/>
              <a:gd name="T4" fmla="*/ 0 w 128"/>
              <a:gd name="T5" fmla="*/ 2147483647 h 91"/>
              <a:gd name="T6" fmla="*/ 0 60000 65536"/>
              <a:gd name="T7" fmla="*/ 0 60000 65536"/>
              <a:gd name="T8" fmla="*/ 0 60000 65536"/>
              <a:gd name="T9" fmla="*/ 0 w 128"/>
              <a:gd name="T10" fmla="*/ 0 h 91"/>
              <a:gd name="T11" fmla="*/ 128 w 12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91">
                <a:moveTo>
                  <a:pt x="128" y="0"/>
                </a:moveTo>
                <a:cubicBezTo>
                  <a:pt x="125" y="29"/>
                  <a:pt x="122" y="58"/>
                  <a:pt x="101" y="73"/>
                </a:cubicBezTo>
                <a:cubicBezTo>
                  <a:pt x="80" y="88"/>
                  <a:pt x="17" y="88"/>
                  <a:pt x="0" y="91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anchor="b"/>
          <a:lstStyle/>
          <a:p>
            <a:endParaRPr lang="tr-TR"/>
          </a:p>
        </p:txBody>
      </p:sp>
      <p:grpSp>
        <p:nvGrpSpPr>
          <p:cNvPr id="10" name="Group 364"/>
          <p:cNvGrpSpPr>
            <a:grpSpLocks/>
          </p:cNvGrpSpPr>
          <p:nvPr/>
        </p:nvGrpSpPr>
        <p:grpSpPr bwMode="auto">
          <a:xfrm>
            <a:off x="5595938" y="4437063"/>
            <a:ext cx="3244850" cy="2468562"/>
            <a:chOff x="3966" y="2795"/>
            <a:chExt cx="2299" cy="1555"/>
          </a:xfrm>
        </p:grpSpPr>
        <p:sp>
          <p:nvSpPr>
            <p:cNvPr id="35966" name="Freeform 365"/>
            <p:cNvSpPr>
              <a:spLocks/>
            </p:cNvSpPr>
            <p:nvPr/>
          </p:nvSpPr>
          <p:spPr bwMode="auto">
            <a:xfrm>
              <a:off x="4551" y="3133"/>
              <a:ext cx="1383" cy="862"/>
            </a:xfrm>
            <a:custGeom>
              <a:avLst/>
              <a:gdLst>
                <a:gd name="T0" fmla="*/ 0 w 2448"/>
                <a:gd name="T1" fmla="*/ 3 h 1504"/>
                <a:gd name="T2" fmla="*/ 1 w 2448"/>
                <a:gd name="T3" fmla="*/ 3 h 1504"/>
                <a:gd name="T4" fmla="*/ 1 w 2448"/>
                <a:gd name="T5" fmla="*/ 2 h 1504"/>
                <a:gd name="T6" fmla="*/ 2 w 2448"/>
                <a:gd name="T7" fmla="*/ 1 h 1504"/>
                <a:gd name="T8" fmla="*/ 2 w 2448"/>
                <a:gd name="T9" fmla="*/ 1 h 1504"/>
                <a:gd name="T10" fmla="*/ 2 w 2448"/>
                <a:gd name="T11" fmla="*/ 1 h 1504"/>
                <a:gd name="T12" fmla="*/ 3 w 2448"/>
                <a:gd name="T13" fmla="*/ 1 h 1504"/>
                <a:gd name="T14" fmla="*/ 3 w 2448"/>
                <a:gd name="T15" fmla="*/ 2 h 1504"/>
                <a:gd name="T16" fmla="*/ 3 w 2448"/>
                <a:gd name="T17" fmla="*/ 2 h 1504"/>
                <a:gd name="T18" fmla="*/ 3 w 2448"/>
                <a:gd name="T19" fmla="*/ 3 h 1504"/>
                <a:gd name="T20" fmla="*/ 4 w 2448"/>
                <a:gd name="T21" fmla="*/ 3 h 1504"/>
                <a:gd name="T22" fmla="*/ 5 w 2448"/>
                <a:gd name="T23" fmla="*/ 3 h 15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48"/>
                <a:gd name="T37" fmla="*/ 0 h 1504"/>
                <a:gd name="T38" fmla="*/ 2448 w 2448"/>
                <a:gd name="T39" fmla="*/ 1504 h 15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48" h="1504">
                  <a:moveTo>
                    <a:pt x="0" y="1456"/>
                  </a:moveTo>
                  <a:cubicBezTo>
                    <a:pt x="76" y="1428"/>
                    <a:pt x="152" y="1400"/>
                    <a:pt x="240" y="1312"/>
                  </a:cubicBezTo>
                  <a:cubicBezTo>
                    <a:pt x="328" y="1224"/>
                    <a:pt x="432" y="1096"/>
                    <a:pt x="528" y="928"/>
                  </a:cubicBezTo>
                  <a:cubicBezTo>
                    <a:pt x="624" y="760"/>
                    <a:pt x="744" y="440"/>
                    <a:pt x="816" y="304"/>
                  </a:cubicBezTo>
                  <a:cubicBezTo>
                    <a:pt x="888" y="168"/>
                    <a:pt x="912" y="160"/>
                    <a:pt x="960" y="112"/>
                  </a:cubicBezTo>
                  <a:cubicBezTo>
                    <a:pt x="1008" y="64"/>
                    <a:pt x="1048" y="0"/>
                    <a:pt x="1104" y="16"/>
                  </a:cubicBezTo>
                  <a:cubicBezTo>
                    <a:pt x="1160" y="32"/>
                    <a:pt x="1224" y="96"/>
                    <a:pt x="1296" y="208"/>
                  </a:cubicBezTo>
                  <a:cubicBezTo>
                    <a:pt x="1368" y="320"/>
                    <a:pt x="1456" y="544"/>
                    <a:pt x="1536" y="688"/>
                  </a:cubicBezTo>
                  <a:cubicBezTo>
                    <a:pt x="1616" y="832"/>
                    <a:pt x="1704" y="968"/>
                    <a:pt x="1776" y="1072"/>
                  </a:cubicBezTo>
                  <a:cubicBezTo>
                    <a:pt x="1848" y="1176"/>
                    <a:pt x="1888" y="1248"/>
                    <a:pt x="1968" y="1312"/>
                  </a:cubicBezTo>
                  <a:cubicBezTo>
                    <a:pt x="2048" y="1376"/>
                    <a:pt x="2176" y="1424"/>
                    <a:pt x="2256" y="1456"/>
                  </a:cubicBezTo>
                  <a:cubicBezTo>
                    <a:pt x="2336" y="1488"/>
                    <a:pt x="2392" y="1496"/>
                    <a:pt x="2448" y="1504"/>
                  </a:cubicBezTo>
                </a:path>
              </a:pathLst>
            </a:cu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967" name="Freeform 366" descr="Dark upward diagonal"/>
            <p:cNvSpPr>
              <a:spLocks/>
            </p:cNvSpPr>
            <p:nvPr/>
          </p:nvSpPr>
          <p:spPr bwMode="auto">
            <a:xfrm>
              <a:off x="5073" y="3095"/>
              <a:ext cx="973" cy="912"/>
            </a:xfrm>
            <a:custGeom>
              <a:avLst/>
              <a:gdLst>
                <a:gd name="T0" fmla="*/ 3 w 1159"/>
                <a:gd name="T1" fmla="*/ 5 h 1537"/>
                <a:gd name="T2" fmla="*/ 5 w 1159"/>
                <a:gd name="T3" fmla="*/ 1 h 1537"/>
                <a:gd name="T4" fmla="*/ 33 w 1159"/>
                <a:gd name="T5" fmla="*/ 1 h 1537"/>
                <a:gd name="T6" fmla="*/ 43 w 1159"/>
                <a:gd name="T7" fmla="*/ 1 h 1537"/>
                <a:gd name="T8" fmla="*/ 60 w 1159"/>
                <a:gd name="T9" fmla="*/ 2 h 1537"/>
                <a:gd name="T10" fmla="*/ 79 w 1159"/>
                <a:gd name="T11" fmla="*/ 3 h 1537"/>
                <a:gd name="T12" fmla="*/ 107 w 1159"/>
                <a:gd name="T13" fmla="*/ 4 h 1537"/>
                <a:gd name="T14" fmla="*/ 152 w 1159"/>
                <a:gd name="T15" fmla="*/ 5 h 1537"/>
                <a:gd name="T16" fmla="*/ 3 w 1159"/>
                <a:gd name="T17" fmla="*/ 5 h 15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9"/>
                <a:gd name="T28" fmla="*/ 0 h 1537"/>
                <a:gd name="T29" fmla="*/ 1159 w 1159"/>
                <a:gd name="T30" fmla="*/ 1537 h 15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9" h="1537">
                  <a:moveTo>
                    <a:pt x="24" y="1465"/>
                  </a:moveTo>
                  <a:cubicBezTo>
                    <a:pt x="12" y="944"/>
                    <a:pt x="0" y="424"/>
                    <a:pt x="33" y="212"/>
                  </a:cubicBezTo>
                  <a:cubicBezTo>
                    <a:pt x="66" y="0"/>
                    <a:pt x="181" y="160"/>
                    <a:pt x="225" y="194"/>
                  </a:cubicBezTo>
                  <a:cubicBezTo>
                    <a:pt x="269" y="228"/>
                    <a:pt x="268" y="330"/>
                    <a:pt x="298" y="414"/>
                  </a:cubicBezTo>
                  <a:cubicBezTo>
                    <a:pt x="328" y="498"/>
                    <a:pt x="367" y="594"/>
                    <a:pt x="408" y="697"/>
                  </a:cubicBezTo>
                  <a:cubicBezTo>
                    <a:pt x="449" y="800"/>
                    <a:pt x="490" y="924"/>
                    <a:pt x="545" y="1035"/>
                  </a:cubicBezTo>
                  <a:cubicBezTo>
                    <a:pt x="600" y="1146"/>
                    <a:pt x="655" y="1285"/>
                    <a:pt x="737" y="1364"/>
                  </a:cubicBezTo>
                  <a:cubicBezTo>
                    <a:pt x="819" y="1443"/>
                    <a:pt x="1159" y="1485"/>
                    <a:pt x="1039" y="1511"/>
                  </a:cubicBezTo>
                  <a:cubicBezTo>
                    <a:pt x="919" y="1537"/>
                    <a:pt x="467" y="1528"/>
                    <a:pt x="15" y="1520"/>
                  </a:cubicBezTo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tr-TR"/>
            </a:p>
          </p:txBody>
        </p:sp>
        <p:sp>
          <p:nvSpPr>
            <p:cNvPr id="35968" name="Text Box 367"/>
            <p:cNvSpPr txBox="1">
              <a:spLocks noChangeArrowheads="1"/>
            </p:cNvSpPr>
            <p:nvPr/>
          </p:nvSpPr>
          <p:spPr bwMode="auto">
            <a:xfrm>
              <a:off x="5044" y="3393"/>
              <a:ext cx="328" cy="291"/>
            </a:xfrm>
            <a:prstGeom prst="rect">
              <a:avLst/>
            </a:prstGeom>
            <a:solidFill>
              <a:srgbClr val="FFFFFF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35969" name="Line 368"/>
            <p:cNvSpPr>
              <a:spLocks noChangeShapeType="1"/>
            </p:cNvSpPr>
            <p:nvPr/>
          </p:nvSpPr>
          <p:spPr bwMode="auto">
            <a:xfrm flipV="1">
              <a:off x="5081" y="2958"/>
              <a:ext cx="0" cy="1050"/>
            </a:xfrm>
            <a:prstGeom prst="line">
              <a:avLst/>
            </a:prstGeom>
            <a:noFill/>
            <a:ln w="57150">
              <a:solidFill>
                <a:srgbClr val="24249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970" name="Text Box 369"/>
            <p:cNvSpPr txBox="1">
              <a:spLocks noChangeArrowheads="1"/>
            </p:cNvSpPr>
            <p:nvPr/>
          </p:nvSpPr>
          <p:spPr bwMode="auto">
            <a:xfrm>
              <a:off x="4997" y="2795"/>
              <a:ext cx="7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chemeClr val="bg1"/>
                  </a:solidFill>
                </a:rPr>
                <a:t>95</a:t>
              </a:r>
              <a:r>
                <a:rPr lang="en-GB" sz="1400" b="1" baseline="30000">
                  <a:solidFill>
                    <a:schemeClr val="bg1"/>
                  </a:solidFill>
                </a:rPr>
                <a:t>th</a:t>
              </a:r>
              <a:r>
                <a:rPr lang="en-GB" sz="1400" b="1">
                  <a:solidFill>
                    <a:schemeClr val="bg1"/>
                  </a:solidFill>
                </a:rPr>
                <a:t> centile</a:t>
              </a:r>
            </a:p>
          </p:txBody>
        </p:sp>
        <p:sp>
          <p:nvSpPr>
            <p:cNvPr id="35971" name="Line 370"/>
            <p:cNvSpPr>
              <a:spLocks noChangeShapeType="1"/>
            </p:cNvSpPr>
            <p:nvPr/>
          </p:nvSpPr>
          <p:spPr bwMode="auto">
            <a:xfrm flipV="1">
              <a:off x="5308" y="3096"/>
              <a:ext cx="0" cy="9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tr-TR"/>
            </a:p>
          </p:txBody>
        </p:sp>
        <p:sp>
          <p:nvSpPr>
            <p:cNvPr id="35972" name="Oval 371"/>
            <p:cNvSpPr>
              <a:spLocks noChangeArrowheads="1"/>
            </p:cNvSpPr>
            <p:nvPr/>
          </p:nvSpPr>
          <p:spPr bwMode="auto">
            <a:xfrm>
              <a:off x="5219" y="4064"/>
              <a:ext cx="207" cy="11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973" name="Freeform 372"/>
            <p:cNvSpPr>
              <a:spLocks/>
            </p:cNvSpPr>
            <p:nvPr/>
          </p:nvSpPr>
          <p:spPr bwMode="auto">
            <a:xfrm>
              <a:off x="4390" y="2849"/>
              <a:ext cx="939" cy="1147"/>
            </a:xfrm>
            <a:custGeom>
              <a:avLst/>
              <a:gdLst>
                <a:gd name="T0" fmla="*/ 0 w 2448"/>
                <a:gd name="T1" fmla="*/ 74 h 1504"/>
                <a:gd name="T2" fmla="*/ 0 w 2448"/>
                <a:gd name="T3" fmla="*/ 67 h 1504"/>
                <a:gd name="T4" fmla="*/ 0 w 2448"/>
                <a:gd name="T5" fmla="*/ 47 h 1504"/>
                <a:gd name="T6" fmla="*/ 0 w 2448"/>
                <a:gd name="T7" fmla="*/ 16 h 1504"/>
                <a:gd name="T8" fmla="*/ 0 w 2448"/>
                <a:gd name="T9" fmla="*/ 6 h 1504"/>
                <a:gd name="T10" fmla="*/ 0 w 2448"/>
                <a:gd name="T11" fmla="*/ 2 h 1504"/>
                <a:gd name="T12" fmla="*/ 0 w 2448"/>
                <a:gd name="T13" fmla="*/ 11 h 1504"/>
                <a:gd name="T14" fmla="*/ 0 w 2448"/>
                <a:gd name="T15" fmla="*/ 35 h 1504"/>
                <a:gd name="T16" fmla="*/ 0 w 2448"/>
                <a:gd name="T17" fmla="*/ 55 h 1504"/>
                <a:gd name="T18" fmla="*/ 0 w 2448"/>
                <a:gd name="T19" fmla="*/ 67 h 1504"/>
                <a:gd name="T20" fmla="*/ 0 w 2448"/>
                <a:gd name="T21" fmla="*/ 74 h 1504"/>
                <a:gd name="T22" fmla="*/ 0 w 2448"/>
                <a:gd name="T23" fmla="*/ 76 h 15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48"/>
                <a:gd name="T37" fmla="*/ 0 h 1504"/>
                <a:gd name="T38" fmla="*/ 2448 w 2448"/>
                <a:gd name="T39" fmla="*/ 1504 h 15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48" h="1504">
                  <a:moveTo>
                    <a:pt x="0" y="1456"/>
                  </a:moveTo>
                  <a:cubicBezTo>
                    <a:pt x="76" y="1428"/>
                    <a:pt x="152" y="1400"/>
                    <a:pt x="240" y="1312"/>
                  </a:cubicBezTo>
                  <a:cubicBezTo>
                    <a:pt x="328" y="1224"/>
                    <a:pt x="432" y="1096"/>
                    <a:pt x="528" y="928"/>
                  </a:cubicBezTo>
                  <a:cubicBezTo>
                    <a:pt x="624" y="760"/>
                    <a:pt x="744" y="440"/>
                    <a:pt x="816" y="304"/>
                  </a:cubicBezTo>
                  <a:cubicBezTo>
                    <a:pt x="888" y="168"/>
                    <a:pt x="912" y="160"/>
                    <a:pt x="960" y="112"/>
                  </a:cubicBezTo>
                  <a:cubicBezTo>
                    <a:pt x="1008" y="64"/>
                    <a:pt x="1048" y="0"/>
                    <a:pt x="1104" y="16"/>
                  </a:cubicBezTo>
                  <a:cubicBezTo>
                    <a:pt x="1160" y="32"/>
                    <a:pt x="1224" y="96"/>
                    <a:pt x="1296" y="208"/>
                  </a:cubicBezTo>
                  <a:cubicBezTo>
                    <a:pt x="1368" y="320"/>
                    <a:pt x="1456" y="544"/>
                    <a:pt x="1536" y="688"/>
                  </a:cubicBezTo>
                  <a:cubicBezTo>
                    <a:pt x="1616" y="832"/>
                    <a:pt x="1704" y="968"/>
                    <a:pt x="1776" y="1072"/>
                  </a:cubicBezTo>
                  <a:cubicBezTo>
                    <a:pt x="1848" y="1176"/>
                    <a:pt x="1888" y="1248"/>
                    <a:pt x="1968" y="1312"/>
                  </a:cubicBezTo>
                  <a:cubicBezTo>
                    <a:pt x="2048" y="1376"/>
                    <a:pt x="2176" y="1424"/>
                    <a:pt x="2256" y="1456"/>
                  </a:cubicBezTo>
                  <a:cubicBezTo>
                    <a:pt x="2336" y="1488"/>
                    <a:pt x="2392" y="1496"/>
                    <a:pt x="2448" y="1504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974" name="Rectangle 373"/>
            <p:cNvSpPr>
              <a:spLocks noChangeArrowheads="1"/>
            </p:cNvSpPr>
            <p:nvPr/>
          </p:nvSpPr>
          <p:spPr bwMode="auto">
            <a:xfrm>
              <a:off x="3966" y="4080"/>
              <a:ext cx="1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5975" name="Rectangle 374"/>
            <p:cNvSpPr>
              <a:spLocks noChangeArrowheads="1"/>
            </p:cNvSpPr>
            <p:nvPr/>
          </p:nvSpPr>
          <p:spPr bwMode="auto">
            <a:xfrm>
              <a:off x="4407" y="4080"/>
              <a:ext cx="1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35976" name="Rectangle 375"/>
            <p:cNvSpPr>
              <a:spLocks noChangeArrowheads="1"/>
            </p:cNvSpPr>
            <p:nvPr/>
          </p:nvSpPr>
          <p:spPr bwMode="auto">
            <a:xfrm>
              <a:off x="4829" y="4080"/>
              <a:ext cx="1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35977" name="Rectangle 376"/>
            <p:cNvSpPr>
              <a:spLocks noChangeArrowheads="1"/>
            </p:cNvSpPr>
            <p:nvPr/>
          </p:nvSpPr>
          <p:spPr bwMode="auto">
            <a:xfrm>
              <a:off x="5265" y="4080"/>
              <a:ext cx="1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35978" name="Rectangle 377"/>
            <p:cNvSpPr>
              <a:spLocks noChangeArrowheads="1"/>
            </p:cNvSpPr>
            <p:nvPr/>
          </p:nvSpPr>
          <p:spPr bwMode="auto">
            <a:xfrm>
              <a:off x="5667" y="4080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35979" name="Rectangle 378"/>
            <p:cNvSpPr>
              <a:spLocks noChangeArrowheads="1"/>
            </p:cNvSpPr>
            <p:nvPr/>
          </p:nvSpPr>
          <p:spPr bwMode="auto">
            <a:xfrm>
              <a:off x="6093" y="4081"/>
              <a:ext cx="1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110</a:t>
              </a:r>
            </a:p>
          </p:txBody>
        </p:sp>
        <p:grpSp>
          <p:nvGrpSpPr>
            <p:cNvPr id="35980" name="Group 379"/>
            <p:cNvGrpSpPr>
              <a:grpSpLocks/>
            </p:cNvGrpSpPr>
            <p:nvPr/>
          </p:nvGrpSpPr>
          <p:grpSpPr bwMode="auto">
            <a:xfrm>
              <a:off x="4002" y="4027"/>
              <a:ext cx="2141" cy="30"/>
              <a:chOff x="306" y="3417"/>
              <a:chExt cx="3792" cy="50"/>
            </a:xfrm>
          </p:grpSpPr>
          <p:grpSp>
            <p:nvGrpSpPr>
              <p:cNvPr id="35984" name="Group 380"/>
              <p:cNvGrpSpPr>
                <a:grpSpLocks/>
              </p:cNvGrpSpPr>
              <p:nvPr/>
            </p:nvGrpSpPr>
            <p:grpSpPr bwMode="auto">
              <a:xfrm>
                <a:off x="306" y="3420"/>
                <a:ext cx="3781" cy="47"/>
                <a:chOff x="306" y="3420"/>
                <a:chExt cx="3781" cy="47"/>
              </a:xfrm>
            </p:grpSpPr>
            <p:sp>
              <p:nvSpPr>
                <p:cNvPr id="35986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086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87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1463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88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1840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89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215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0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592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1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957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2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3333" y="3420"/>
                  <a:ext cx="2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3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710" y="3420"/>
                  <a:ext cx="2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4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4086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5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306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996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710" y="3420"/>
                  <a:ext cx="1" cy="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35985" name="Line 392"/>
              <p:cNvSpPr>
                <a:spLocks noChangeShapeType="1"/>
              </p:cNvSpPr>
              <p:nvPr/>
            </p:nvSpPr>
            <p:spPr bwMode="auto">
              <a:xfrm>
                <a:off x="306" y="3417"/>
                <a:ext cx="3792" cy="0"/>
              </a:xfrm>
              <a:prstGeom prst="line">
                <a:avLst/>
              </a:prstGeom>
              <a:noFill/>
              <a:ln w="9525">
                <a:solidFill>
                  <a:srgbClr val="24249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981" name="Text Box 393"/>
            <p:cNvSpPr txBox="1">
              <a:spLocks noChangeArrowheads="1"/>
            </p:cNvSpPr>
            <p:nvPr/>
          </p:nvSpPr>
          <p:spPr bwMode="auto">
            <a:xfrm>
              <a:off x="4740" y="4137"/>
              <a:ext cx="7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1600">
                  <a:solidFill>
                    <a:schemeClr val="bg1"/>
                  </a:solidFill>
                </a:rPr>
                <a:t>Yüz açısı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5982" name="Text Box 394"/>
            <p:cNvSpPr txBox="1">
              <a:spLocks noChangeArrowheads="1"/>
            </p:cNvSpPr>
            <p:nvPr/>
          </p:nvSpPr>
          <p:spPr bwMode="auto">
            <a:xfrm>
              <a:off x="5330" y="3838"/>
              <a:ext cx="314" cy="291"/>
            </a:xfrm>
            <a:prstGeom prst="rect">
              <a:avLst/>
            </a:prstGeom>
            <a:solidFill>
              <a:srgbClr val="FF0066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40%</a:t>
              </a:r>
            </a:p>
          </p:txBody>
        </p:sp>
        <p:sp>
          <p:nvSpPr>
            <p:cNvPr id="35983" name="Rectangle 395"/>
            <p:cNvSpPr>
              <a:spLocks noChangeArrowheads="1"/>
            </p:cNvSpPr>
            <p:nvPr/>
          </p:nvSpPr>
          <p:spPr bwMode="auto">
            <a:xfrm>
              <a:off x="5018" y="4083"/>
              <a:ext cx="1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85</a:t>
              </a:r>
            </a:p>
          </p:txBody>
        </p:sp>
      </p:grpSp>
      <p:sp>
        <p:nvSpPr>
          <p:cNvPr id="31116" name="Text Box 396"/>
          <p:cNvSpPr txBox="1">
            <a:spLocks noChangeArrowheads="1"/>
          </p:cNvSpPr>
          <p:nvPr/>
        </p:nvSpPr>
        <p:spPr bwMode="auto">
          <a:xfrm>
            <a:off x="373063" y="6015038"/>
            <a:ext cx="4578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 CRL, NT, NB, ß-hCG </a:t>
            </a:r>
            <a:r>
              <a:rPr lang="tr-TR" sz="1600" b="1">
                <a:solidFill>
                  <a:schemeClr val="bg1"/>
                </a:solidFill>
              </a:rPr>
              <a:t>veya</a:t>
            </a:r>
            <a:r>
              <a:rPr lang="en-GB" sz="1600" b="1">
                <a:solidFill>
                  <a:schemeClr val="bg1"/>
                </a:solidFill>
              </a:rPr>
              <a:t> PAPP-A </a:t>
            </a:r>
            <a:r>
              <a:rPr lang="tr-TR" sz="1600" b="1">
                <a:solidFill>
                  <a:schemeClr val="bg1"/>
                </a:solidFill>
              </a:rPr>
              <a:t>ile ilişkisiz</a:t>
            </a:r>
            <a:endParaRPr lang="en-GB" sz="1600" b="1">
              <a:solidFill>
                <a:schemeClr val="bg1"/>
              </a:solidFill>
            </a:endParaRPr>
          </a:p>
        </p:txBody>
      </p:sp>
      <p:grpSp>
        <p:nvGrpSpPr>
          <p:cNvPr id="13" name="Group 397"/>
          <p:cNvGrpSpPr>
            <a:grpSpLocks/>
          </p:cNvGrpSpPr>
          <p:nvPr/>
        </p:nvGrpSpPr>
        <p:grpSpPr bwMode="auto">
          <a:xfrm>
            <a:off x="1228725" y="3187700"/>
            <a:ext cx="3692525" cy="215900"/>
            <a:chOff x="738" y="1854"/>
            <a:chExt cx="2325" cy="149"/>
          </a:xfrm>
        </p:grpSpPr>
        <p:sp>
          <p:nvSpPr>
            <p:cNvPr id="35964" name="Line 398"/>
            <p:cNvSpPr>
              <a:spLocks noChangeShapeType="1"/>
            </p:cNvSpPr>
            <p:nvPr/>
          </p:nvSpPr>
          <p:spPr bwMode="auto">
            <a:xfrm>
              <a:off x="951" y="1920"/>
              <a:ext cx="21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19" name="Rectangle 399"/>
            <p:cNvSpPr>
              <a:spLocks noChangeArrowheads="1"/>
            </p:cNvSpPr>
            <p:nvPr/>
          </p:nvSpPr>
          <p:spPr bwMode="auto">
            <a:xfrm>
              <a:off x="738" y="1854"/>
              <a:ext cx="17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89</a:t>
              </a:r>
              <a:r>
                <a:rPr lang="en-GB" sz="14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</p:grpSp>
      <p:grpSp>
        <p:nvGrpSpPr>
          <p:cNvPr id="14" name="Group 400"/>
          <p:cNvGrpSpPr>
            <a:grpSpLocks/>
          </p:cNvGrpSpPr>
          <p:nvPr/>
        </p:nvGrpSpPr>
        <p:grpSpPr bwMode="auto">
          <a:xfrm>
            <a:off x="1500188" y="2016125"/>
            <a:ext cx="3749675" cy="2133600"/>
            <a:chOff x="3654" y="234"/>
            <a:chExt cx="2657" cy="1481"/>
          </a:xfrm>
        </p:grpSpPr>
        <p:grpSp>
          <p:nvGrpSpPr>
            <p:cNvPr id="35865" name="Group 401"/>
            <p:cNvGrpSpPr>
              <a:grpSpLocks/>
            </p:cNvGrpSpPr>
            <p:nvPr/>
          </p:nvGrpSpPr>
          <p:grpSpPr bwMode="auto">
            <a:xfrm>
              <a:off x="3654" y="505"/>
              <a:ext cx="2235" cy="1210"/>
              <a:chOff x="3654" y="505"/>
              <a:chExt cx="2235" cy="1210"/>
            </a:xfrm>
          </p:grpSpPr>
          <p:sp>
            <p:nvSpPr>
              <p:cNvPr id="35867" name="Rectangle 402"/>
              <p:cNvSpPr>
                <a:spLocks noChangeArrowheads="1"/>
              </p:cNvSpPr>
              <p:nvPr/>
            </p:nvSpPr>
            <p:spPr bwMode="auto">
              <a:xfrm>
                <a:off x="4980" y="1259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8" name="Rectangle 403"/>
              <p:cNvSpPr>
                <a:spLocks noChangeArrowheads="1"/>
              </p:cNvSpPr>
              <p:nvPr/>
            </p:nvSpPr>
            <p:spPr bwMode="auto">
              <a:xfrm>
                <a:off x="5055" y="1259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9" name="Rectangle 404"/>
              <p:cNvSpPr>
                <a:spLocks noChangeArrowheads="1"/>
              </p:cNvSpPr>
              <p:nvPr/>
            </p:nvSpPr>
            <p:spPr bwMode="auto">
              <a:xfrm>
                <a:off x="4971" y="1302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Rectangle 405"/>
              <p:cNvSpPr>
                <a:spLocks noChangeArrowheads="1"/>
              </p:cNvSpPr>
              <p:nvPr/>
            </p:nvSpPr>
            <p:spPr bwMode="auto">
              <a:xfrm>
                <a:off x="4980" y="114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Rectangle 406"/>
              <p:cNvSpPr>
                <a:spLocks noChangeArrowheads="1"/>
              </p:cNvSpPr>
              <p:nvPr/>
            </p:nvSpPr>
            <p:spPr bwMode="auto">
              <a:xfrm>
                <a:off x="5742" y="109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Rectangle 407"/>
              <p:cNvSpPr>
                <a:spLocks noChangeArrowheads="1"/>
              </p:cNvSpPr>
              <p:nvPr/>
            </p:nvSpPr>
            <p:spPr bwMode="auto">
              <a:xfrm>
                <a:off x="4820" y="1108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Rectangle 408"/>
              <p:cNvSpPr>
                <a:spLocks noChangeArrowheads="1"/>
              </p:cNvSpPr>
              <p:nvPr/>
            </p:nvSpPr>
            <p:spPr bwMode="auto">
              <a:xfrm>
                <a:off x="5262" y="50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Rectangle 409"/>
              <p:cNvSpPr>
                <a:spLocks noChangeArrowheads="1"/>
              </p:cNvSpPr>
              <p:nvPr/>
            </p:nvSpPr>
            <p:spPr bwMode="auto">
              <a:xfrm>
                <a:off x="4594" y="53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Rectangle 410"/>
              <p:cNvSpPr>
                <a:spLocks noChangeArrowheads="1"/>
              </p:cNvSpPr>
              <p:nvPr/>
            </p:nvSpPr>
            <p:spPr bwMode="auto">
              <a:xfrm>
                <a:off x="5357" y="65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6" name="Rectangle 411"/>
              <p:cNvSpPr>
                <a:spLocks noChangeArrowheads="1"/>
              </p:cNvSpPr>
              <p:nvPr/>
            </p:nvSpPr>
            <p:spPr bwMode="auto">
              <a:xfrm>
                <a:off x="4029" y="65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Rectangle 412"/>
              <p:cNvSpPr>
                <a:spLocks noChangeArrowheads="1"/>
              </p:cNvSpPr>
              <p:nvPr/>
            </p:nvSpPr>
            <p:spPr bwMode="auto">
              <a:xfrm>
                <a:off x="4265" y="689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Rectangle 413"/>
              <p:cNvSpPr>
                <a:spLocks noChangeArrowheads="1"/>
              </p:cNvSpPr>
              <p:nvPr/>
            </p:nvSpPr>
            <p:spPr bwMode="auto">
              <a:xfrm>
                <a:off x="4913" y="72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9" name="Rectangle 414"/>
              <p:cNvSpPr>
                <a:spLocks noChangeArrowheads="1"/>
              </p:cNvSpPr>
              <p:nvPr/>
            </p:nvSpPr>
            <p:spPr bwMode="auto">
              <a:xfrm>
                <a:off x="4481" y="72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Rectangle 415"/>
              <p:cNvSpPr>
                <a:spLocks noChangeArrowheads="1"/>
              </p:cNvSpPr>
              <p:nvPr/>
            </p:nvSpPr>
            <p:spPr bwMode="auto">
              <a:xfrm>
                <a:off x="5422" y="73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1" name="Rectangle 416"/>
              <p:cNvSpPr>
                <a:spLocks noChangeArrowheads="1"/>
              </p:cNvSpPr>
              <p:nvPr/>
            </p:nvSpPr>
            <p:spPr bwMode="auto">
              <a:xfrm>
                <a:off x="4735" y="74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Rectangle 417"/>
              <p:cNvSpPr>
                <a:spLocks noChangeArrowheads="1"/>
              </p:cNvSpPr>
              <p:nvPr/>
            </p:nvSpPr>
            <p:spPr bwMode="auto">
              <a:xfrm>
                <a:off x="4999" y="74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3" name="Rectangle 418"/>
              <p:cNvSpPr>
                <a:spLocks noChangeArrowheads="1"/>
              </p:cNvSpPr>
              <p:nvPr/>
            </p:nvSpPr>
            <p:spPr bwMode="auto">
              <a:xfrm>
                <a:off x="4924" y="76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Rectangle 419"/>
              <p:cNvSpPr>
                <a:spLocks noChangeArrowheads="1"/>
              </p:cNvSpPr>
              <p:nvPr/>
            </p:nvSpPr>
            <p:spPr bwMode="auto">
              <a:xfrm>
                <a:off x="4265" y="798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Rectangle 420"/>
              <p:cNvSpPr>
                <a:spLocks noChangeArrowheads="1"/>
              </p:cNvSpPr>
              <p:nvPr/>
            </p:nvSpPr>
            <p:spPr bwMode="auto">
              <a:xfrm>
                <a:off x="4745" y="807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Rectangle 421"/>
              <p:cNvSpPr>
                <a:spLocks noChangeArrowheads="1"/>
              </p:cNvSpPr>
              <p:nvPr/>
            </p:nvSpPr>
            <p:spPr bwMode="auto">
              <a:xfrm>
                <a:off x="5865" y="832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7" name="Rectangle 422"/>
              <p:cNvSpPr>
                <a:spLocks noChangeArrowheads="1"/>
              </p:cNvSpPr>
              <p:nvPr/>
            </p:nvSpPr>
            <p:spPr bwMode="auto">
              <a:xfrm>
                <a:off x="4095" y="857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Rectangle 423"/>
              <p:cNvSpPr>
                <a:spLocks noChangeArrowheads="1"/>
              </p:cNvSpPr>
              <p:nvPr/>
            </p:nvSpPr>
            <p:spPr bwMode="auto">
              <a:xfrm>
                <a:off x="4547" y="86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9" name="Rectangle 424"/>
              <p:cNvSpPr>
                <a:spLocks noChangeArrowheads="1"/>
              </p:cNvSpPr>
              <p:nvPr/>
            </p:nvSpPr>
            <p:spPr bwMode="auto">
              <a:xfrm>
                <a:off x="4896" y="865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0" name="Rectangle 425"/>
              <p:cNvSpPr>
                <a:spLocks noChangeArrowheads="1"/>
              </p:cNvSpPr>
              <p:nvPr/>
            </p:nvSpPr>
            <p:spPr bwMode="auto">
              <a:xfrm>
                <a:off x="3888" y="86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Rectangle 426"/>
              <p:cNvSpPr>
                <a:spLocks noChangeArrowheads="1"/>
              </p:cNvSpPr>
              <p:nvPr/>
            </p:nvSpPr>
            <p:spPr bwMode="auto">
              <a:xfrm>
                <a:off x="4961" y="8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Rectangle 427"/>
              <p:cNvSpPr>
                <a:spLocks noChangeArrowheads="1"/>
              </p:cNvSpPr>
              <p:nvPr/>
            </p:nvSpPr>
            <p:spPr bwMode="auto">
              <a:xfrm>
                <a:off x="5122" y="899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Rectangle 428"/>
              <p:cNvSpPr>
                <a:spLocks noChangeArrowheads="1"/>
              </p:cNvSpPr>
              <p:nvPr/>
            </p:nvSpPr>
            <p:spPr bwMode="auto">
              <a:xfrm>
                <a:off x="4735" y="92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Rectangle 429"/>
              <p:cNvSpPr>
                <a:spLocks noChangeArrowheads="1"/>
              </p:cNvSpPr>
              <p:nvPr/>
            </p:nvSpPr>
            <p:spPr bwMode="auto">
              <a:xfrm>
                <a:off x="4612" y="949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Rectangle 430"/>
              <p:cNvSpPr>
                <a:spLocks noChangeArrowheads="1"/>
              </p:cNvSpPr>
              <p:nvPr/>
            </p:nvSpPr>
            <p:spPr bwMode="auto">
              <a:xfrm>
                <a:off x="5140" y="957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Rectangle 431"/>
              <p:cNvSpPr>
                <a:spLocks noChangeArrowheads="1"/>
              </p:cNvSpPr>
              <p:nvPr/>
            </p:nvSpPr>
            <p:spPr bwMode="auto">
              <a:xfrm>
                <a:off x="5385" y="9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Rectangle 432"/>
              <p:cNvSpPr>
                <a:spLocks noChangeArrowheads="1"/>
              </p:cNvSpPr>
              <p:nvPr/>
            </p:nvSpPr>
            <p:spPr bwMode="auto">
              <a:xfrm>
                <a:off x="4537" y="9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Rectangle 433"/>
              <p:cNvSpPr>
                <a:spLocks noChangeArrowheads="1"/>
              </p:cNvSpPr>
              <p:nvPr/>
            </p:nvSpPr>
            <p:spPr bwMode="auto">
              <a:xfrm>
                <a:off x="4980" y="982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Rectangle 434"/>
              <p:cNvSpPr>
                <a:spLocks noChangeArrowheads="1"/>
              </p:cNvSpPr>
              <p:nvPr/>
            </p:nvSpPr>
            <p:spPr bwMode="auto">
              <a:xfrm>
                <a:off x="4575" y="99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Rectangle 435"/>
              <p:cNvSpPr>
                <a:spLocks noChangeArrowheads="1"/>
              </p:cNvSpPr>
              <p:nvPr/>
            </p:nvSpPr>
            <p:spPr bwMode="auto">
              <a:xfrm>
                <a:off x="5337" y="99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Rectangle 436"/>
              <p:cNvSpPr>
                <a:spLocks noChangeArrowheads="1"/>
              </p:cNvSpPr>
              <p:nvPr/>
            </p:nvSpPr>
            <p:spPr bwMode="auto">
              <a:xfrm>
                <a:off x="4160" y="999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Rectangle 437"/>
              <p:cNvSpPr>
                <a:spLocks noChangeArrowheads="1"/>
              </p:cNvSpPr>
              <p:nvPr/>
            </p:nvSpPr>
            <p:spPr bwMode="auto">
              <a:xfrm>
                <a:off x="4745" y="1007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Rectangle 438"/>
              <p:cNvSpPr>
                <a:spLocks noChangeArrowheads="1"/>
              </p:cNvSpPr>
              <p:nvPr/>
            </p:nvSpPr>
            <p:spPr bwMode="auto">
              <a:xfrm>
                <a:off x="4745" y="1024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4" name="Rectangle 439"/>
              <p:cNvSpPr>
                <a:spLocks noChangeArrowheads="1"/>
              </p:cNvSpPr>
              <p:nvPr/>
            </p:nvSpPr>
            <p:spPr bwMode="auto">
              <a:xfrm>
                <a:off x="5752" y="1033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Rectangle 440"/>
              <p:cNvSpPr>
                <a:spLocks noChangeArrowheads="1"/>
              </p:cNvSpPr>
              <p:nvPr/>
            </p:nvSpPr>
            <p:spPr bwMode="auto">
              <a:xfrm>
                <a:off x="5122" y="1033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Rectangle 441"/>
              <p:cNvSpPr>
                <a:spLocks noChangeArrowheads="1"/>
              </p:cNvSpPr>
              <p:nvPr/>
            </p:nvSpPr>
            <p:spPr bwMode="auto">
              <a:xfrm>
                <a:off x="4321" y="105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7" name="Rectangle 442"/>
              <p:cNvSpPr>
                <a:spLocks noChangeArrowheads="1"/>
              </p:cNvSpPr>
              <p:nvPr/>
            </p:nvSpPr>
            <p:spPr bwMode="auto">
              <a:xfrm>
                <a:off x="5404" y="106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Rectangle 443"/>
              <p:cNvSpPr>
                <a:spLocks noChangeArrowheads="1"/>
              </p:cNvSpPr>
              <p:nvPr/>
            </p:nvSpPr>
            <p:spPr bwMode="auto">
              <a:xfrm>
                <a:off x="4376" y="10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Rectangle 444"/>
              <p:cNvSpPr>
                <a:spLocks noChangeArrowheads="1"/>
              </p:cNvSpPr>
              <p:nvPr/>
            </p:nvSpPr>
            <p:spPr bwMode="auto">
              <a:xfrm>
                <a:off x="4810" y="10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0" name="Rectangle 445"/>
              <p:cNvSpPr>
                <a:spLocks noChangeArrowheads="1"/>
              </p:cNvSpPr>
              <p:nvPr/>
            </p:nvSpPr>
            <p:spPr bwMode="auto">
              <a:xfrm>
                <a:off x="4876" y="10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Rectangle 446"/>
              <p:cNvSpPr>
                <a:spLocks noChangeArrowheads="1"/>
              </p:cNvSpPr>
              <p:nvPr/>
            </p:nvSpPr>
            <p:spPr bwMode="auto">
              <a:xfrm>
                <a:off x="4885" y="107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Rectangle 447"/>
              <p:cNvSpPr>
                <a:spLocks noChangeArrowheads="1"/>
              </p:cNvSpPr>
              <p:nvPr/>
            </p:nvSpPr>
            <p:spPr bwMode="auto">
              <a:xfrm>
                <a:off x="5497" y="108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Rectangle 448"/>
              <p:cNvSpPr>
                <a:spLocks noChangeArrowheads="1"/>
              </p:cNvSpPr>
              <p:nvPr/>
            </p:nvSpPr>
            <p:spPr bwMode="auto">
              <a:xfrm>
                <a:off x="4311" y="110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Rectangle 449"/>
              <p:cNvSpPr>
                <a:spLocks noChangeArrowheads="1"/>
              </p:cNvSpPr>
              <p:nvPr/>
            </p:nvSpPr>
            <p:spPr bwMode="auto">
              <a:xfrm>
                <a:off x="4876" y="111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Rectangle 450"/>
              <p:cNvSpPr>
                <a:spLocks noChangeArrowheads="1"/>
              </p:cNvSpPr>
              <p:nvPr/>
            </p:nvSpPr>
            <p:spPr bwMode="auto">
              <a:xfrm>
                <a:off x="4528" y="112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Rectangle 451"/>
              <p:cNvSpPr>
                <a:spLocks noChangeArrowheads="1"/>
              </p:cNvSpPr>
              <p:nvPr/>
            </p:nvSpPr>
            <p:spPr bwMode="auto">
              <a:xfrm>
                <a:off x="5017" y="112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Rectangle 452"/>
              <p:cNvSpPr>
                <a:spLocks noChangeArrowheads="1"/>
              </p:cNvSpPr>
              <p:nvPr/>
            </p:nvSpPr>
            <p:spPr bwMode="auto">
              <a:xfrm>
                <a:off x="5073" y="113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453"/>
              <p:cNvSpPr>
                <a:spLocks noChangeArrowheads="1"/>
              </p:cNvSpPr>
              <p:nvPr/>
            </p:nvSpPr>
            <p:spPr bwMode="auto">
              <a:xfrm>
                <a:off x="3654" y="114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Rectangle 454"/>
              <p:cNvSpPr>
                <a:spLocks noChangeArrowheads="1"/>
              </p:cNvSpPr>
              <p:nvPr/>
            </p:nvSpPr>
            <p:spPr bwMode="auto">
              <a:xfrm>
                <a:off x="4801" y="114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Rectangle 455"/>
              <p:cNvSpPr>
                <a:spLocks noChangeArrowheads="1"/>
              </p:cNvSpPr>
              <p:nvPr/>
            </p:nvSpPr>
            <p:spPr bwMode="auto">
              <a:xfrm>
                <a:off x="4971" y="109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Rectangle 456"/>
              <p:cNvSpPr>
                <a:spLocks noChangeArrowheads="1"/>
              </p:cNvSpPr>
              <p:nvPr/>
            </p:nvSpPr>
            <p:spPr bwMode="auto">
              <a:xfrm>
                <a:off x="5197" y="1167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Rectangle 457"/>
              <p:cNvSpPr>
                <a:spLocks noChangeArrowheads="1"/>
              </p:cNvSpPr>
              <p:nvPr/>
            </p:nvSpPr>
            <p:spPr bwMode="auto">
              <a:xfrm>
                <a:off x="4509" y="117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Rectangle 458"/>
              <p:cNvSpPr>
                <a:spLocks noChangeArrowheads="1"/>
              </p:cNvSpPr>
              <p:nvPr/>
            </p:nvSpPr>
            <p:spPr bwMode="auto">
              <a:xfrm>
                <a:off x="4961" y="118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Rectangle 459"/>
              <p:cNvSpPr>
                <a:spLocks noChangeArrowheads="1"/>
              </p:cNvSpPr>
              <p:nvPr/>
            </p:nvSpPr>
            <p:spPr bwMode="auto">
              <a:xfrm>
                <a:off x="4575" y="118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Rectangle 460"/>
              <p:cNvSpPr>
                <a:spLocks noChangeArrowheads="1"/>
              </p:cNvSpPr>
              <p:nvPr/>
            </p:nvSpPr>
            <p:spPr bwMode="auto">
              <a:xfrm>
                <a:off x="4998" y="120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Rectangle 461"/>
              <p:cNvSpPr>
                <a:spLocks noChangeArrowheads="1"/>
              </p:cNvSpPr>
              <p:nvPr/>
            </p:nvSpPr>
            <p:spPr bwMode="auto">
              <a:xfrm>
                <a:off x="4556" y="120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Rectangle 462"/>
              <p:cNvSpPr>
                <a:spLocks noChangeArrowheads="1"/>
              </p:cNvSpPr>
              <p:nvPr/>
            </p:nvSpPr>
            <p:spPr bwMode="auto">
              <a:xfrm>
                <a:off x="4302" y="120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Rectangle 463"/>
              <p:cNvSpPr>
                <a:spLocks noChangeArrowheads="1"/>
              </p:cNvSpPr>
              <p:nvPr/>
            </p:nvSpPr>
            <p:spPr bwMode="auto">
              <a:xfrm>
                <a:off x="5168" y="120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Rectangle 464"/>
              <p:cNvSpPr>
                <a:spLocks noChangeArrowheads="1"/>
              </p:cNvSpPr>
              <p:nvPr/>
            </p:nvSpPr>
            <p:spPr bwMode="auto">
              <a:xfrm>
                <a:off x="4123" y="1217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465"/>
              <p:cNvSpPr>
                <a:spLocks noChangeArrowheads="1"/>
              </p:cNvSpPr>
              <p:nvPr/>
            </p:nvSpPr>
            <p:spPr bwMode="auto">
              <a:xfrm>
                <a:off x="5611" y="1242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Rectangle 466"/>
              <p:cNvSpPr>
                <a:spLocks noChangeArrowheads="1"/>
              </p:cNvSpPr>
              <p:nvPr/>
            </p:nvSpPr>
            <p:spPr bwMode="auto">
              <a:xfrm>
                <a:off x="4745" y="1242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Rectangle 467"/>
              <p:cNvSpPr>
                <a:spLocks noChangeArrowheads="1"/>
              </p:cNvSpPr>
              <p:nvPr/>
            </p:nvSpPr>
            <p:spPr bwMode="auto">
              <a:xfrm>
                <a:off x="4698" y="1250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Rectangle 468"/>
              <p:cNvSpPr>
                <a:spLocks noChangeArrowheads="1"/>
              </p:cNvSpPr>
              <p:nvPr/>
            </p:nvSpPr>
            <p:spPr bwMode="auto">
              <a:xfrm>
                <a:off x="4386" y="1267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Rectangle 469"/>
              <p:cNvSpPr>
                <a:spLocks noChangeArrowheads="1"/>
              </p:cNvSpPr>
              <p:nvPr/>
            </p:nvSpPr>
            <p:spPr bwMode="auto">
              <a:xfrm>
                <a:off x="4801" y="1292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Rectangle 470"/>
              <p:cNvSpPr>
                <a:spLocks noChangeArrowheads="1"/>
              </p:cNvSpPr>
              <p:nvPr/>
            </p:nvSpPr>
            <p:spPr bwMode="auto">
              <a:xfrm>
                <a:off x="5102" y="1292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Rectangle 471"/>
              <p:cNvSpPr>
                <a:spLocks noChangeArrowheads="1"/>
              </p:cNvSpPr>
              <p:nvPr/>
            </p:nvSpPr>
            <p:spPr bwMode="auto">
              <a:xfrm>
                <a:off x="5516" y="130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Rectangle 472"/>
              <p:cNvSpPr>
                <a:spLocks noChangeArrowheads="1"/>
              </p:cNvSpPr>
              <p:nvPr/>
            </p:nvSpPr>
            <p:spPr bwMode="auto">
              <a:xfrm>
                <a:off x="5197" y="1309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Rectangle 473"/>
              <p:cNvSpPr>
                <a:spLocks noChangeArrowheads="1"/>
              </p:cNvSpPr>
              <p:nvPr/>
            </p:nvSpPr>
            <p:spPr bwMode="auto">
              <a:xfrm>
                <a:off x="4085" y="1317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Rectangle 474"/>
              <p:cNvSpPr>
                <a:spLocks noChangeArrowheads="1"/>
              </p:cNvSpPr>
              <p:nvPr/>
            </p:nvSpPr>
            <p:spPr bwMode="auto">
              <a:xfrm>
                <a:off x="5102" y="132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Rectangle 475"/>
              <p:cNvSpPr>
                <a:spLocks noChangeArrowheads="1"/>
              </p:cNvSpPr>
              <p:nvPr/>
            </p:nvSpPr>
            <p:spPr bwMode="auto">
              <a:xfrm>
                <a:off x="4556" y="132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Rectangle 476"/>
              <p:cNvSpPr>
                <a:spLocks noChangeArrowheads="1"/>
              </p:cNvSpPr>
              <p:nvPr/>
            </p:nvSpPr>
            <p:spPr bwMode="auto">
              <a:xfrm>
                <a:off x="4687" y="133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477"/>
              <p:cNvSpPr>
                <a:spLocks noChangeArrowheads="1"/>
              </p:cNvSpPr>
              <p:nvPr/>
            </p:nvSpPr>
            <p:spPr bwMode="auto">
              <a:xfrm>
                <a:off x="4913" y="133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Rectangle 478"/>
              <p:cNvSpPr>
                <a:spLocks noChangeArrowheads="1"/>
              </p:cNvSpPr>
              <p:nvPr/>
            </p:nvSpPr>
            <p:spPr bwMode="auto">
              <a:xfrm>
                <a:off x="4848" y="133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Rectangle 479"/>
              <p:cNvSpPr>
                <a:spLocks noChangeArrowheads="1"/>
              </p:cNvSpPr>
              <p:nvPr/>
            </p:nvSpPr>
            <p:spPr bwMode="auto">
              <a:xfrm>
                <a:off x="5065" y="1351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Rectangle 480"/>
              <p:cNvSpPr>
                <a:spLocks noChangeArrowheads="1"/>
              </p:cNvSpPr>
              <p:nvPr/>
            </p:nvSpPr>
            <p:spPr bwMode="auto">
              <a:xfrm>
                <a:off x="4745" y="1351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Rectangle 481"/>
              <p:cNvSpPr>
                <a:spLocks noChangeArrowheads="1"/>
              </p:cNvSpPr>
              <p:nvPr/>
            </p:nvSpPr>
            <p:spPr bwMode="auto">
              <a:xfrm>
                <a:off x="4622" y="1376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7" name="Rectangle 482"/>
              <p:cNvSpPr>
                <a:spLocks noChangeArrowheads="1"/>
              </p:cNvSpPr>
              <p:nvPr/>
            </p:nvSpPr>
            <p:spPr bwMode="auto">
              <a:xfrm>
                <a:off x="4207" y="139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Rectangle 483"/>
              <p:cNvSpPr>
                <a:spLocks noChangeArrowheads="1"/>
              </p:cNvSpPr>
              <p:nvPr/>
            </p:nvSpPr>
            <p:spPr bwMode="auto">
              <a:xfrm>
                <a:off x="5441" y="139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Rectangle 484"/>
              <p:cNvSpPr>
                <a:spLocks noChangeArrowheads="1"/>
              </p:cNvSpPr>
              <p:nvPr/>
            </p:nvSpPr>
            <p:spPr bwMode="auto">
              <a:xfrm>
                <a:off x="5055" y="141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Rectangle 485"/>
              <p:cNvSpPr>
                <a:spLocks noChangeArrowheads="1"/>
              </p:cNvSpPr>
              <p:nvPr/>
            </p:nvSpPr>
            <p:spPr bwMode="auto">
              <a:xfrm>
                <a:off x="4028" y="141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Rectangle 486"/>
              <p:cNvSpPr>
                <a:spLocks noChangeArrowheads="1"/>
              </p:cNvSpPr>
              <p:nvPr/>
            </p:nvSpPr>
            <p:spPr bwMode="auto">
              <a:xfrm>
                <a:off x="4311" y="141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Rectangle 487"/>
              <p:cNvSpPr>
                <a:spLocks noChangeArrowheads="1"/>
              </p:cNvSpPr>
              <p:nvPr/>
            </p:nvSpPr>
            <p:spPr bwMode="auto">
              <a:xfrm>
                <a:off x="4509" y="143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Rectangle 488"/>
              <p:cNvSpPr>
                <a:spLocks noChangeArrowheads="1"/>
              </p:cNvSpPr>
              <p:nvPr/>
            </p:nvSpPr>
            <p:spPr bwMode="auto">
              <a:xfrm>
                <a:off x="4838" y="144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89"/>
              <p:cNvSpPr>
                <a:spLocks noChangeArrowheads="1"/>
              </p:cNvSpPr>
              <p:nvPr/>
            </p:nvSpPr>
            <p:spPr bwMode="auto">
              <a:xfrm>
                <a:off x="5723" y="144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Rectangle 490"/>
              <p:cNvSpPr>
                <a:spLocks noChangeArrowheads="1"/>
              </p:cNvSpPr>
              <p:nvPr/>
            </p:nvSpPr>
            <p:spPr bwMode="auto">
              <a:xfrm>
                <a:off x="4829" y="146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Rectangle 491"/>
              <p:cNvSpPr>
                <a:spLocks noChangeArrowheads="1"/>
              </p:cNvSpPr>
              <p:nvPr/>
            </p:nvSpPr>
            <p:spPr bwMode="auto">
              <a:xfrm>
                <a:off x="5197" y="1468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Rectangle 492"/>
              <p:cNvSpPr>
                <a:spLocks noChangeArrowheads="1"/>
              </p:cNvSpPr>
              <p:nvPr/>
            </p:nvSpPr>
            <p:spPr bwMode="auto">
              <a:xfrm>
                <a:off x="4971" y="1476"/>
                <a:ext cx="23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Rectangle 493"/>
              <p:cNvSpPr>
                <a:spLocks noChangeArrowheads="1"/>
              </p:cNvSpPr>
              <p:nvPr/>
            </p:nvSpPr>
            <p:spPr bwMode="auto">
              <a:xfrm>
                <a:off x="4283" y="1485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Rectangle 494"/>
              <p:cNvSpPr>
                <a:spLocks noChangeArrowheads="1"/>
              </p:cNvSpPr>
              <p:nvPr/>
            </p:nvSpPr>
            <p:spPr bwMode="auto">
              <a:xfrm>
                <a:off x="4330" y="1518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Rectangle 495"/>
              <p:cNvSpPr>
                <a:spLocks noChangeArrowheads="1"/>
              </p:cNvSpPr>
              <p:nvPr/>
            </p:nvSpPr>
            <p:spPr bwMode="auto">
              <a:xfrm>
                <a:off x="5234" y="154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Rectangle 496"/>
              <p:cNvSpPr>
                <a:spLocks noChangeArrowheads="1"/>
              </p:cNvSpPr>
              <p:nvPr/>
            </p:nvSpPr>
            <p:spPr bwMode="auto">
              <a:xfrm>
                <a:off x="4481" y="1543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Rectangle 497"/>
              <p:cNvSpPr>
                <a:spLocks noChangeArrowheads="1"/>
              </p:cNvSpPr>
              <p:nvPr/>
            </p:nvSpPr>
            <p:spPr bwMode="auto">
              <a:xfrm>
                <a:off x="5055" y="1669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Rectangle 498"/>
              <p:cNvSpPr>
                <a:spLocks noChangeArrowheads="1"/>
              </p:cNvSpPr>
              <p:nvPr/>
            </p:nvSpPr>
            <p:spPr bwMode="auto">
              <a:xfrm>
                <a:off x="5620" y="1694"/>
                <a:ext cx="24" cy="21"/>
              </a:xfrm>
              <a:prstGeom prst="rect">
                <a:avLst/>
              </a:prstGeom>
              <a:solidFill>
                <a:srgbClr val="FF0066"/>
              </a:solidFill>
              <a:ln w="127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66" name="Text Box 499"/>
            <p:cNvSpPr txBox="1">
              <a:spLocks noChangeArrowheads="1"/>
            </p:cNvSpPr>
            <p:nvPr/>
          </p:nvSpPr>
          <p:spPr bwMode="auto">
            <a:xfrm>
              <a:off x="5435" y="234"/>
              <a:ext cx="8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/>
                <a:t>Trisom</a:t>
              </a:r>
              <a:r>
                <a:rPr lang="tr-TR" sz="1600" b="1"/>
                <a:t>i</a:t>
              </a:r>
              <a:r>
                <a:rPr lang="en-GB" sz="1600" b="1"/>
                <a:t> 21</a:t>
              </a:r>
            </a:p>
            <a:p>
              <a:pPr algn="ctr"/>
              <a:r>
                <a:rPr lang="en-GB" sz="1600" b="1"/>
                <a:t>n=100</a:t>
              </a:r>
            </a:p>
          </p:txBody>
        </p:sp>
      </p:grpSp>
      <p:grpSp>
        <p:nvGrpSpPr>
          <p:cNvPr id="16" name="Group 500"/>
          <p:cNvGrpSpPr>
            <a:grpSpLocks/>
          </p:cNvGrpSpPr>
          <p:nvPr/>
        </p:nvGrpSpPr>
        <p:grpSpPr bwMode="auto">
          <a:xfrm>
            <a:off x="1212850" y="3748088"/>
            <a:ext cx="3706813" cy="215900"/>
            <a:chOff x="1665" y="2376"/>
            <a:chExt cx="2626" cy="149"/>
          </a:xfrm>
        </p:grpSpPr>
        <p:sp>
          <p:nvSpPr>
            <p:cNvPr id="35863" name="Line 501"/>
            <p:cNvSpPr>
              <a:spLocks noChangeShapeType="1"/>
            </p:cNvSpPr>
            <p:nvPr/>
          </p:nvSpPr>
          <p:spPr bwMode="auto">
            <a:xfrm>
              <a:off x="1915" y="2481"/>
              <a:ext cx="2376" cy="0"/>
            </a:xfrm>
            <a:prstGeom prst="line">
              <a:avLst/>
            </a:prstGeom>
            <a:noFill/>
            <a:ln w="28575">
              <a:solidFill>
                <a:srgbClr val="24249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864" name="Rectangle 502"/>
            <p:cNvSpPr>
              <a:spLocks noChangeArrowheads="1"/>
            </p:cNvSpPr>
            <p:nvPr/>
          </p:nvSpPr>
          <p:spPr bwMode="auto">
            <a:xfrm>
              <a:off x="1665" y="2376"/>
              <a:ext cx="19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/>
                <a:t>78</a:t>
              </a:r>
              <a:r>
                <a:rPr lang="en-GB" sz="1400" b="1" baseline="30000"/>
                <a:t>o</a:t>
              </a:r>
            </a:p>
          </p:txBody>
        </p:sp>
      </p:grpSp>
      <p:grpSp>
        <p:nvGrpSpPr>
          <p:cNvPr id="35858" name="Group 503"/>
          <p:cNvGrpSpPr>
            <a:grpSpLocks/>
          </p:cNvGrpSpPr>
          <p:nvPr/>
        </p:nvGrpSpPr>
        <p:grpSpPr bwMode="auto">
          <a:xfrm>
            <a:off x="922338" y="1000125"/>
            <a:ext cx="5121275" cy="868363"/>
            <a:chOff x="609" y="405"/>
            <a:chExt cx="3629" cy="547"/>
          </a:xfrm>
        </p:grpSpPr>
        <p:sp>
          <p:nvSpPr>
            <p:cNvPr id="35861" name="Rectangle 504"/>
            <p:cNvSpPr>
              <a:spLocks noChangeArrowheads="1"/>
            </p:cNvSpPr>
            <p:nvPr/>
          </p:nvSpPr>
          <p:spPr bwMode="auto">
            <a:xfrm>
              <a:off x="609" y="405"/>
              <a:ext cx="3629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tr-TR" sz="1600" b="1">
                  <a:solidFill>
                    <a:schemeClr val="bg1"/>
                  </a:solidFill>
                </a:rPr>
                <a:t>Yüz düz, burun kökü basık ve yüzün ortası çöküktür.</a:t>
              </a: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35862" name="Rectangle 505"/>
            <p:cNvSpPr>
              <a:spLocks noChangeArrowheads="1"/>
            </p:cNvSpPr>
            <p:nvPr/>
          </p:nvSpPr>
          <p:spPr bwMode="auto">
            <a:xfrm>
              <a:off x="2877" y="586"/>
              <a:ext cx="1361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600" b="1" i="1">
                  <a:solidFill>
                    <a:schemeClr val="bg1"/>
                  </a:solidFill>
                </a:rPr>
                <a:t>Langdon Down 1866</a:t>
              </a:r>
              <a:r>
                <a:rPr lang="en-GB" sz="1600" b="1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31226" name="Text Box 506"/>
          <p:cNvSpPr txBox="1">
            <a:spLocks noChangeArrowheads="1"/>
          </p:cNvSpPr>
          <p:nvPr/>
        </p:nvSpPr>
        <p:spPr bwMode="auto">
          <a:xfrm>
            <a:off x="6230938" y="2844800"/>
            <a:ext cx="102076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 eaLnBrk="0" fontAlgn="b" hangingPunct="0"/>
            <a:r>
              <a:rPr lang="tr-TR" sz="1600">
                <a:solidFill>
                  <a:schemeClr val="bg1"/>
                </a:solidFill>
              </a:rPr>
              <a:t>Yüz açısı</a:t>
            </a:r>
            <a:endParaRPr lang="en-GB" sz="1600" baseline="30000">
              <a:solidFill>
                <a:schemeClr val="bg1"/>
              </a:solidFill>
            </a:endParaRPr>
          </a:p>
        </p:txBody>
      </p:sp>
      <p:sp>
        <p:nvSpPr>
          <p:cNvPr id="507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Maksiller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Hipoplazi</a:t>
            </a:r>
            <a:endParaRPr lang="tr-TR" sz="360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7" grpId="0" animBg="1"/>
      <p:bldP spid="31078" grpId="0" animBg="1"/>
      <p:bldP spid="31079" grpId="0" animBg="1"/>
      <p:bldP spid="31080" grpId="0" animBg="1"/>
      <p:bldP spid="31081" grpId="0" animBg="1"/>
      <p:bldP spid="31082" grpId="0" animBg="1"/>
      <p:bldP spid="31083" grpId="0" animBg="1"/>
      <p:bldP spid="31116" grpId="0"/>
      <p:bldP spid="312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2"/>
          <p:cNvGrpSpPr>
            <a:grpSpLocks/>
          </p:cNvGrpSpPr>
          <p:nvPr/>
        </p:nvGrpSpPr>
        <p:grpSpPr bwMode="auto">
          <a:xfrm>
            <a:off x="4316413" y="2844800"/>
            <a:ext cx="4275137" cy="1584325"/>
            <a:chOff x="3059" y="1734"/>
            <a:chExt cx="3030" cy="998"/>
          </a:xfrm>
        </p:grpSpPr>
        <p:sp>
          <p:nvSpPr>
            <p:cNvPr id="8241" name="Rectangle 3"/>
            <p:cNvSpPr>
              <a:spLocks noChangeArrowheads="1"/>
            </p:cNvSpPr>
            <p:nvPr/>
          </p:nvSpPr>
          <p:spPr bwMode="auto">
            <a:xfrm>
              <a:off x="3059" y="1734"/>
              <a:ext cx="3030" cy="998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2" name="Group 4"/>
            <p:cNvGrpSpPr>
              <a:grpSpLocks/>
            </p:cNvGrpSpPr>
            <p:nvPr/>
          </p:nvGrpSpPr>
          <p:grpSpPr bwMode="auto">
            <a:xfrm>
              <a:off x="3104" y="1769"/>
              <a:ext cx="2940" cy="928"/>
              <a:chOff x="3113" y="1776"/>
              <a:chExt cx="2940" cy="928"/>
            </a:xfrm>
          </p:grpSpPr>
          <p:graphicFrame>
            <p:nvGraphicFramePr>
              <p:cNvPr id="8199" name="Object 7"/>
              <p:cNvGraphicFramePr>
                <a:graphicFrameLocks noChangeAspect="1"/>
              </p:cNvGraphicFramePr>
              <p:nvPr/>
            </p:nvGraphicFramePr>
            <p:xfrm>
              <a:off x="3113" y="1776"/>
              <a:ext cx="1397" cy="918"/>
            </p:xfrm>
            <a:graphic>
              <a:graphicData uri="http://schemas.openxmlformats.org/presentationml/2006/ole">
                <p:oleObj spid="_x0000_s8199" name="Bitmap Image" r:id="rId3" imgW="3723810" imgH="2448267" progId="PBrush">
                  <p:embed/>
                </p:oleObj>
              </a:graphicData>
            </a:graphic>
          </p:graphicFrame>
          <p:graphicFrame>
            <p:nvGraphicFramePr>
              <p:cNvPr id="8200" name="Object 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4556" y="1776"/>
              <a:ext cx="1497" cy="928"/>
            </p:xfrm>
            <a:graphic>
              <a:graphicData uri="http://schemas.openxmlformats.org/presentationml/2006/ole">
                <p:oleObj spid="_x0000_s8200" name="Video Clip" r:id="rId4" imgW="4019048" imgH="2685714" progId="Package">
                  <p:embed/>
                </p:oleObj>
              </a:graphicData>
            </a:graphic>
          </p:graphicFrame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14500" y="857250"/>
            <a:ext cx="5613400" cy="1903413"/>
            <a:chOff x="1343" y="335"/>
            <a:chExt cx="3978" cy="1199"/>
          </a:xfrm>
        </p:grpSpPr>
        <p:sp>
          <p:nvSpPr>
            <p:cNvPr id="8226" name="Rectangle 8"/>
            <p:cNvSpPr>
              <a:spLocks noChangeArrowheads="1"/>
            </p:cNvSpPr>
            <p:nvPr/>
          </p:nvSpPr>
          <p:spPr bwMode="auto">
            <a:xfrm>
              <a:off x="1343" y="619"/>
              <a:ext cx="1877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N</a:t>
              </a:r>
              <a:r>
                <a:rPr lang="tr-TR" b="1">
                  <a:solidFill>
                    <a:srgbClr val="0E06B0"/>
                  </a:solidFill>
                </a:rPr>
                <a:t>B Yokluğu</a:t>
              </a:r>
              <a:endParaRPr lang="en-GB">
                <a:solidFill>
                  <a:srgbClr val="0E06B0"/>
                </a:solidFill>
              </a:endParaRPr>
            </a:p>
          </p:txBody>
        </p:sp>
        <p:sp>
          <p:nvSpPr>
            <p:cNvPr id="8227" name="Rectangle 9"/>
            <p:cNvSpPr>
              <a:spLocks noChangeArrowheads="1"/>
            </p:cNvSpPr>
            <p:nvPr/>
          </p:nvSpPr>
          <p:spPr bwMode="auto">
            <a:xfrm>
              <a:off x="4348" y="388"/>
              <a:ext cx="970" cy="211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Normal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305" y="397"/>
              <a:ext cx="973" cy="211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Trisomy 21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305" y="619"/>
              <a:ext cx="973" cy="211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65%</a:t>
              </a:r>
            </a:p>
          </p:txBody>
        </p:sp>
        <p:sp>
          <p:nvSpPr>
            <p:cNvPr id="8230" name="Rectangle 12"/>
            <p:cNvSpPr>
              <a:spLocks noChangeArrowheads="1"/>
            </p:cNvSpPr>
            <p:nvPr/>
          </p:nvSpPr>
          <p:spPr bwMode="auto">
            <a:xfrm>
              <a:off x="4348" y="619"/>
              <a:ext cx="973" cy="211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2%</a:t>
              </a:r>
            </a:p>
          </p:txBody>
        </p:sp>
        <p:sp>
          <p:nvSpPr>
            <p:cNvPr id="8231" name="Rectangle 13"/>
            <p:cNvSpPr>
              <a:spLocks noChangeArrowheads="1"/>
            </p:cNvSpPr>
            <p:nvPr/>
          </p:nvSpPr>
          <p:spPr bwMode="auto">
            <a:xfrm>
              <a:off x="1343" y="851"/>
              <a:ext cx="1877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Anormal ductus</a:t>
              </a: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305" y="851"/>
              <a:ext cx="973" cy="211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65%</a:t>
              </a:r>
            </a:p>
          </p:txBody>
        </p:sp>
        <p:sp>
          <p:nvSpPr>
            <p:cNvPr id="8233" name="Rectangle 15"/>
            <p:cNvSpPr>
              <a:spLocks noChangeArrowheads="1"/>
            </p:cNvSpPr>
            <p:nvPr/>
          </p:nvSpPr>
          <p:spPr bwMode="auto">
            <a:xfrm>
              <a:off x="4348" y="851"/>
              <a:ext cx="973" cy="211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6%</a:t>
              </a:r>
            </a:p>
          </p:txBody>
        </p:sp>
        <p:sp>
          <p:nvSpPr>
            <p:cNvPr id="8234" name="Rectangle 16"/>
            <p:cNvSpPr>
              <a:spLocks noChangeArrowheads="1"/>
            </p:cNvSpPr>
            <p:nvPr/>
          </p:nvSpPr>
          <p:spPr bwMode="auto">
            <a:xfrm>
              <a:off x="1343" y="1087"/>
              <a:ext cx="1877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Tricuspid regurgitation</a:t>
              </a: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3305" y="1087"/>
              <a:ext cx="973" cy="211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65%</a:t>
              </a:r>
            </a:p>
          </p:txBody>
        </p:sp>
        <p:sp>
          <p:nvSpPr>
            <p:cNvPr id="8236" name="Rectangle 18"/>
            <p:cNvSpPr>
              <a:spLocks noChangeArrowheads="1"/>
            </p:cNvSpPr>
            <p:nvPr/>
          </p:nvSpPr>
          <p:spPr bwMode="auto">
            <a:xfrm>
              <a:off x="4348" y="1087"/>
              <a:ext cx="973" cy="211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6%</a:t>
              </a:r>
            </a:p>
          </p:txBody>
        </p:sp>
        <p:sp>
          <p:nvSpPr>
            <p:cNvPr id="8237" name="Line 19"/>
            <p:cNvSpPr>
              <a:spLocks noChangeShapeType="1"/>
            </p:cNvSpPr>
            <p:nvPr/>
          </p:nvSpPr>
          <p:spPr bwMode="auto">
            <a:xfrm>
              <a:off x="1343" y="335"/>
              <a:ext cx="16" cy="1"/>
            </a:xfrm>
            <a:prstGeom prst="line">
              <a:avLst/>
            </a:prstGeom>
            <a:noFill/>
            <a:ln w="158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8" name="Rectangle 20"/>
            <p:cNvSpPr>
              <a:spLocks noChangeArrowheads="1"/>
            </p:cNvSpPr>
            <p:nvPr/>
          </p:nvSpPr>
          <p:spPr bwMode="auto">
            <a:xfrm>
              <a:off x="1343" y="1323"/>
              <a:ext cx="1877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tr-TR" b="1">
                  <a:solidFill>
                    <a:srgbClr val="0E06B0"/>
                  </a:solidFill>
                </a:rPr>
                <a:t>Geniş yüz açısı</a:t>
              </a:r>
              <a:endParaRPr lang="en-GB" b="1">
                <a:solidFill>
                  <a:srgbClr val="0E06B0"/>
                </a:solidFill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305" y="1323"/>
              <a:ext cx="973" cy="211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70%</a:t>
              </a:r>
            </a:p>
          </p:txBody>
        </p:sp>
        <p:sp>
          <p:nvSpPr>
            <p:cNvPr id="8240" name="Rectangle 22"/>
            <p:cNvSpPr>
              <a:spLocks noChangeArrowheads="1"/>
            </p:cNvSpPr>
            <p:nvPr/>
          </p:nvSpPr>
          <p:spPr bwMode="auto">
            <a:xfrm>
              <a:off x="4348" y="1323"/>
              <a:ext cx="973" cy="211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0E06B0"/>
                  </a:solidFill>
                </a:rPr>
                <a:t>5%</a:t>
              </a:r>
            </a:p>
          </p:txBody>
        </p:sp>
      </p:grpSp>
      <p:grpSp>
        <p:nvGrpSpPr>
          <p:cNvPr id="8203" name="Group 23"/>
          <p:cNvGrpSpPr>
            <a:grpSpLocks/>
          </p:cNvGrpSpPr>
          <p:nvPr/>
        </p:nvGrpSpPr>
        <p:grpSpPr bwMode="auto">
          <a:xfrm>
            <a:off x="349250" y="3644900"/>
            <a:ext cx="3454400" cy="1368425"/>
            <a:chOff x="1199" y="2387"/>
            <a:chExt cx="2449" cy="862"/>
          </a:xfrm>
        </p:grpSpPr>
        <p:sp>
          <p:nvSpPr>
            <p:cNvPr id="8224" name="Rectangle 24"/>
            <p:cNvSpPr>
              <a:spLocks noChangeArrowheads="1"/>
            </p:cNvSpPr>
            <p:nvPr/>
          </p:nvSpPr>
          <p:spPr bwMode="auto">
            <a:xfrm>
              <a:off x="1199" y="2387"/>
              <a:ext cx="2449" cy="862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25" name="Group 25"/>
            <p:cNvGrpSpPr>
              <a:grpSpLocks/>
            </p:cNvGrpSpPr>
            <p:nvPr/>
          </p:nvGrpSpPr>
          <p:grpSpPr bwMode="auto">
            <a:xfrm>
              <a:off x="1246" y="2426"/>
              <a:ext cx="2357" cy="785"/>
              <a:chOff x="1244" y="2426"/>
              <a:chExt cx="2357" cy="785"/>
            </a:xfrm>
          </p:grpSpPr>
          <p:graphicFrame>
            <p:nvGraphicFramePr>
              <p:cNvPr id="8197" name="Object 5"/>
              <p:cNvGraphicFramePr>
                <a:graphicFrameLocks noChangeAspect="1"/>
              </p:cNvGraphicFramePr>
              <p:nvPr/>
            </p:nvGraphicFramePr>
            <p:xfrm>
              <a:off x="1244" y="2441"/>
              <a:ext cx="910" cy="755"/>
            </p:xfrm>
            <a:graphic>
              <a:graphicData uri="http://schemas.openxmlformats.org/presentationml/2006/ole">
                <p:oleObj spid="_x0000_s8197" name="Photo Editor Photo" r:id="rId5" imgW="3847619" imgH="2723810" progId="">
                  <p:embed/>
                </p:oleObj>
              </a:graphicData>
            </a:graphic>
          </p:graphicFrame>
          <p:graphicFrame>
            <p:nvGraphicFramePr>
              <p:cNvPr id="8198" name="Object 6"/>
              <p:cNvGraphicFramePr>
                <a:graphicFrameLocks noChangeAspect="1"/>
              </p:cNvGraphicFramePr>
              <p:nvPr/>
            </p:nvGraphicFramePr>
            <p:xfrm>
              <a:off x="2190" y="2426"/>
              <a:ext cx="1411" cy="785"/>
            </p:xfrm>
            <a:graphic>
              <a:graphicData uri="http://schemas.openxmlformats.org/presentationml/2006/ole">
                <p:oleObj spid="_x0000_s8198" name="Photo Editor Photo" r:id="rId6" imgW="3010320" imgH="2561905" progId="">
                  <p:embed/>
                </p:oleObj>
              </a:graphicData>
            </a:graphic>
          </p:graphicFrame>
        </p:grpSp>
      </p:grpSp>
      <p:grpSp>
        <p:nvGrpSpPr>
          <p:cNvPr id="8204" name="Group 28"/>
          <p:cNvGrpSpPr>
            <a:grpSpLocks/>
          </p:cNvGrpSpPr>
          <p:nvPr/>
        </p:nvGrpSpPr>
        <p:grpSpPr bwMode="auto">
          <a:xfrm>
            <a:off x="349250" y="5229225"/>
            <a:ext cx="3454400" cy="1368425"/>
            <a:chOff x="247" y="3294"/>
            <a:chExt cx="2449" cy="862"/>
          </a:xfrm>
        </p:grpSpPr>
        <p:sp>
          <p:nvSpPr>
            <p:cNvPr id="8217" name="Rectangle 29"/>
            <p:cNvSpPr>
              <a:spLocks noChangeArrowheads="1"/>
            </p:cNvSpPr>
            <p:nvPr/>
          </p:nvSpPr>
          <p:spPr bwMode="auto">
            <a:xfrm>
              <a:off x="247" y="3294"/>
              <a:ext cx="2449" cy="862"/>
            </a:xfrm>
            <a:prstGeom prst="rect">
              <a:avLst/>
            </a:prstGeom>
            <a:solidFill>
              <a:srgbClr val="ADADFF"/>
            </a:solidFill>
            <a:ln w="9525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8" name="Group 30"/>
            <p:cNvGrpSpPr>
              <a:grpSpLocks/>
            </p:cNvGrpSpPr>
            <p:nvPr/>
          </p:nvGrpSpPr>
          <p:grpSpPr bwMode="auto">
            <a:xfrm>
              <a:off x="312" y="3344"/>
              <a:ext cx="887" cy="762"/>
              <a:chOff x="4925" y="475"/>
              <a:chExt cx="1386" cy="1079"/>
            </a:xfrm>
          </p:grpSpPr>
          <p:graphicFrame>
            <p:nvGraphicFramePr>
              <p:cNvPr id="8196" name="Object 4"/>
              <p:cNvGraphicFramePr>
                <a:graphicFrameLocks noChangeAspect="1"/>
              </p:cNvGraphicFramePr>
              <p:nvPr/>
            </p:nvGraphicFramePr>
            <p:xfrm>
              <a:off x="4925" y="475"/>
              <a:ext cx="1386" cy="1079"/>
            </p:xfrm>
            <a:graphic>
              <a:graphicData uri="http://schemas.openxmlformats.org/presentationml/2006/ole">
                <p:oleObj spid="_x0000_s8196" name="Photo Editor Photo" r:id="rId7" imgW="9593014" imgH="8019048" progId="">
                  <p:embed/>
                </p:oleObj>
              </a:graphicData>
            </a:graphic>
          </p:graphicFrame>
          <p:sp>
            <p:nvSpPr>
              <p:cNvPr id="8220" name="Line 32"/>
              <p:cNvSpPr>
                <a:spLocks noChangeShapeType="1"/>
              </p:cNvSpPr>
              <p:nvPr/>
            </p:nvSpPr>
            <p:spPr bwMode="auto">
              <a:xfrm>
                <a:off x="5755" y="1047"/>
                <a:ext cx="51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1" name="Line 33"/>
              <p:cNvSpPr>
                <a:spLocks noChangeShapeType="1"/>
              </p:cNvSpPr>
              <p:nvPr/>
            </p:nvSpPr>
            <p:spPr bwMode="auto">
              <a:xfrm>
                <a:off x="5755" y="895"/>
                <a:ext cx="51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2" name="Line 34"/>
              <p:cNvSpPr>
                <a:spLocks noChangeShapeType="1"/>
              </p:cNvSpPr>
              <p:nvPr/>
            </p:nvSpPr>
            <p:spPr bwMode="auto">
              <a:xfrm flipV="1">
                <a:off x="5781" y="735"/>
                <a:ext cx="0" cy="16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3" name="Line 35"/>
              <p:cNvSpPr>
                <a:spLocks noChangeShapeType="1"/>
              </p:cNvSpPr>
              <p:nvPr/>
            </p:nvSpPr>
            <p:spPr bwMode="auto">
              <a:xfrm flipV="1">
                <a:off x="5781" y="1042"/>
                <a:ext cx="0" cy="16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19" name="Group 36"/>
            <p:cNvGrpSpPr>
              <a:grpSpLocks/>
            </p:cNvGrpSpPr>
            <p:nvPr/>
          </p:nvGrpSpPr>
          <p:grpSpPr bwMode="auto">
            <a:xfrm>
              <a:off x="1256" y="3332"/>
              <a:ext cx="1392" cy="787"/>
              <a:chOff x="1944" y="2784"/>
              <a:chExt cx="1131" cy="787"/>
            </a:xfrm>
          </p:grpSpPr>
          <p:graphicFrame>
            <p:nvGraphicFramePr>
              <p:cNvPr id="8194" name="Object 2"/>
              <p:cNvGraphicFramePr>
                <a:graphicFrameLocks noChangeAspect="1"/>
              </p:cNvGraphicFramePr>
              <p:nvPr/>
            </p:nvGraphicFramePr>
            <p:xfrm>
              <a:off x="1944" y="2784"/>
              <a:ext cx="185" cy="787"/>
            </p:xfrm>
            <a:graphic>
              <a:graphicData uri="http://schemas.openxmlformats.org/presentationml/2006/ole">
                <p:oleObj spid="_x0000_s8194" name="Photo Editor Photo" r:id="rId8" imgW="4258269" imgH="1647619" progId="">
                  <p:embed/>
                </p:oleObj>
              </a:graphicData>
            </a:graphic>
          </p:graphicFrame>
          <p:graphicFrame>
            <p:nvGraphicFramePr>
              <p:cNvPr id="8195" name="Object 3"/>
              <p:cNvGraphicFramePr>
                <a:graphicFrameLocks noChangeAspect="1"/>
              </p:cNvGraphicFramePr>
              <p:nvPr/>
            </p:nvGraphicFramePr>
            <p:xfrm>
              <a:off x="2120" y="2784"/>
              <a:ext cx="955" cy="787"/>
            </p:xfrm>
            <a:graphic>
              <a:graphicData uri="http://schemas.openxmlformats.org/presentationml/2006/ole">
                <p:oleObj spid="_x0000_s8195" name="Photo Editor Photo" r:id="rId9" imgW="4667902" imgH="2580952" progId="">
                  <p:embed/>
                </p:oleObj>
              </a:graphicData>
            </a:graphic>
          </p:graphicFrame>
        </p:grpSp>
      </p:grpSp>
      <p:grpSp>
        <p:nvGrpSpPr>
          <p:cNvPr id="8205" name="Group 39"/>
          <p:cNvGrpSpPr>
            <a:grpSpLocks/>
          </p:cNvGrpSpPr>
          <p:nvPr/>
        </p:nvGrpSpPr>
        <p:grpSpPr bwMode="auto">
          <a:xfrm>
            <a:off x="4841875" y="4451350"/>
            <a:ext cx="3225800" cy="2347913"/>
            <a:chOff x="3476" y="2804"/>
            <a:chExt cx="2286" cy="1479"/>
          </a:xfrm>
        </p:grpSpPr>
        <p:sp>
          <p:nvSpPr>
            <p:cNvPr id="8207" name="Rectangle 40"/>
            <p:cNvSpPr>
              <a:spLocks noChangeArrowheads="1"/>
            </p:cNvSpPr>
            <p:nvPr/>
          </p:nvSpPr>
          <p:spPr bwMode="auto">
            <a:xfrm>
              <a:off x="3476" y="2804"/>
              <a:ext cx="2286" cy="1479"/>
            </a:xfrm>
            <a:prstGeom prst="rect">
              <a:avLst/>
            </a:prstGeom>
            <a:solidFill>
              <a:srgbClr val="ADADFF"/>
            </a:solidFill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8" name="Group 41"/>
            <p:cNvGrpSpPr>
              <a:grpSpLocks/>
            </p:cNvGrpSpPr>
            <p:nvPr/>
          </p:nvGrpSpPr>
          <p:grpSpPr bwMode="auto">
            <a:xfrm>
              <a:off x="3516" y="2840"/>
              <a:ext cx="2219" cy="1407"/>
              <a:chOff x="4241" y="1343"/>
              <a:chExt cx="2219" cy="1407"/>
            </a:xfrm>
          </p:grpSpPr>
          <p:pic>
            <p:nvPicPr>
              <p:cNvPr id="8209" name="Picture 42"/>
              <p:cNvPicPr>
                <a:picLocks noChangeAspect="1" noChangeArrowheads="1"/>
              </p:cNvPicPr>
              <p:nvPr/>
            </p:nvPicPr>
            <p:blipFill>
              <a:blip r:embed="rId10">
                <a:lum bright="18000" contrast="12000"/>
              </a:blip>
              <a:srcRect l="27068" t="14682" r="7161" b="17438"/>
              <a:stretch>
                <a:fillRect/>
              </a:stretch>
            </p:blipFill>
            <p:spPr bwMode="auto">
              <a:xfrm>
                <a:off x="4241" y="1348"/>
                <a:ext cx="1067" cy="1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0" name="Picture 43"/>
              <p:cNvPicPr>
                <a:picLocks noChangeAspect="1" noChangeArrowheads="1"/>
              </p:cNvPicPr>
              <p:nvPr/>
            </p:nvPicPr>
            <p:blipFill>
              <a:blip r:embed="rId11">
                <a:lum bright="36000" contrast="30000"/>
                <a:grayscl/>
              </a:blip>
              <a:srcRect l="31595" t="12962" r="21574" b="8888"/>
              <a:stretch>
                <a:fillRect/>
              </a:stretch>
            </p:blipFill>
            <p:spPr bwMode="auto">
              <a:xfrm>
                <a:off x="5329" y="1343"/>
                <a:ext cx="1131" cy="1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1" name="Line 44"/>
              <p:cNvSpPr>
                <a:spLocks noChangeShapeType="1"/>
              </p:cNvSpPr>
              <p:nvPr/>
            </p:nvSpPr>
            <p:spPr bwMode="auto">
              <a:xfrm flipV="1">
                <a:off x="4404" y="2036"/>
                <a:ext cx="462" cy="18"/>
              </a:xfrm>
              <a:prstGeom prst="line">
                <a:avLst/>
              </a:prstGeom>
              <a:noFill/>
              <a:ln w="38100">
                <a:solidFill>
                  <a:srgbClr val="F2FD1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8212" name="Line 45"/>
              <p:cNvSpPr>
                <a:spLocks noChangeShapeType="1"/>
              </p:cNvSpPr>
              <p:nvPr/>
            </p:nvSpPr>
            <p:spPr bwMode="auto">
              <a:xfrm flipV="1">
                <a:off x="4404" y="1524"/>
                <a:ext cx="138" cy="530"/>
              </a:xfrm>
              <a:prstGeom prst="line">
                <a:avLst/>
              </a:prstGeom>
              <a:noFill/>
              <a:ln w="38100">
                <a:solidFill>
                  <a:srgbClr val="F2FD1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8213" name="Line 46"/>
              <p:cNvSpPr>
                <a:spLocks noChangeShapeType="1"/>
              </p:cNvSpPr>
              <p:nvPr/>
            </p:nvSpPr>
            <p:spPr bwMode="auto">
              <a:xfrm flipV="1">
                <a:off x="5576" y="2037"/>
                <a:ext cx="457" cy="18"/>
              </a:xfrm>
              <a:prstGeom prst="line">
                <a:avLst/>
              </a:prstGeom>
              <a:noFill/>
              <a:ln w="38100">
                <a:solidFill>
                  <a:srgbClr val="F2FD1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8214" name="Line 47"/>
              <p:cNvSpPr>
                <a:spLocks noChangeShapeType="1"/>
              </p:cNvSpPr>
              <p:nvPr/>
            </p:nvSpPr>
            <p:spPr bwMode="auto">
              <a:xfrm flipH="1" flipV="1">
                <a:off x="5503" y="1552"/>
                <a:ext cx="73" cy="503"/>
              </a:xfrm>
              <a:prstGeom prst="line">
                <a:avLst/>
              </a:prstGeom>
              <a:noFill/>
              <a:ln w="38100">
                <a:solidFill>
                  <a:srgbClr val="F2FD1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8215" name="Freeform 48"/>
              <p:cNvSpPr>
                <a:spLocks/>
              </p:cNvSpPr>
              <p:nvPr/>
            </p:nvSpPr>
            <p:spPr bwMode="auto">
              <a:xfrm rot="-5400000">
                <a:off x="5548" y="1937"/>
                <a:ext cx="128" cy="91"/>
              </a:xfrm>
              <a:custGeom>
                <a:avLst/>
                <a:gdLst>
                  <a:gd name="T0" fmla="*/ 128 w 128"/>
                  <a:gd name="T1" fmla="*/ 0 h 91"/>
                  <a:gd name="T2" fmla="*/ 101 w 128"/>
                  <a:gd name="T3" fmla="*/ 73 h 91"/>
                  <a:gd name="T4" fmla="*/ 0 w 128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91"/>
                  <a:gd name="T11" fmla="*/ 128 w 128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91">
                    <a:moveTo>
                      <a:pt x="128" y="0"/>
                    </a:moveTo>
                    <a:cubicBezTo>
                      <a:pt x="125" y="29"/>
                      <a:pt x="122" y="58"/>
                      <a:pt x="101" y="73"/>
                    </a:cubicBezTo>
                    <a:cubicBezTo>
                      <a:pt x="80" y="88"/>
                      <a:pt x="17" y="88"/>
                      <a:pt x="0" y="91"/>
                    </a:cubicBezTo>
                  </a:path>
                </a:pathLst>
              </a:cu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  <p:sp>
            <p:nvSpPr>
              <p:cNvPr id="8216" name="Freeform 49"/>
              <p:cNvSpPr>
                <a:spLocks/>
              </p:cNvSpPr>
              <p:nvPr/>
            </p:nvSpPr>
            <p:spPr bwMode="auto">
              <a:xfrm rot="-5400000">
                <a:off x="4433" y="1938"/>
                <a:ext cx="128" cy="91"/>
              </a:xfrm>
              <a:custGeom>
                <a:avLst/>
                <a:gdLst>
                  <a:gd name="T0" fmla="*/ 128 w 128"/>
                  <a:gd name="T1" fmla="*/ 0 h 91"/>
                  <a:gd name="T2" fmla="*/ 101 w 128"/>
                  <a:gd name="T3" fmla="*/ 73 h 91"/>
                  <a:gd name="T4" fmla="*/ 0 w 128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91"/>
                  <a:gd name="T11" fmla="*/ 128 w 128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91">
                    <a:moveTo>
                      <a:pt x="128" y="0"/>
                    </a:moveTo>
                    <a:cubicBezTo>
                      <a:pt x="125" y="29"/>
                      <a:pt x="122" y="58"/>
                      <a:pt x="101" y="73"/>
                    </a:cubicBezTo>
                    <a:cubicBezTo>
                      <a:pt x="80" y="88"/>
                      <a:pt x="17" y="88"/>
                      <a:pt x="0" y="91"/>
                    </a:cubicBezTo>
                  </a:path>
                </a:pathLst>
              </a:cu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/>
              </a:p>
            </p:txBody>
          </p:sp>
        </p:grpSp>
      </p:grpSp>
      <p:sp>
        <p:nvSpPr>
          <p:cNvPr id="51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NT dışı Ultrason Bulguları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Dikdörtgen"/>
          <p:cNvSpPr>
            <a:spLocks noChangeArrowheads="1"/>
          </p:cNvSpPr>
          <p:nvPr/>
        </p:nvSpPr>
        <p:spPr bwMode="auto">
          <a:xfrm>
            <a:off x="2214563" y="6296025"/>
            <a:ext cx="650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i="1">
                <a:solidFill>
                  <a:schemeClr val="bg1"/>
                </a:solidFill>
              </a:rPr>
              <a:t>Nicolaides KH. Ultrasound Obstet Gynecol 2003; 21: 313–321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Tarama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22275" y="1000125"/>
          <a:ext cx="8300276" cy="50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693"/>
                <a:gridCol w="2386203"/>
                <a:gridCol w="1389380"/>
              </a:tblGrid>
              <a:tr h="40002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Tarama testi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Tri21 </a:t>
                      </a:r>
                      <a:b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Tespit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Oranı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YP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 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75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Yaş+β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+PAPP-A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Yaş+NT+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Yaş+NT+NK 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Yaş+NT+NK+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Yaş+Serum biyokimya (15-18 </a:t>
                      </a:r>
                      <a:r>
                        <a:rPr lang="tr-TR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60-70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Ultrason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 ile anomali taraması (16-23 </a:t>
                      </a:r>
                      <a:r>
                        <a:rPr lang="tr-TR" baseline="0" dirty="0" err="1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B2B2B2"/>
                          </a:solidFill>
                          <a:latin typeface="Arial" pitchFamily="34" charset="0"/>
                          <a:cs typeface="Arial" pitchFamily="34" charset="0"/>
                        </a:rPr>
                        <a:t>10-15</a:t>
                      </a:r>
                      <a:endParaRPr lang="tr-TR" dirty="0">
                        <a:solidFill>
                          <a:srgbClr val="B2B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4313" y="928688"/>
            <a:ext cx="8643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tr-TR" sz="2400" b="1" u="sng" dirty="0">
                <a:solidFill>
                  <a:srgbClr val="FFFF00"/>
                </a:solidFill>
              </a:rPr>
              <a:t>Alfa-</a:t>
            </a:r>
            <a:r>
              <a:rPr lang="tr-TR" sz="2400" b="1" u="sng" dirty="0" err="1">
                <a:solidFill>
                  <a:srgbClr val="FFFF00"/>
                </a:solidFill>
              </a:rPr>
              <a:t>Fetoprotein</a:t>
            </a:r>
            <a:endParaRPr lang="tr-TR" sz="2400" b="1" u="sng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Kromozom anomalilerinde düzeyi düşer (&lt;0,5 </a:t>
            </a:r>
            <a:r>
              <a:rPr lang="tr-TR" sz="2400" dirty="0" err="1">
                <a:solidFill>
                  <a:schemeClr val="bg1"/>
                </a:solidFill>
              </a:rPr>
              <a:t>MoM</a:t>
            </a:r>
            <a:r>
              <a:rPr lang="tr-TR" sz="2400" dirty="0">
                <a:solidFill>
                  <a:schemeClr val="bg1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Fetüsteki biyolojik fonksiyonu net değil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Yüksek düzeylerde açık </a:t>
            </a:r>
            <a:r>
              <a:rPr lang="tr-TR" sz="2400" dirty="0" err="1">
                <a:solidFill>
                  <a:schemeClr val="bg1"/>
                </a:solidFill>
              </a:rPr>
              <a:t>NTD’leri</a:t>
            </a:r>
            <a:r>
              <a:rPr lang="tr-TR" sz="2400" dirty="0">
                <a:solidFill>
                  <a:schemeClr val="bg1"/>
                </a:solidFill>
              </a:rPr>
              <a:t> ve plasental komplikasyonlar akla gelmeli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4313" y="3143250"/>
            <a:ext cx="86439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tr-TR" sz="2400" b="1" u="sng" dirty="0" err="1">
                <a:solidFill>
                  <a:srgbClr val="FFFF00"/>
                </a:solidFill>
              </a:rPr>
              <a:t>Human</a:t>
            </a:r>
            <a:r>
              <a:rPr lang="tr-TR" sz="2400" b="1" u="sng" dirty="0">
                <a:solidFill>
                  <a:srgbClr val="FFFF00"/>
                </a:solidFill>
              </a:rPr>
              <a:t> </a:t>
            </a:r>
            <a:r>
              <a:rPr lang="tr-TR" sz="2400" b="1" u="sng" dirty="0" err="1">
                <a:solidFill>
                  <a:srgbClr val="FFFF00"/>
                </a:solidFill>
              </a:rPr>
              <a:t>Chorionic</a:t>
            </a:r>
            <a:r>
              <a:rPr lang="tr-TR" sz="2400" b="1" u="sng" dirty="0">
                <a:solidFill>
                  <a:srgbClr val="FFFF00"/>
                </a:solidFill>
              </a:rPr>
              <a:t> </a:t>
            </a:r>
            <a:r>
              <a:rPr lang="tr-TR" sz="2400" b="1" u="sng" dirty="0" err="1">
                <a:solidFill>
                  <a:srgbClr val="FFFF00"/>
                </a:solidFill>
              </a:rPr>
              <a:t>Gonadotropin</a:t>
            </a:r>
            <a:r>
              <a:rPr lang="tr-TR" sz="2400" b="1" u="sng" dirty="0">
                <a:solidFill>
                  <a:srgbClr val="FFFF00"/>
                </a:solidFill>
              </a:rPr>
              <a:t> (</a:t>
            </a:r>
            <a:r>
              <a:rPr lang="tr-TR" sz="2400" b="1" u="sng" dirty="0" err="1">
                <a:solidFill>
                  <a:srgbClr val="FFFF00"/>
                </a:solidFill>
              </a:rPr>
              <a:t>hCG</a:t>
            </a:r>
            <a:r>
              <a:rPr lang="tr-TR" sz="2400" b="1" u="sng" dirty="0">
                <a:solidFill>
                  <a:srgbClr val="FFFF00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</a:rPr>
              <a:t>Tripzomi</a:t>
            </a:r>
            <a:r>
              <a:rPr lang="tr-TR" sz="2400" dirty="0">
                <a:solidFill>
                  <a:schemeClr val="bg1"/>
                </a:solidFill>
              </a:rPr>
              <a:t> 21’de düzeyi yükselir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el-GR" sz="2400" dirty="0">
                <a:solidFill>
                  <a:schemeClr val="bg1"/>
                </a:solidFill>
              </a:rPr>
              <a:t>β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subunitleri</a:t>
            </a:r>
            <a:r>
              <a:rPr lang="tr-TR" sz="2400" dirty="0">
                <a:solidFill>
                  <a:schemeClr val="bg1"/>
                </a:solidFill>
              </a:rPr>
              <a:t> olan </a:t>
            </a:r>
            <a:r>
              <a:rPr lang="tr-TR" sz="2400" dirty="0" err="1">
                <a:solidFill>
                  <a:schemeClr val="bg1"/>
                </a:solidFill>
              </a:rPr>
              <a:t>glikoprotein</a:t>
            </a:r>
            <a:r>
              <a:rPr lang="tr-TR" sz="2400" dirty="0">
                <a:solidFill>
                  <a:schemeClr val="bg1"/>
                </a:solidFill>
              </a:rPr>
              <a:t> yapıdadır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Serumda bağlı, serbest-</a:t>
            </a: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tr-TR" sz="2400" dirty="0">
                <a:solidFill>
                  <a:schemeClr val="bg1"/>
                </a:solidFill>
              </a:rPr>
              <a:t> ve serbest-</a:t>
            </a:r>
            <a:r>
              <a:rPr lang="el-GR" sz="2400" dirty="0">
                <a:solidFill>
                  <a:schemeClr val="bg1"/>
                </a:solidFill>
              </a:rPr>
              <a:t>β</a:t>
            </a:r>
            <a:r>
              <a:rPr lang="tr-TR" sz="2400" dirty="0">
                <a:solidFill>
                  <a:schemeClr val="bg1"/>
                </a:solidFill>
              </a:rPr>
              <a:t> formlarında bulunur.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tr-TR" sz="2400" dirty="0">
                <a:solidFill>
                  <a:schemeClr val="bg1"/>
                </a:solidFill>
              </a:rPr>
              <a:t>-</a:t>
            </a:r>
            <a:r>
              <a:rPr lang="tr-TR" sz="2400" dirty="0" err="1">
                <a:solidFill>
                  <a:schemeClr val="bg1"/>
                </a:solidFill>
              </a:rPr>
              <a:t>hCG</a:t>
            </a:r>
            <a:r>
              <a:rPr lang="tr-TR" sz="2400" dirty="0">
                <a:solidFill>
                  <a:schemeClr val="bg1"/>
                </a:solidFill>
              </a:rPr>
              <a:t> düzeyi </a:t>
            </a:r>
            <a:r>
              <a:rPr lang="tr-TR" sz="2400" dirty="0" err="1">
                <a:solidFill>
                  <a:schemeClr val="bg1"/>
                </a:solidFill>
              </a:rPr>
              <a:t>down</a:t>
            </a:r>
            <a:r>
              <a:rPr lang="tr-TR" sz="2400" dirty="0">
                <a:solidFill>
                  <a:schemeClr val="bg1"/>
                </a:solidFill>
              </a:rPr>
              <a:t> sendromu tespiti açısından </a:t>
            </a:r>
            <a:r>
              <a:rPr lang="el-GR" sz="2400" dirty="0">
                <a:solidFill>
                  <a:schemeClr val="bg1"/>
                </a:solidFill>
              </a:rPr>
              <a:t>β</a:t>
            </a:r>
            <a:r>
              <a:rPr lang="tr-TR" sz="2400" dirty="0">
                <a:solidFill>
                  <a:schemeClr val="bg1"/>
                </a:solidFill>
              </a:rPr>
              <a:t>-</a:t>
            </a:r>
            <a:r>
              <a:rPr lang="tr-TR" sz="2400" dirty="0" err="1">
                <a:solidFill>
                  <a:schemeClr val="bg1"/>
                </a:solidFill>
              </a:rPr>
              <a:t>hCG’ye</a:t>
            </a:r>
            <a:r>
              <a:rPr lang="tr-TR" sz="2400" dirty="0">
                <a:solidFill>
                  <a:schemeClr val="bg1"/>
                </a:solidFill>
              </a:rPr>
              <a:t> göre </a:t>
            </a:r>
            <a:r>
              <a:rPr lang="tr-TR" sz="2400" u="sng" dirty="0">
                <a:solidFill>
                  <a:schemeClr val="bg1"/>
                </a:solidFill>
              </a:rPr>
              <a:t>daha az </a:t>
            </a:r>
            <a:r>
              <a:rPr lang="tr-TR" sz="2400" dirty="0">
                <a:solidFill>
                  <a:schemeClr val="bg1"/>
                </a:solidFill>
              </a:rPr>
              <a:t>anlamlıdır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Fetal Hidrops yapan diğer durumlarda da yükselir (</a:t>
            </a:r>
            <a:r>
              <a:rPr lang="tr-TR" sz="2400" dirty="0" err="1">
                <a:solidFill>
                  <a:schemeClr val="bg1"/>
                </a:solidFill>
              </a:rPr>
              <a:t>anoploidiler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triploidi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Turner</a:t>
            </a:r>
            <a:r>
              <a:rPr lang="tr-TR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İkinci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etin kutusu"/>
          <p:cNvSpPr txBox="1">
            <a:spLocks noChangeArrowheads="1"/>
          </p:cNvSpPr>
          <p:nvPr/>
        </p:nvSpPr>
        <p:spPr bwMode="auto">
          <a:xfrm>
            <a:off x="2000250" y="2643188"/>
            <a:ext cx="6143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chemeClr val="bg1"/>
                </a:solidFill>
              </a:rPr>
              <a:t>Birinci trimester anöploidi taraması</a:t>
            </a:r>
          </a:p>
          <a:p>
            <a:endParaRPr lang="tr-TR" sz="2400">
              <a:solidFill>
                <a:schemeClr val="bg1"/>
              </a:solidFill>
            </a:endParaRPr>
          </a:p>
          <a:p>
            <a:r>
              <a:rPr lang="tr-TR" sz="2400">
                <a:solidFill>
                  <a:schemeClr val="bg1"/>
                </a:solidFill>
              </a:rPr>
              <a:t>İkinci trimester anöploidi taraması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4313" y="928688"/>
            <a:ext cx="8643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tr-TR" sz="2400" b="1" u="sng" dirty="0" err="1">
                <a:solidFill>
                  <a:srgbClr val="FFFF00"/>
                </a:solidFill>
              </a:rPr>
              <a:t>Unconjugated</a:t>
            </a:r>
            <a:r>
              <a:rPr lang="tr-TR" sz="2400" b="1" u="sng" dirty="0">
                <a:solidFill>
                  <a:srgbClr val="FFFF00"/>
                </a:solidFill>
              </a:rPr>
              <a:t> </a:t>
            </a:r>
            <a:r>
              <a:rPr lang="tr-TR" sz="2400" b="1" u="sng" dirty="0" err="1">
                <a:solidFill>
                  <a:srgbClr val="FFFF00"/>
                </a:solidFill>
              </a:rPr>
              <a:t>Estriol</a:t>
            </a:r>
            <a:endParaRPr lang="tr-TR" sz="2400" b="1" u="sng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</a:rPr>
              <a:t>Trizomi</a:t>
            </a:r>
            <a:r>
              <a:rPr lang="tr-TR" sz="2400" dirty="0">
                <a:solidFill>
                  <a:schemeClr val="bg1"/>
                </a:solidFill>
              </a:rPr>
              <a:t> 21’de düzeyi daha düşüktür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“16 </a:t>
            </a:r>
            <a:r>
              <a:rPr lang="el-GR" sz="2400" dirty="0">
                <a:solidFill>
                  <a:schemeClr val="bg1"/>
                </a:solidFill>
              </a:rPr>
              <a:t>α</a:t>
            </a:r>
            <a:r>
              <a:rPr lang="tr-TR" sz="2400" dirty="0">
                <a:solidFill>
                  <a:schemeClr val="bg1"/>
                </a:solidFill>
              </a:rPr>
              <a:t>-</a:t>
            </a:r>
            <a:r>
              <a:rPr lang="tr-TR" sz="2400" dirty="0" err="1">
                <a:solidFill>
                  <a:schemeClr val="bg1"/>
                </a:solidFill>
              </a:rPr>
              <a:t>hydroxydehydroepiandrosterone</a:t>
            </a:r>
            <a:r>
              <a:rPr lang="tr-TR" sz="2400" dirty="0">
                <a:solidFill>
                  <a:schemeClr val="bg1"/>
                </a:solidFill>
              </a:rPr>
              <a:t>-</a:t>
            </a:r>
            <a:r>
              <a:rPr lang="tr-TR" sz="2400" dirty="0" err="1">
                <a:solidFill>
                  <a:schemeClr val="bg1"/>
                </a:solidFill>
              </a:rPr>
              <a:t>sulfat”dan</a:t>
            </a:r>
            <a:r>
              <a:rPr lang="tr-TR" sz="2400" dirty="0">
                <a:solidFill>
                  <a:schemeClr val="bg1"/>
                </a:solidFill>
              </a:rPr>
              <a:t> (fetal </a:t>
            </a:r>
            <a:r>
              <a:rPr lang="tr-TR" sz="2400" dirty="0" err="1">
                <a:solidFill>
                  <a:schemeClr val="bg1"/>
                </a:solidFill>
              </a:rPr>
              <a:t>prekürsör</a:t>
            </a:r>
            <a:r>
              <a:rPr lang="tr-TR" sz="2400" dirty="0">
                <a:solidFill>
                  <a:schemeClr val="bg1"/>
                </a:solidFill>
              </a:rPr>
              <a:t>) plasentada sentezlenir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</a:rPr>
              <a:t>Endometrium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dirty="0" err="1">
                <a:solidFill>
                  <a:schemeClr val="bg1"/>
                </a:solidFill>
              </a:rPr>
              <a:t>uterin</a:t>
            </a:r>
            <a:r>
              <a:rPr lang="tr-TR" sz="2400" dirty="0">
                <a:solidFill>
                  <a:schemeClr val="bg1"/>
                </a:solidFill>
              </a:rPr>
              <a:t> kan akımı üzerine etkisi olduğu düşünülmektedir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4313" y="3929063"/>
            <a:ext cx="8643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tr-TR" sz="2400" b="1" u="sng" dirty="0" err="1">
                <a:solidFill>
                  <a:srgbClr val="FFFF00"/>
                </a:solidFill>
              </a:rPr>
              <a:t>İnhibin</a:t>
            </a:r>
            <a:r>
              <a:rPr lang="tr-TR" sz="2400" b="1" u="sng" dirty="0">
                <a:solidFill>
                  <a:srgbClr val="FFFF00"/>
                </a:solidFill>
              </a:rPr>
              <a:t>-A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</a:rPr>
              <a:t>Gonadlar</a:t>
            </a:r>
            <a:r>
              <a:rPr lang="tr-TR" sz="2400" dirty="0">
                <a:solidFill>
                  <a:schemeClr val="bg1"/>
                </a:solidFill>
              </a:rPr>
              <a:t> ve plasentada sentezlenebilen </a:t>
            </a:r>
            <a:r>
              <a:rPr lang="tr-TR" sz="2400" dirty="0" err="1">
                <a:solidFill>
                  <a:schemeClr val="bg1"/>
                </a:solidFill>
              </a:rPr>
              <a:t>glikoprotein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</a:rPr>
              <a:t>Serum konsantrasyonunu </a:t>
            </a:r>
            <a:r>
              <a:rPr lang="tr-TR" sz="2400" dirty="0" err="1">
                <a:solidFill>
                  <a:schemeClr val="bg1"/>
                </a:solidFill>
              </a:rPr>
              <a:t>hCG</a:t>
            </a:r>
            <a:r>
              <a:rPr lang="tr-TR" sz="2400" dirty="0">
                <a:solidFill>
                  <a:schemeClr val="bg1"/>
                </a:solidFill>
              </a:rPr>
              <a:t> ile kuvvetli bir ilişki içindedir.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</a:rPr>
              <a:t>Trizomi</a:t>
            </a:r>
            <a:r>
              <a:rPr lang="tr-TR" sz="2400" dirty="0">
                <a:solidFill>
                  <a:schemeClr val="bg1"/>
                </a:solidFill>
              </a:rPr>
              <a:t> 21’de düzeyi yükselir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İkinci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395288" y="1028700"/>
          <a:ext cx="828092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/>
                <a:gridCol w="1368152"/>
                <a:gridCol w="1440160"/>
                <a:gridCol w="1368152"/>
                <a:gridCol w="1296143"/>
              </a:tblGrid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400" b="1" i="0" dirty="0" smtClean="0">
                          <a:latin typeface="Arial" pitchFamily="34" charset="0"/>
                          <a:cs typeface="Arial" pitchFamily="34" charset="0"/>
                        </a:rPr>
                        <a:t>Anomali</a:t>
                      </a:r>
                      <a:endParaRPr lang="tr-TR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AFP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uE3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hCG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Inh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A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21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18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2000" b="1" i="0" baseline="0" dirty="0" smtClean="0">
                          <a:latin typeface="Arial" pitchFamily="34" charset="0"/>
                          <a:cs typeface="Arial" pitchFamily="34" charset="0"/>
                        </a:rPr>
                        <a:t> 13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baseline="0" dirty="0" err="1" smtClean="0">
                          <a:latin typeface="Arial" pitchFamily="34" charset="0"/>
                          <a:cs typeface="Arial" pitchFamily="34" charset="0"/>
                        </a:rPr>
                        <a:t>Triploidi</a:t>
                      </a:r>
                      <a:r>
                        <a:rPr lang="tr-TR" sz="2000" b="1" i="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="1" i="0" baseline="0" dirty="0" err="1" smtClean="0">
                          <a:latin typeface="Arial" pitchFamily="34" charset="0"/>
                          <a:cs typeface="Arial" pitchFamily="34" charset="0"/>
                        </a:rPr>
                        <a:t>paternal</a:t>
                      </a:r>
                      <a:r>
                        <a:rPr lang="tr-TR" sz="2000" b="1" i="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Triploidi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maternal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Turner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Hidrops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Turner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="1" i="0" dirty="0" err="1" smtClean="0">
                          <a:latin typeface="Arial" pitchFamily="34" charset="0"/>
                          <a:cs typeface="Arial" pitchFamily="34" charset="0"/>
                        </a:rPr>
                        <a:t>Hidrops</a:t>
                      </a:r>
                      <a:r>
                        <a:rPr lang="tr-TR" sz="2000" b="1" i="0" dirty="0" smtClean="0">
                          <a:latin typeface="Arial" pitchFamily="34" charset="0"/>
                          <a:cs typeface="Arial" pitchFamily="34" charset="0"/>
                        </a:rPr>
                        <a:t> yok)</a:t>
                      </a:r>
                      <a:endParaRPr lang="tr-TR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27063" y="1285875"/>
          <a:ext cx="7889685" cy="504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664"/>
                <a:gridCol w="3238818"/>
                <a:gridCol w="2386203"/>
              </a:tblGrid>
              <a:tr h="40002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Referans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Tarama Testi</a:t>
                      </a:r>
                      <a:b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tr-TR" sz="2000" i="1" dirty="0" smtClean="0">
                          <a:latin typeface="Arial" pitchFamily="34" charset="0"/>
                          <a:cs typeface="Arial" pitchFamily="34" charset="0"/>
                        </a:rPr>
                        <a:t>(yaş+…)</a:t>
                      </a:r>
                      <a:endParaRPr lang="tr-TR" sz="2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%5 YP ile 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Tri21 </a:t>
                      </a:r>
                      <a:b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Tespit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Oranı (%)</a:t>
                      </a:r>
                      <a:endParaRPr lang="tr-TR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1994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MSAFP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uE3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Groome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NP. 2000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INH-A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MSAFP+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MSAFP+uE3+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Wald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NJ. 2000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MSAFP+uE3+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+INH-A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İkinci 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Trimester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Biyokimyasal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22275" y="1000125"/>
          <a:ext cx="8300276" cy="50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693"/>
                <a:gridCol w="2386203"/>
                <a:gridCol w="1389380"/>
              </a:tblGrid>
              <a:tr h="40002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Tarama testi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Tri21 </a:t>
                      </a:r>
                      <a:b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Tespit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Oranı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YP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(veya 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50)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 (veya 15)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Yaş+β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+PAPP-A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 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75 (veya 70)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(veya 2)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Yaş+NT+NK 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Yaş+NT+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90 (veya 80)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 (veya 2)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Yaş+NT+NK+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97 (veya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95)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5 (veya 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Yaş+Serum biyokimya (15-18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60-70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Ultrason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ile anomali taraması (16-23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10-15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52" name="4 Dikdörtgen"/>
          <p:cNvSpPr>
            <a:spLocks noChangeArrowheads="1"/>
          </p:cNvSpPr>
          <p:nvPr/>
        </p:nvSpPr>
        <p:spPr bwMode="auto">
          <a:xfrm>
            <a:off x="2214563" y="6296025"/>
            <a:ext cx="650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i="1"/>
              <a:t>Nicolaides KH. Ultrasound Obstet Gynecol 2003; 21: 313–321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Preanatal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Tarama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55650" y="996950"/>
            <a:ext cx="82089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tIns="0" rIns="36501" bIns="0" anchor="ctr">
            <a:spAutoFit/>
          </a:bodyPr>
          <a:lstStyle/>
          <a:p>
            <a:r>
              <a:rPr lang="tr-TR" sz="2800" b="1">
                <a:solidFill>
                  <a:srgbClr val="FFFF00"/>
                </a:solidFill>
              </a:rPr>
              <a:t>Entegre tarama testi (</a:t>
            </a:r>
            <a:r>
              <a:rPr lang="tr-TR" sz="2800" b="1" i="1" u="sng">
                <a:solidFill>
                  <a:srgbClr val="FFFF00"/>
                </a:solidFill>
              </a:rPr>
              <a:t>integrated screening</a:t>
            </a:r>
            <a:r>
              <a:rPr lang="tr-TR" sz="2800" b="1">
                <a:solidFill>
                  <a:srgbClr val="FFFF00"/>
                </a:solidFill>
              </a:rPr>
              <a:t>):</a:t>
            </a:r>
            <a:r>
              <a:rPr lang="tr-TR" sz="2400">
                <a:solidFill>
                  <a:srgbClr val="FFFF00"/>
                </a:solidFill>
              </a:rPr>
              <a:t> </a:t>
            </a:r>
          </a:p>
          <a:p>
            <a:endParaRPr lang="tr-TR" sz="2400">
              <a:solidFill>
                <a:srgbClr val="FFFF00"/>
              </a:solidFill>
            </a:endParaRPr>
          </a:p>
          <a:p>
            <a:r>
              <a:rPr lang="tr-TR" sz="2400" b="1" u="sng">
                <a:solidFill>
                  <a:schemeClr val="bg1"/>
                </a:solidFill>
              </a:rPr>
              <a:t>Tam entegre test: </a:t>
            </a:r>
          </a:p>
          <a:p>
            <a:r>
              <a:rPr lang="tr-TR" sz="2400">
                <a:solidFill>
                  <a:schemeClr val="bg1"/>
                </a:solidFill>
              </a:rPr>
              <a:t>	10-13 haftalar arasında NT ve PAPP-A ölçülür, 	beklenir, 16-19 haftalar arasında dörtlü test yapılır ve 	hastaya tek bir sonuç verilir. Buradaki mantık benzer 	belirteçlerden sadece birinin kullanımıdır (ilk üç ayda 	fßhCG / ikinci üç ayda ßhCG). </a:t>
            </a:r>
          </a:p>
          <a:p>
            <a:endParaRPr lang="tr-TR" sz="2400">
              <a:solidFill>
                <a:schemeClr val="bg1"/>
              </a:solidFill>
            </a:endParaRPr>
          </a:p>
          <a:p>
            <a:r>
              <a:rPr lang="tr-TR" sz="2400" b="1" u="sng">
                <a:solidFill>
                  <a:schemeClr val="bg1"/>
                </a:solidFill>
              </a:rPr>
              <a:t>Serum entegre test: </a:t>
            </a:r>
          </a:p>
          <a:p>
            <a:r>
              <a:rPr lang="tr-TR" sz="2400">
                <a:solidFill>
                  <a:schemeClr val="bg1"/>
                </a:solidFill>
              </a:rPr>
              <a:t>	NT ölçülmeksizin PAPP-A, sonrasında da dörtlü test 	belirteçleri değerlendirilir ve tek bir sonuç verilir.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971550" y="1577975"/>
            <a:ext cx="799306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tIns="0" rIns="36501" bIns="0" anchor="ctr">
            <a:spAutoFit/>
          </a:bodyPr>
          <a:lstStyle/>
          <a:p>
            <a:pPr fontAlgn="ctr"/>
            <a:r>
              <a:rPr lang="tr-TR" sz="2800" b="1">
                <a:solidFill>
                  <a:srgbClr val="FFFF00"/>
                </a:solidFill>
              </a:rPr>
              <a:t>Kademeli ardışık tarama testi (</a:t>
            </a:r>
            <a:r>
              <a:rPr lang="tr-TR" sz="2800" b="1" i="1" u="sng">
                <a:solidFill>
                  <a:srgbClr val="FFFF00"/>
                </a:solidFill>
              </a:rPr>
              <a:t>stepwise sequential screening</a:t>
            </a:r>
            <a:r>
              <a:rPr lang="tr-TR" sz="2800" b="1">
                <a:solidFill>
                  <a:srgbClr val="FFFF00"/>
                </a:solidFill>
              </a:rPr>
              <a:t>):</a:t>
            </a:r>
            <a:r>
              <a:rPr lang="tr-TR"/>
              <a:t> </a:t>
            </a:r>
          </a:p>
          <a:p>
            <a:pPr fontAlgn="ctr"/>
            <a:endParaRPr lang="tr-TR"/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10-13 haftada NT+fßhCG+PAPP-A (kombine test) 	değerlendirilir ve sonuç bildirilir. </a:t>
            </a:r>
          </a:p>
          <a:p>
            <a:pPr fontAlgn="ctr"/>
            <a:endParaRPr lang="tr-TR" sz="2400">
              <a:solidFill>
                <a:schemeClr val="bg1"/>
              </a:solidFill>
            </a:endParaRP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ve</a:t>
            </a:r>
          </a:p>
          <a:p>
            <a:pPr fontAlgn="ctr"/>
            <a:endParaRPr lang="tr-TR" sz="2400">
              <a:solidFill>
                <a:schemeClr val="bg1"/>
              </a:solidFill>
            </a:endParaRP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16. Haftada dörtlü test yapılır ve sonuç verilir.</a:t>
            </a:r>
            <a:r>
              <a:rPr lang="tr-TR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684213" y="1558925"/>
            <a:ext cx="79025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tIns="0" rIns="36501" bIns="0" anchor="ctr">
            <a:spAutoFit/>
          </a:bodyPr>
          <a:lstStyle/>
          <a:p>
            <a:pPr fontAlgn="ctr"/>
            <a:r>
              <a:rPr lang="tr-TR" sz="2800" b="1">
                <a:solidFill>
                  <a:srgbClr val="FFFF00"/>
                </a:solidFill>
              </a:rPr>
              <a:t>Bağımlı tarama testi (</a:t>
            </a:r>
            <a:r>
              <a:rPr lang="tr-TR" sz="2800" b="1" i="1" u="sng">
                <a:solidFill>
                  <a:srgbClr val="FFFF00"/>
                </a:solidFill>
              </a:rPr>
              <a:t>contingency screening</a:t>
            </a:r>
            <a:r>
              <a:rPr lang="tr-TR" sz="2800" b="1">
                <a:solidFill>
                  <a:srgbClr val="FFFF00"/>
                </a:solidFill>
              </a:rPr>
              <a:t>):</a:t>
            </a:r>
            <a:r>
              <a:rPr lang="tr-TR"/>
              <a:t> </a:t>
            </a:r>
          </a:p>
          <a:p>
            <a:pPr fontAlgn="ctr"/>
            <a:endParaRPr lang="tr-TR"/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10-13 haftada yapılan kombine test değerlendirilir.</a:t>
            </a:r>
          </a:p>
          <a:p>
            <a:pPr fontAlgn="ctr"/>
            <a:endParaRPr lang="tr-TR" sz="2400">
              <a:solidFill>
                <a:schemeClr val="bg1"/>
              </a:solidFill>
            </a:endParaRP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 		&gt; 1/100 riskte CVS yapılır. kullanılır. </a:t>
            </a: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	&lt;1/1000 riskte başka test yapılmaz. </a:t>
            </a: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	1/101-1/1000 riskte 16. haftada dörtlü test </a:t>
            </a:r>
          </a:p>
          <a:p>
            <a:pPr fontAlgn="ctr"/>
            <a:endParaRPr lang="tr-TR" sz="2400">
              <a:solidFill>
                <a:schemeClr val="bg1"/>
              </a:solidFill>
            </a:endParaRPr>
          </a:p>
          <a:p>
            <a:pPr fontAlgn="ctr"/>
            <a:r>
              <a:rPr lang="tr-TR" sz="2400">
                <a:solidFill>
                  <a:schemeClr val="bg1"/>
                </a:solidFill>
              </a:rPr>
              <a:t>	yapılır ve sonrası kademeli testteki gibi 	değerlendirilir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982663"/>
            <a:ext cx="8229600" cy="2732087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b="1" smtClean="0">
                <a:solidFill>
                  <a:schemeClr val="bg1"/>
                </a:solidFill>
                <a:latin typeface="Arial" charset="0"/>
                <a:cs typeface="Arial" charset="0"/>
              </a:rPr>
              <a:t>SURUSS</a:t>
            </a:r>
          </a:p>
          <a:p>
            <a:pPr lvl="1">
              <a:lnSpc>
                <a:spcPct val="90000"/>
              </a:lnSpc>
            </a:pPr>
            <a:r>
              <a:rPr lang="tr-TR" smtClean="0">
                <a:solidFill>
                  <a:schemeClr val="bg1"/>
                </a:solidFill>
                <a:latin typeface="Arial" charset="0"/>
                <a:cs typeface="Arial" charset="0"/>
              </a:rPr>
              <a:t>Hasta sayısı 	47.053</a:t>
            </a:r>
          </a:p>
          <a:p>
            <a:pPr lvl="1">
              <a:lnSpc>
                <a:spcPct val="90000"/>
              </a:lnSpc>
            </a:pPr>
            <a:r>
              <a:rPr lang="tr-TR" smtClean="0">
                <a:solidFill>
                  <a:schemeClr val="bg1"/>
                </a:solidFill>
                <a:latin typeface="Arial" charset="0"/>
                <a:cs typeface="Arial" charset="0"/>
              </a:rPr>
              <a:t>İlk trimester		9H0G-13H0G </a:t>
            </a:r>
          </a:p>
          <a:p>
            <a:pPr lvl="1">
              <a:lnSpc>
                <a:spcPct val="90000"/>
              </a:lnSpc>
            </a:pPr>
            <a:r>
              <a:rPr lang="tr-TR" smtClean="0">
                <a:solidFill>
                  <a:schemeClr val="bg1"/>
                </a:solidFill>
                <a:latin typeface="Arial" charset="0"/>
                <a:cs typeface="Arial" charset="0"/>
              </a:rPr>
              <a:t>Dörtlü test		14H0G-20H0G</a:t>
            </a:r>
          </a:p>
          <a:p>
            <a:pPr lvl="1">
              <a:lnSpc>
                <a:spcPct val="90000"/>
              </a:lnSpc>
            </a:pPr>
            <a:r>
              <a:rPr lang="tr-TR" smtClean="0">
                <a:solidFill>
                  <a:schemeClr val="bg1"/>
                </a:solidFill>
                <a:latin typeface="Arial" charset="0"/>
                <a:cs typeface="Arial" charset="0"/>
              </a:rPr>
              <a:t>Down sendromu	n: 101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	Wald NJ et al </a:t>
            </a:r>
            <a:r>
              <a:rPr lang="tr-TR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Health Technology Assesment</a:t>
            </a:r>
            <a:r>
              <a:rPr lang="tr-TR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2003</a:t>
            </a:r>
            <a:endParaRPr lang="tr-TR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468313" y="3911600"/>
            <a:ext cx="8229600" cy="2732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3200" b="1">
                <a:solidFill>
                  <a:schemeClr val="bg1"/>
                </a:solidFill>
              </a:rPr>
              <a:t>FASTER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tr-TR" sz="2800">
                <a:solidFill>
                  <a:schemeClr val="bg1"/>
                </a:solidFill>
              </a:rPr>
              <a:t>Hasta sayısı 	38.167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tr-TR" sz="2800">
                <a:solidFill>
                  <a:schemeClr val="bg1"/>
                </a:solidFill>
              </a:rPr>
              <a:t>İlk trimester		10H3G-13H6G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tr-TR" sz="2800">
                <a:solidFill>
                  <a:schemeClr val="bg1"/>
                </a:solidFill>
              </a:rPr>
              <a:t>Dörtlü test		15H0G-18H0G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tr-TR" sz="2800">
                <a:solidFill>
                  <a:schemeClr val="bg1"/>
                </a:solidFill>
              </a:rPr>
              <a:t>Down sendromu	n: 117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solidFill>
                  <a:schemeClr val="bg1"/>
                </a:solidFill>
              </a:rPr>
              <a:t>	</a:t>
            </a:r>
            <a:r>
              <a:rPr lang="tr-TR" b="1">
                <a:solidFill>
                  <a:schemeClr val="bg1"/>
                </a:solidFill>
              </a:rPr>
              <a:t>Malone FD, et al FASTER </a:t>
            </a:r>
            <a:r>
              <a:rPr lang="tr-TR" b="1" i="1">
                <a:solidFill>
                  <a:schemeClr val="bg1"/>
                </a:solidFill>
              </a:rPr>
              <a:t>N England J Med</a:t>
            </a:r>
            <a:r>
              <a:rPr lang="tr-TR" b="1">
                <a:solidFill>
                  <a:schemeClr val="bg1"/>
                </a:solidFill>
              </a:rPr>
              <a:t> 2005</a:t>
            </a:r>
            <a:endParaRPr lang="en-US" b="1">
              <a:solidFill>
                <a:schemeClr val="bg1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Çalışmalar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Metin kutusu"/>
          <p:cNvSpPr txBox="1">
            <a:spLocks noChangeArrowheads="1"/>
          </p:cNvSpPr>
          <p:nvPr/>
        </p:nvSpPr>
        <p:spPr bwMode="auto">
          <a:xfrm>
            <a:off x="3348038" y="1052513"/>
            <a:ext cx="2519362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2. Trimester Tarama</a:t>
            </a:r>
          </a:p>
        </p:txBody>
      </p:sp>
      <p:sp>
        <p:nvSpPr>
          <p:cNvPr id="79875" name="5 Metin kutusu"/>
          <p:cNvSpPr txBox="1">
            <a:spLocks noChangeArrowheads="1"/>
          </p:cNvSpPr>
          <p:nvPr/>
        </p:nvSpPr>
        <p:spPr bwMode="auto">
          <a:xfrm>
            <a:off x="252413" y="2455863"/>
            <a:ext cx="2519362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1/270 den yüksek</a:t>
            </a:r>
          </a:p>
        </p:txBody>
      </p:sp>
      <p:cxnSp>
        <p:nvCxnSpPr>
          <p:cNvPr id="38" name="37 Dirsek Bağlayıcısı"/>
          <p:cNvCxnSpPr>
            <a:cxnSpLocks noChangeShapeType="1"/>
            <a:stCxn id="79874" idx="2"/>
            <a:endCxn id="79875" idx="0"/>
          </p:cNvCxnSpPr>
          <p:nvPr/>
        </p:nvCxnSpPr>
        <p:spPr bwMode="auto">
          <a:xfrm rot="5400000">
            <a:off x="2572544" y="410369"/>
            <a:ext cx="976313" cy="3095625"/>
          </a:xfrm>
          <a:prstGeom prst="bentConnector3">
            <a:avLst>
              <a:gd name="adj1" fmla="val 49917"/>
            </a:avLst>
          </a:prstGeom>
          <a:noFill/>
          <a:ln w="19050" algn="ctr">
            <a:solidFill>
              <a:schemeClr val="bg1"/>
            </a:solidFill>
            <a:miter lim="800000"/>
            <a:headEnd/>
            <a:tailEnd type="stealth" w="lg" len="lg"/>
          </a:ln>
        </p:spPr>
      </p:cxnSp>
      <p:sp>
        <p:nvSpPr>
          <p:cNvPr id="79877" name="5 Metin kutusu"/>
          <p:cNvSpPr txBox="1">
            <a:spLocks noChangeArrowheads="1"/>
          </p:cNvSpPr>
          <p:nvPr/>
        </p:nvSpPr>
        <p:spPr bwMode="auto">
          <a:xfrm>
            <a:off x="6419850" y="2481263"/>
            <a:ext cx="2519363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1/270 den düşük</a:t>
            </a:r>
          </a:p>
        </p:txBody>
      </p:sp>
      <p:cxnSp>
        <p:nvCxnSpPr>
          <p:cNvPr id="26" name="25 Dirsek Bağlayıcısı"/>
          <p:cNvCxnSpPr>
            <a:stCxn id="79874" idx="2"/>
            <a:endCxn id="79877" idx="0"/>
          </p:cNvCxnSpPr>
          <p:nvPr/>
        </p:nvCxnSpPr>
        <p:spPr>
          <a:xfrm rot="16200000" flipH="1">
            <a:off x="5632450" y="434975"/>
            <a:ext cx="1020763" cy="3071813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9" name="5 Metin kutusu"/>
          <p:cNvSpPr txBox="1">
            <a:spLocks noChangeArrowheads="1"/>
          </p:cNvSpPr>
          <p:nvPr/>
        </p:nvSpPr>
        <p:spPr bwMode="auto">
          <a:xfrm>
            <a:off x="252413" y="3767138"/>
            <a:ext cx="2519362" cy="4079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chemeClr val="bg1"/>
                </a:solidFill>
              </a:rPr>
              <a:t>Yüksek Risk</a:t>
            </a:r>
          </a:p>
        </p:txBody>
      </p:sp>
      <p:sp>
        <p:nvSpPr>
          <p:cNvPr id="79880" name="5 Metin kutusu"/>
          <p:cNvSpPr txBox="1">
            <a:spLocks noChangeArrowheads="1"/>
          </p:cNvSpPr>
          <p:nvPr/>
        </p:nvSpPr>
        <p:spPr bwMode="auto">
          <a:xfrm>
            <a:off x="6419850" y="3695700"/>
            <a:ext cx="2519363" cy="407988"/>
          </a:xfrm>
          <a:prstGeom prst="rect">
            <a:avLst/>
          </a:prstGeom>
          <a:solidFill>
            <a:srgbClr val="0099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bg1"/>
                </a:solidFill>
              </a:rPr>
              <a:t>Düşük Risk</a:t>
            </a:r>
          </a:p>
        </p:txBody>
      </p:sp>
      <p:sp>
        <p:nvSpPr>
          <p:cNvPr id="79881" name="5 Metin kutusu"/>
          <p:cNvSpPr txBox="1">
            <a:spLocks noChangeArrowheads="1"/>
          </p:cNvSpPr>
          <p:nvPr/>
        </p:nvSpPr>
        <p:spPr bwMode="auto">
          <a:xfrm>
            <a:off x="6419850" y="5981700"/>
            <a:ext cx="2519363" cy="407988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chemeClr val="bg1"/>
                </a:solidFill>
              </a:rPr>
              <a:t>Rutin takip</a:t>
            </a:r>
          </a:p>
        </p:txBody>
      </p:sp>
      <p:cxnSp>
        <p:nvCxnSpPr>
          <p:cNvPr id="65" name="64 Dirsek Bağlayıcısı"/>
          <p:cNvCxnSpPr>
            <a:cxnSpLocks noChangeShapeType="1"/>
            <a:stCxn id="79875" idx="2"/>
            <a:endCxn id="79879" idx="0"/>
          </p:cNvCxnSpPr>
          <p:nvPr/>
        </p:nvCxnSpPr>
        <p:spPr bwMode="auto">
          <a:xfrm rot="5400000">
            <a:off x="1070769" y="3315494"/>
            <a:ext cx="884238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stealth" w="lg" len="lg"/>
          </a:ln>
        </p:spPr>
      </p:cxnSp>
      <p:cxnSp>
        <p:nvCxnSpPr>
          <p:cNvPr id="71" name="70 Dirsek Bağlayıcısı"/>
          <p:cNvCxnSpPr>
            <a:stCxn id="79877" idx="2"/>
            <a:endCxn id="79880" idx="0"/>
          </p:cNvCxnSpPr>
          <p:nvPr/>
        </p:nvCxnSpPr>
        <p:spPr>
          <a:xfrm rot="5400000">
            <a:off x="7275513" y="3292475"/>
            <a:ext cx="808038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Dirsek Bağlayıcısı"/>
          <p:cNvCxnSpPr>
            <a:stCxn id="79880" idx="2"/>
            <a:endCxn id="79881" idx="0"/>
          </p:cNvCxnSpPr>
          <p:nvPr/>
        </p:nvCxnSpPr>
        <p:spPr>
          <a:xfrm rot="5400000">
            <a:off x="6739732" y="5042694"/>
            <a:ext cx="1879600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tr-TR" sz="3600">
                <a:solidFill>
                  <a:srgbClr val="FFFF00"/>
                </a:solidFill>
              </a:rPr>
              <a:t>2. Trimester Tarama</a:t>
            </a:r>
          </a:p>
        </p:txBody>
      </p:sp>
      <p:sp>
        <p:nvSpPr>
          <p:cNvPr id="79886" name="5 Metin kutusu"/>
          <p:cNvSpPr txBox="1">
            <a:spLocks noChangeArrowheads="1"/>
          </p:cNvSpPr>
          <p:nvPr/>
        </p:nvSpPr>
        <p:spPr bwMode="auto">
          <a:xfrm>
            <a:off x="250825" y="6021388"/>
            <a:ext cx="2519363" cy="407987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 b="1">
                <a:solidFill>
                  <a:schemeClr val="bg1"/>
                </a:solidFill>
              </a:rPr>
              <a:t>Amniyosentez</a:t>
            </a:r>
          </a:p>
        </p:txBody>
      </p:sp>
      <p:cxnSp>
        <p:nvCxnSpPr>
          <p:cNvPr id="2" name="64 Dirsek Bağlayıcısı"/>
          <p:cNvCxnSpPr>
            <a:cxnSpLocks noChangeShapeType="1"/>
            <a:stCxn id="79879" idx="2"/>
            <a:endCxn id="79886" idx="0"/>
          </p:cNvCxnSpPr>
          <p:nvPr/>
        </p:nvCxnSpPr>
        <p:spPr bwMode="auto">
          <a:xfrm rot="5400000">
            <a:off x="598487" y="5097463"/>
            <a:ext cx="1827213" cy="1588"/>
          </a:xfrm>
          <a:prstGeom prst="bentConnector3">
            <a:avLst>
              <a:gd name="adj1" fmla="val 49958"/>
            </a:avLst>
          </a:prstGeom>
          <a:noFill/>
          <a:ln w="19050" algn="ctr">
            <a:solidFill>
              <a:schemeClr val="bg1"/>
            </a:solidFill>
            <a:miter lim="800000"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 txBox="1">
            <a:spLocks noChangeArrowheads="1"/>
          </p:cNvSpPr>
          <p:nvPr/>
        </p:nvSpPr>
        <p:spPr bwMode="auto">
          <a:xfrm>
            <a:off x="214313" y="1428750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En uygun zaman 20-22 haftalar arası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Yüksek frekanslı problar kullanılmalı (5Mhz)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Yüksek görüntü kalitesi olmalı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Adım-adım değerlendirme yapılmalı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Yeterli zaman ayrılmalı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Normal anatomi çok iyi bilinmeli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tr-TR" sz="2800">
                <a:solidFill>
                  <a:schemeClr val="bg1"/>
                </a:solidFill>
              </a:rPr>
              <a:t>Sık görülen anomaliler iyi tanınmalı 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Ultrason ile Anomali Taraması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FF00"/>
                </a:solidFill>
                <a:latin typeface="Arial" charset="0"/>
                <a:cs typeface="Arial" charset="0"/>
              </a:rPr>
              <a:t>Anöploidi Taraması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/>
          <a:lstStyle/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Maternal yaş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Biyokimyasal tarama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Ultrasonografik tarama</a:t>
            </a:r>
          </a:p>
          <a:p>
            <a:r>
              <a:rPr lang="tr-T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Kombine testler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85750" y="1136650"/>
          <a:ext cx="8572560" cy="529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072230"/>
              </a:tblGrid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Taranan Alan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Görünüm/Görüntülenecek 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Yapılar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2112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Kafa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Şekil,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bütyüklük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ve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internal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yapılar,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kavum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septum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pellisidum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serebbelum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ventriküler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büyüklük &lt; 10mm</a:t>
                      </a:r>
                    </a:p>
                    <a:p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Yüz ve dudaklar (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opsiyonel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Omurga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ve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transvers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görünüm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Toraks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4 odacık seviyesinde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toraks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görünümü</a:t>
                      </a:r>
                    </a:p>
                    <a:p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Kardiak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çıkışlar (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opsiyonel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Abdomen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Mide,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böbrekler ve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umblikus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seviyelerinde şekil ve içerik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Renal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pelvis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Ön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-arka ölçümü &lt; 5mm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Diyafram ve mesane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planda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abdomino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torasik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görünüm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Üst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eksremite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Üç uzun kemik ve eller (parmaklar sayılmadan)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157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Alt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ekstremite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Üç uzun kemik ve ayaklar (parmaklar sayılmadan)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86" name="3 Metin kutusu"/>
          <p:cNvSpPr txBox="1">
            <a:spLocks noChangeArrowheads="1"/>
          </p:cNvSpPr>
          <p:nvPr/>
        </p:nvSpPr>
        <p:spPr bwMode="auto">
          <a:xfrm>
            <a:off x="3357563" y="6416675"/>
            <a:ext cx="550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i="1"/>
              <a:t>(Royal Collage of Obstetricians and Gynecologists)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Ultrason ile Anomali Taraması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85750" y="785813"/>
          <a:ext cx="8640057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5572164"/>
                <a:gridCol w="1996323"/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Taranan Alan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Marker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Minör (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soft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) Marker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SSS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Ventrikülomegali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Holoprozensefali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Mikrosefali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Korpus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kallozum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agenezisi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Anormal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posterior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fossa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Koroid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pleksus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kistleri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Kas iskelet sistemi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El ayak anomalileri (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syndactyly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clinodactyly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clenched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fist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radial ray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aplasia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clubfoot and rocker-bottom foot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“uzun kemik”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kısalığı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Yüz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Yarık damak-dudak,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mikrognati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makroglosi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hipo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hipertelorizm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aşağı yerleşimli kulak, küçük kulak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Boyun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Kistik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higroma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Ense pilisi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kalınlığı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Kalp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Endocardial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cushion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defect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ventricular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septal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defect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hypoplastic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left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heart syndrome,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tetralogy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Fallot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and other complex cardiac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Anomalies</a:t>
                      </a:r>
                      <a:endParaRPr lang="tr-TR" sz="18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Ekojenik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odak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GİS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Özefagial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duodenal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atrezi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ince barsak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obstriksiyonu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diyafragma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hernisi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ve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omfolosel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Ekojenik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barsak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GUS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Orta-ağır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hidronefroz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displastik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renal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hastalık ve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renal</a:t>
                      </a:r>
                      <a:r>
                        <a:rPr lang="tr-T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Arial" pitchFamily="34" charset="0"/>
                          <a:cs typeface="Arial" pitchFamily="34" charset="0"/>
                        </a:rPr>
                        <a:t>agenezi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Hafif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pyelektazi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Diğer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İkinci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trimesterde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IUGR, hidrops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Tek </a:t>
                      </a:r>
                      <a:r>
                        <a:rPr lang="tr-TR" dirty="0" err="1" smtClean="0">
                          <a:latin typeface="Arial" pitchFamily="34" charset="0"/>
                          <a:cs typeface="Arial" pitchFamily="34" charset="0"/>
                        </a:rPr>
                        <a:t>umblikal</a:t>
                      </a: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 arter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Major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Minor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tr-TR" sz="36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soft</a:t>
            </a:r>
            <a:r>
              <a:rPr lang="tr-TR" sz="36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) Markerlar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38" y="5286375"/>
            <a:ext cx="8229600" cy="1357313"/>
          </a:xfrm>
        </p:spPr>
        <p:txBody>
          <a:bodyPr/>
          <a:lstStyle/>
          <a:p>
            <a:r>
              <a:rPr lang="tr-TR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En güçlü</a:t>
            </a:r>
            <a:r>
              <a:rPr lang="tr-TR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 soft marker</a:t>
            </a:r>
          </a:p>
          <a:p>
            <a:r>
              <a:rPr lang="tr-TR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Sensitivite %11.8, FPR %0.9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+LR 12.9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 l="14047" t="40822" r="18042" b="11975"/>
          <a:stretch>
            <a:fillRect/>
          </a:stretch>
        </p:blipFill>
        <p:spPr bwMode="auto">
          <a:xfrm>
            <a:off x="1143000" y="1285875"/>
            <a:ext cx="7016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Artmış Nuchal Kalınlık</a:t>
            </a:r>
          </a:p>
        </p:txBody>
      </p:sp>
      <p:sp>
        <p:nvSpPr>
          <p:cNvPr id="6" name="5 Oval Belirtme Çizgisi"/>
          <p:cNvSpPr/>
          <p:nvPr/>
        </p:nvSpPr>
        <p:spPr>
          <a:xfrm>
            <a:off x="0" y="0"/>
            <a:ext cx="3857625" cy="2571750"/>
          </a:xfrm>
          <a:prstGeom prst="wedgeEllipseCallout">
            <a:avLst>
              <a:gd name="adj1" fmla="val 38140"/>
              <a:gd name="adj2" fmla="val 646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Transserebellar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planda,</a:t>
            </a:r>
          </a:p>
          <a:p>
            <a:pPr algn="ctr">
              <a:defRPr/>
            </a:pP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Oksipital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kemik dış yüzü ve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skalp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dış yüzü arası </a:t>
            </a:r>
          </a:p>
          <a:p>
            <a:pPr algn="ctr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6mm = Anormal</a:t>
            </a:r>
          </a:p>
        </p:txBody>
      </p:sp>
      <p:sp>
        <p:nvSpPr>
          <p:cNvPr id="51206" name="20 Metin kutusu"/>
          <p:cNvSpPr txBox="1">
            <a:spLocks noChangeArrowheads="1"/>
          </p:cNvSpPr>
          <p:nvPr/>
        </p:nvSpPr>
        <p:spPr bwMode="auto">
          <a:xfrm>
            <a:off x="4787900" y="6396038"/>
            <a:ext cx="40322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Smith-Bindman R, Prenat Diagn;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Renal Pyelektazi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04" t="1649" r="10152" b="1949"/>
          <a:stretch>
            <a:fillRect/>
          </a:stretch>
        </p:blipFill>
        <p:spPr>
          <a:xfrm>
            <a:off x="2071688" y="1214438"/>
            <a:ext cx="5286375" cy="4557712"/>
          </a:xfrm>
          <a:noFill/>
        </p:spPr>
      </p:pic>
      <p:sp>
        <p:nvSpPr>
          <p:cNvPr id="6" name="5 Oval Belirtme Çizgisi"/>
          <p:cNvSpPr/>
          <p:nvPr/>
        </p:nvSpPr>
        <p:spPr>
          <a:xfrm>
            <a:off x="5286375" y="3286125"/>
            <a:ext cx="3071813" cy="1214438"/>
          </a:xfrm>
          <a:prstGeom prst="wedgeEllipseCallout">
            <a:avLst>
              <a:gd name="adj1" fmla="val -56985"/>
              <a:gd name="adj2" fmla="val -91925"/>
            </a:avLst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err="1"/>
              <a:t>Cross</a:t>
            </a:r>
            <a:r>
              <a:rPr lang="tr-TR" sz="2000" dirty="0"/>
              <a:t>-</a:t>
            </a:r>
            <a:r>
              <a:rPr lang="tr-TR" sz="2000" dirty="0" err="1"/>
              <a:t>sectional</a:t>
            </a:r>
            <a:r>
              <a:rPr lang="tr-TR" sz="2000" dirty="0"/>
              <a:t> planda </a:t>
            </a:r>
            <a:r>
              <a:rPr lang="tr-TR" sz="2000" dirty="0" err="1"/>
              <a:t>renal</a:t>
            </a:r>
            <a:r>
              <a:rPr lang="tr-TR" sz="2000" dirty="0"/>
              <a:t> </a:t>
            </a:r>
            <a:r>
              <a:rPr lang="tr-TR" sz="2000" dirty="0" err="1"/>
              <a:t>pelvisin</a:t>
            </a:r>
            <a:r>
              <a:rPr lang="tr-TR" sz="2000" dirty="0"/>
              <a:t> ≥ 4mm 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071563" y="5857875"/>
            <a:ext cx="6715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%2, FPR %0.06 – %2.9</a:t>
            </a:r>
          </a:p>
          <a:p>
            <a:pPr>
              <a:buFont typeface="Arial" charset="0"/>
              <a:buChar char="•"/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+LR 1.9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0" name="20 Metin kutusu"/>
          <p:cNvSpPr txBox="1">
            <a:spLocks noChangeArrowheads="1"/>
          </p:cNvSpPr>
          <p:nvPr/>
        </p:nvSpPr>
        <p:spPr bwMode="auto">
          <a:xfrm>
            <a:off x="5651500" y="6453188"/>
            <a:ext cx="33845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Smith-Bindman R, JAMA;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728"/>
          <a:stretch>
            <a:fillRect/>
          </a:stretch>
        </p:blipFill>
        <p:spPr>
          <a:xfrm>
            <a:off x="1039813" y="1357313"/>
            <a:ext cx="7246937" cy="3962400"/>
          </a:xfrm>
          <a:noFill/>
        </p:spPr>
      </p:pic>
      <p:sp>
        <p:nvSpPr>
          <p:cNvPr id="53251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Ekojenik Barsak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42938" y="5357813"/>
            <a:ext cx="8229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Kromozomal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anormallikler (T 21), in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infeksiyon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(CMV),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mekonyum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ileusu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intraamniotik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kanama,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kistik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fibrozis</a:t>
            </a:r>
            <a:endPara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%17, FPR %0.5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+LR 6.7</a:t>
            </a:r>
          </a:p>
        </p:txBody>
      </p:sp>
      <p:sp>
        <p:nvSpPr>
          <p:cNvPr id="7" name="6 Oval Belirtme Çizgisi"/>
          <p:cNvSpPr/>
          <p:nvPr/>
        </p:nvSpPr>
        <p:spPr>
          <a:xfrm>
            <a:off x="5643563" y="571500"/>
            <a:ext cx="3214687" cy="2214563"/>
          </a:xfrm>
          <a:prstGeom prst="wedgeEllipseCallout">
            <a:avLst>
              <a:gd name="adj1" fmla="val -78146"/>
              <a:gd name="adj2" fmla="val 957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/>
              <a:t>Karaciğer </a:t>
            </a:r>
            <a:r>
              <a:rPr lang="tr-TR" b="1" dirty="0" err="1"/>
              <a:t>ekojenitesi</a:t>
            </a:r>
            <a:r>
              <a:rPr lang="tr-TR" b="1" dirty="0"/>
              <a:t> ile karşılaştırılarak derecelendirilir. </a:t>
            </a:r>
          </a:p>
          <a:p>
            <a:pPr algn="ctr">
              <a:defRPr/>
            </a:pPr>
            <a:r>
              <a:rPr lang="tr-TR" b="1" dirty="0"/>
              <a:t>G3 = Kemik </a:t>
            </a:r>
            <a:r>
              <a:rPr lang="tr-TR" b="1" dirty="0" err="1"/>
              <a:t>ekojenitesi</a:t>
            </a:r>
            <a:endParaRPr lang="tr-TR" b="1" dirty="0"/>
          </a:p>
        </p:txBody>
      </p:sp>
      <p:sp>
        <p:nvSpPr>
          <p:cNvPr id="53254" name="20 Metin kutusu"/>
          <p:cNvSpPr txBox="1">
            <a:spLocks noChangeArrowheads="1"/>
          </p:cNvSpPr>
          <p:nvPr/>
        </p:nvSpPr>
        <p:spPr bwMode="auto">
          <a:xfrm>
            <a:off x="5795963" y="6453188"/>
            <a:ext cx="32766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Nyberg D, Radiology;;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18"/>
          <p:cNvPicPr>
            <a:picLocks noChangeAspect="1" noChangeArrowheads="1"/>
          </p:cNvPicPr>
          <p:nvPr/>
        </p:nvPicPr>
        <p:blipFill>
          <a:blip r:embed="rId2"/>
          <a:srcRect b="6778"/>
          <a:stretch>
            <a:fillRect/>
          </a:stretch>
        </p:blipFill>
        <p:spPr bwMode="auto">
          <a:xfrm>
            <a:off x="468313" y="2122488"/>
            <a:ext cx="40322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19"/>
          <p:cNvPicPr>
            <a:picLocks noChangeAspect="1" noChangeArrowheads="1"/>
          </p:cNvPicPr>
          <p:nvPr/>
        </p:nvPicPr>
        <p:blipFill>
          <a:blip r:embed="rId3"/>
          <a:srcRect b="6778"/>
          <a:stretch>
            <a:fillRect/>
          </a:stretch>
        </p:blipFill>
        <p:spPr bwMode="auto">
          <a:xfrm>
            <a:off x="4787900" y="2020888"/>
            <a:ext cx="40735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8313" y="5243513"/>
            <a:ext cx="3960812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schemeClr val="bg1"/>
                </a:solidFill>
              </a:rPr>
              <a:t>18</a:t>
            </a:r>
            <a:r>
              <a:rPr lang="tr-TR" sz="1600" baseline="30000">
                <a:solidFill>
                  <a:schemeClr val="bg1"/>
                </a:solidFill>
              </a:rPr>
              <a:t>+3</a:t>
            </a:r>
            <a:r>
              <a:rPr lang="tr-TR" sz="1600">
                <a:solidFill>
                  <a:schemeClr val="bg1"/>
                </a:solidFill>
              </a:rPr>
              <a:t> hf gebelik, Kısa FL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859338" y="5229225"/>
            <a:ext cx="3960812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schemeClr val="bg1"/>
                </a:solidFill>
              </a:rPr>
              <a:t>18</a:t>
            </a:r>
            <a:r>
              <a:rPr lang="tr-TR" sz="1600" baseline="30000">
                <a:solidFill>
                  <a:schemeClr val="bg1"/>
                </a:solidFill>
              </a:rPr>
              <a:t>+3</a:t>
            </a:r>
            <a:r>
              <a:rPr lang="tr-TR" sz="1600">
                <a:solidFill>
                  <a:schemeClr val="bg1"/>
                </a:solidFill>
              </a:rPr>
              <a:t> hf gebelik, Kısa HL</a:t>
            </a:r>
          </a:p>
        </p:txBody>
      </p:sp>
      <p:sp>
        <p:nvSpPr>
          <p:cNvPr id="54278" name="1 Başlık"/>
          <p:cNvSpPr>
            <a:spLocks/>
          </p:cNvSpPr>
          <p:nvPr/>
        </p:nvSpPr>
        <p:spPr bwMode="auto">
          <a:xfrm>
            <a:off x="457200" y="63500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>
                <a:solidFill>
                  <a:srgbClr val="FFFF00"/>
                </a:solidFill>
                <a:latin typeface="Calibri" pitchFamily="34" charset="0"/>
              </a:rPr>
              <a:t>Kısa Femur ve/veya Humerus</a:t>
            </a: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2700338" y="1341438"/>
            <a:ext cx="2303462" cy="1366837"/>
          </a:xfrm>
          <a:prstGeom prst="wedgeEllipseCallout">
            <a:avLst>
              <a:gd name="adj1" fmla="val -59167"/>
              <a:gd name="adj2" fmla="val 69162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Kısa Femur </a:t>
            </a:r>
          </a:p>
          <a:p>
            <a:pPr algn="ctr">
              <a:lnSpc>
                <a:spcPct val="120000"/>
              </a:lnSpc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+LR 2.7</a:t>
            </a: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6300788" y="1125538"/>
            <a:ext cx="2843212" cy="1295400"/>
          </a:xfrm>
          <a:prstGeom prst="wedgeEllipseCallout">
            <a:avLst>
              <a:gd name="adj1" fmla="val -26940"/>
              <a:gd name="adj2" fmla="val 85782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Kısa Humerus </a:t>
            </a:r>
          </a:p>
          <a:p>
            <a:pPr algn="ctr">
              <a:lnSpc>
                <a:spcPct val="160000"/>
              </a:lnSpc>
              <a:defRPr/>
            </a:pPr>
            <a:r>
              <a:rPr 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+LR 7.5</a:t>
            </a:r>
          </a:p>
        </p:txBody>
      </p:sp>
      <p:sp>
        <p:nvSpPr>
          <p:cNvPr id="54281" name="20 Metin kutusu"/>
          <p:cNvSpPr txBox="1">
            <a:spLocks noChangeArrowheads="1"/>
          </p:cNvSpPr>
          <p:nvPr/>
        </p:nvSpPr>
        <p:spPr bwMode="auto">
          <a:xfrm>
            <a:off x="5435600" y="6396038"/>
            <a:ext cx="3527425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Smith-Bindman R, Prenat Diagn;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5" grpId="0" animBg="1"/>
      <p:bldP spid="70668" grpId="0" animBg="1"/>
      <p:bldP spid="706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9692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Fetal Kulak Uzunluğu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68"/>
          <a:stretch>
            <a:fillRect/>
          </a:stretch>
        </p:blipFill>
        <p:spPr>
          <a:xfrm>
            <a:off x="1000125" y="1143000"/>
            <a:ext cx="7286625" cy="4745038"/>
          </a:xfrm>
          <a:solidFill>
            <a:srgbClr val="002060"/>
          </a:solidFill>
        </p:spPr>
      </p:pic>
      <p:sp>
        <p:nvSpPr>
          <p:cNvPr id="6" name="5 Oval Belirtme Çizgisi"/>
          <p:cNvSpPr/>
          <p:nvPr/>
        </p:nvSpPr>
        <p:spPr>
          <a:xfrm>
            <a:off x="5286375" y="3929063"/>
            <a:ext cx="3786188" cy="2071687"/>
          </a:xfrm>
          <a:prstGeom prst="wedgeEllipseCallout">
            <a:avLst>
              <a:gd name="adj1" fmla="val -56837"/>
              <a:gd name="adj2" fmla="val -6090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err="1"/>
              <a:t>Koronal</a:t>
            </a:r>
            <a:r>
              <a:rPr lang="tr-TR" sz="2400" dirty="0"/>
              <a:t> planda, </a:t>
            </a:r>
          </a:p>
          <a:p>
            <a:pPr algn="ctr">
              <a:defRPr/>
            </a:pPr>
            <a:r>
              <a:rPr lang="tr-TR" sz="2400" dirty="0"/>
              <a:t>dış kulak üst  ve alt kenarları arası maksimum mesafe</a:t>
            </a:r>
          </a:p>
        </p:txBody>
      </p:sp>
      <p:sp>
        <p:nvSpPr>
          <p:cNvPr id="55301" name="20 Metin kutusu"/>
          <p:cNvSpPr txBox="1">
            <a:spLocks noChangeArrowheads="1"/>
          </p:cNvSpPr>
          <p:nvPr/>
        </p:nvSpPr>
        <p:spPr bwMode="auto">
          <a:xfrm>
            <a:off x="5357813" y="6500813"/>
            <a:ext cx="37147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Letierri L, Obstet Gynecol; 1993</a:t>
            </a: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571500" y="6000750"/>
            <a:ext cx="7929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tr-T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persentil</a:t>
            </a: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altında </a:t>
            </a:r>
            <a:r>
              <a:rPr lang="tr-T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%71, +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 8.8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6323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FFFF00"/>
                </a:solidFill>
              </a:rPr>
              <a:t>Nazal Kemik  Yokluğu veya Hipoplazisi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 t="3812"/>
          <a:stretch>
            <a:fillRect/>
          </a:stretch>
        </p:blipFill>
        <p:spPr bwMode="auto">
          <a:xfrm>
            <a:off x="1143000" y="1196975"/>
            <a:ext cx="6858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2 İçerik Yer Tutucusu"/>
          <p:cNvSpPr txBox="1">
            <a:spLocks/>
          </p:cNvSpPr>
          <p:nvPr/>
        </p:nvSpPr>
        <p:spPr bwMode="auto">
          <a:xfrm>
            <a:off x="642938" y="5734050"/>
            <a:ext cx="7929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>
                <a:solidFill>
                  <a:schemeClr val="bg1"/>
                </a:solidFill>
              </a:rPr>
              <a:t>Down sendromlu fetusların </a:t>
            </a:r>
            <a:r>
              <a:rPr lang="tr-TR" sz="2400" b="1">
                <a:solidFill>
                  <a:schemeClr val="bg1"/>
                </a:solidFill>
              </a:rPr>
              <a:t>%25</a:t>
            </a:r>
            <a:r>
              <a:rPr lang="tr-TR" sz="2400">
                <a:solidFill>
                  <a:schemeClr val="bg1"/>
                </a:solidFill>
              </a:rPr>
              <a:t>’ inde </a:t>
            </a:r>
            <a:r>
              <a:rPr lang="tr-TR" sz="2400" b="1">
                <a:solidFill>
                  <a:schemeClr val="bg1"/>
                </a:solidFill>
              </a:rPr>
              <a:t>nazal kemik hipoplazisi </a:t>
            </a:r>
            <a:r>
              <a:rPr lang="tr-TR" sz="2400">
                <a:solidFill>
                  <a:schemeClr val="bg1"/>
                </a:solidFill>
              </a:rPr>
              <a:t>mevcut</a:t>
            </a:r>
          </a:p>
        </p:txBody>
      </p:sp>
      <p:sp>
        <p:nvSpPr>
          <p:cNvPr id="7" name="6 Oval Belirtme Çizgisi"/>
          <p:cNvSpPr/>
          <p:nvPr/>
        </p:nvSpPr>
        <p:spPr>
          <a:xfrm>
            <a:off x="4643438" y="3573463"/>
            <a:ext cx="4500562" cy="1500187"/>
          </a:xfrm>
          <a:prstGeom prst="wedgeEllipseCallout">
            <a:avLst>
              <a:gd name="adj1" fmla="val -59442"/>
              <a:gd name="adj2" fmla="val -1059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Nazal Bone &lt;2.5 mm veya</a:t>
            </a:r>
          </a:p>
          <a:p>
            <a:pPr algn="ctr">
              <a:defRPr/>
            </a:pPr>
            <a:r>
              <a:rPr lang="tr-TR" sz="2000" dirty="0"/>
              <a:t>BPD / NBL &gt; 9 = HİPOPLAZİ</a:t>
            </a:r>
          </a:p>
        </p:txBody>
      </p:sp>
      <p:sp>
        <p:nvSpPr>
          <p:cNvPr id="56327" name="20 Metin kutusu"/>
          <p:cNvSpPr txBox="1">
            <a:spLocks noChangeArrowheads="1"/>
          </p:cNvSpPr>
          <p:nvPr/>
        </p:nvSpPr>
        <p:spPr bwMode="auto">
          <a:xfrm>
            <a:off x="5581650" y="6453188"/>
            <a:ext cx="3527425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Viora E, Prenat Diagn;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457200" y="203200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36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İntrakardiyak</a:t>
            </a:r>
            <a:r>
              <a:rPr lang="tr-TR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36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Ekojen</a:t>
            </a:r>
            <a:r>
              <a:rPr lang="tr-TR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36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Fokus</a:t>
            </a:r>
            <a:endParaRPr lang="tr-TR" sz="36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974"/>
          <a:stretch>
            <a:fillRect/>
          </a:stretch>
        </p:blipFill>
        <p:spPr>
          <a:xfrm>
            <a:off x="928688" y="1139825"/>
            <a:ext cx="7192962" cy="4360863"/>
          </a:xfr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42938" y="5572125"/>
            <a:ext cx="75866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%1,1, 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+LR 2.8</a:t>
            </a:r>
          </a:p>
        </p:txBody>
      </p:sp>
      <p:sp>
        <p:nvSpPr>
          <p:cNvPr id="57349" name="20 Metin kutusu"/>
          <p:cNvSpPr txBox="1">
            <a:spLocks noChangeArrowheads="1"/>
          </p:cNvSpPr>
          <p:nvPr/>
        </p:nvSpPr>
        <p:spPr bwMode="auto">
          <a:xfrm>
            <a:off x="5357813" y="6448425"/>
            <a:ext cx="37147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Bromley B, Obstet Gynecol; 1995</a:t>
            </a:r>
          </a:p>
        </p:txBody>
      </p:sp>
      <p:sp>
        <p:nvSpPr>
          <p:cNvPr id="8" name="7 Oval Belirtme Çizgisi"/>
          <p:cNvSpPr/>
          <p:nvPr/>
        </p:nvSpPr>
        <p:spPr>
          <a:xfrm>
            <a:off x="5072063" y="2000250"/>
            <a:ext cx="3857625" cy="2500313"/>
          </a:xfrm>
          <a:prstGeom prst="wedgeEllipseCallout">
            <a:avLst>
              <a:gd name="adj1" fmla="val -80157"/>
              <a:gd name="adj2" fmla="val -204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Sıklıkla SOL </a:t>
            </a:r>
            <a:r>
              <a:rPr lang="tr-TR" sz="2000" dirty="0" err="1"/>
              <a:t>Ventrikülde</a:t>
            </a:r>
            <a:endParaRPr lang="tr-TR" sz="2000" dirty="0"/>
          </a:p>
          <a:p>
            <a:pPr algn="ctr">
              <a:defRPr/>
            </a:pPr>
            <a:r>
              <a:rPr lang="tr-TR" sz="2000" dirty="0"/>
              <a:t>T21’li </a:t>
            </a:r>
            <a:r>
              <a:rPr lang="tr-TR" sz="2000" dirty="0" err="1"/>
              <a:t>fetusların</a:t>
            </a:r>
            <a:r>
              <a:rPr lang="tr-TR" sz="2000" dirty="0"/>
              <a:t>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%18</a:t>
            </a:r>
            <a:r>
              <a:rPr lang="tr-TR" sz="2000" dirty="0"/>
              <a:t>’ i,</a:t>
            </a:r>
          </a:p>
          <a:p>
            <a:pPr algn="ctr">
              <a:defRPr/>
            </a:pPr>
            <a:r>
              <a:rPr lang="tr-TR" sz="2000" dirty="0"/>
              <a:t>Normal </a:t>
            </a:r>
            <a:r>
              <a:rPr lang="tr-TR" sz="2000" dirty="0" err="1"/>
              <a:t>fetusların</a:t>
            </a:r>
            <a:endParaRPr lang="tr-TR" sz="2000" dirty="0"/>
          </a:p>
          <a:p>
            <a:pPr algn="ctr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%4.7</a:t>
            </a:r>
            <a:r>
              <a:rPr lang="tr-TR" sz="2000" dirty="0"/>
              <a:t>’ sinde </a:t>
            </a:r>
          </a:p>
          <a:p>
            <a:pPr algn="ctr">
              <a:defRPr/>
            </a:pPr>
            <a:r>
              <a:rPr lang="tr-TR" sz="2000" dirty="0"/>
              <a:t>pozitif bulgu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Klinodaktili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23"/>
          <a:stretch>
            <a:fillRect/>
          </a:stretch>
        </p:blipFill>
        <p:spPr>
          <a:xfrm>
            <a:off x="811213" y="1428750"/>
            <a:ext cx="7618412" cy="4500563"/>
          </a:xfrm>
          <a:noFill/>
        </p:spPr>
      </p:pic>
      <p:sp>
        <p:nvSpPr>
          <p:cNvPr id="6" name="5 Oval Belirtme Çizgisi"/>
          <p:cNvSpPr/>
          <p:nvPr/>
        </p:nvSpPr>
        <p:spPr>
          <a:xfrm>
            <a:off x="4286250" y="4357688"/>
            <a:ext cx="4429125" cy="1785937"/>
          </a:xfrm>
          <a:prstGeom prst="wedgeEllipseCallout">
            <a:avLst>
              <a:gd name="adj1" fmla="val -52161"/>
              <a:gd name="adj2" fmla="val -11637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Orta </a:t>
            </a:r>
            <a:r>
              <a:rPr lang="tr-TR" sz="2000" dirty="0" err="1"/>
              <a:t>falangs</a:t>
            </a:r>
            <a:r>
              <a:rPr lang="tr-TR" sz="2000" dirty="0"/>
              <a:t> </a:t>
            </a:r>
            <a:r>
              <a:rPr lang="tr-TR" sz="2000" dirty="0" err="1"/>
              <a:t>hipoplazisi</a:t>
            </a:r>
            <a:r>
              <a:rPr lang="tr-TR" sz="2000" dirty="0"/>
              <a:t> ,</a:t>
            </a:r>
          </a:p>
          <a:p>
            <a:pPr algn="ctr">
              <a:defRPr/>
            </a:pPr>
            <a:r>
              <a:rPr lang="tr-TR" sz="2000" dirty="0"/>
              <a:t>5. parmağın </a:t>
            </a:r>
          </a:p>
          <a:p>
            <a:pPr algn="ctr">
              <a:defRPr/>
            </a:pPr>
            <a:r>
              <a:rPr lang="tr-TR" sz="2000" dirty="0"/>
              <a:t>4. parmak üzerine eğriliği</a:t>
            </a:r>
          </a:p>
        </p:txBody>
      </p:sp>
      <p:sp>
        <p:nvSpPr>
          <p:cNvPr id="58373" name="20 Metin kutusu"/>
          <p:cNvSpPr txBox="1">
            <a:spLocks noChangeArrowheads="1"/>
          </p:cNvSpPr>
          <p:nvPr/>
        </p:nvSpPr>
        <p:spPr bwMode="auto">
          <a:xfrm>
            <a:off x="4787900" y="6323013"/>
            <a:ext cx="3852863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Smith-Bindman R, Prenat Diagn;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r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3534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 err="1">
                <a:solidFill>
                  <a:srgbClr val="FFFF00"/>
                </a:solidFill>
                <a:ea typeface="+mj-ea"/>
              </a:rPr>
              <a:t>Maternal</a:t>
            </a:r>
            <a:r>
              <a:rPr lang="tr-TR" sz="3600" dirty="0">
                <a:solidFill>
                  <a:srgbClr val="FFFF00"/>
                </a:solidFill>
                <a:ea typeface="+mj-ea"/>
              </a:rPr>
              <a:t> Yaş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t="3378"/>
          <a:stretch>
            <a:fillRect/>
          </a:stretch>
        </p:blipFill>
        <p:spPr bwMode="auto">
          <a:xfrm>
            <a:off x="1387475" y="1285875"/>
            <a:ext cx="63992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1 Başlık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İki Damar Umblikal Kord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71500" y="5786438"/>
            <a:ext cx="7929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 %41, FPR %0.31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+LR 1.3</a:t>
            </a:r>
          </a:p>
        </p:txBody>
      </p:sp>
      <p:sp>
        <p:nvSpPr>
          <p:cNvPr id="59397" name="20 Metin kutusu"/>
          <p:cNvSpPr txBox="1">
            <a:spLocks noChangeArrowheads="1"/>
          </p:cNvSpPr>
          <p:nvPr/>
        </p:nvSpPr>
        <p:spPr bwMode="auto">
          <a:xfrm>
            <a:off x="5219700" y="6308725"/>
            <a:ext cx="34925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Smith-Bindmann, Prenat Diagn: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Sandal Gap</a:t>
            </a: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019"/>
          <a:stretch>
            <a:fillRect/>
          </a:stretch>
        </p:blipFill>
        <p:spPr>
          <a:xfrm>
            <a:off x="857250" y="1655763"/>
            <a:ext cx="7453313" cy="4130675"/>
          </a:xfrm>
          <a:noFill/>
        </p:spPr>
      </p:pic>
      <p:sp>
        <p:nvSpPr>
          <p:cNvPr id="6" name="5 Oval Belirtme Çizgisi"/>
          <p:cNvSpPr>
            <a:spLocks noChangeArrowheads="1"/>
          </p:cNvSpPr>
          <p:nvPr/>
        </p:nvSpPr>
        <p:spPr bwMode="auto">
          <a:xfrm>
            <a:off x="5173663" y="3805238"/>
            <a:ext cx="3286125" cy="1928812"/>
          </a:xfrm>
          <a:prstGeom prst="wedgeEllipseCallout">
            <a:avLst>
              <a:gd name="adj1" fmla="val -44782"/>
              <a:gd name="adj2" fmla="val -59134"/>
            </a:avLst>
          </a:prstGeom>
          <a:solidFill>
            <a:srgbClr val="00206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Sandal-</a:t>
            </a:r>
            <a:r>
              <a:rPr lang="tr-TR" sz="28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Gap</a:t>
            </a:r>
            <a:r>
              <a:rPr lang="tr-TR" sz="2800" dirty="0">
                <a:solidFill>
                  <a:schemeClr val="lt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lt1"/>
                </a:solidFill>
                <a:latin typeface="+mn-lt"/>
              </a:rPr>
              <a:t>Sensitivitesi</a:t>
            </a:r>
            <a:r>
              <a:rPr lang="tr-TR" sz="2800" dirty="0">
                <a:solidFill>
                  <a:schemeClr val="lt1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tr-TR" sz="2800" dirty="0">
                <a:solidFill>
                  <a:schemeClr val="lt1"/>
                </a:solidFill>
                <a:latin typeface="+mn-lt"/>
              </a:rPr>
              <a:t>yalnızca </a:t>
            </a:r>
            <a:r>
              <a:rPr lang="tr-TR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%3</a:t>
            </a:r>
          </a:p>
        </p:txBody>
      </p:sp>
      <p:sp>
        <p:nvSpPr>
          <p:cNvPr id="60421" name="20 Metin kutusu"/>
          <p:cNvSpPr txBox="1">
            <a:spLocks noChangeArrowheads="1"/>
          </p:cNvSpPr>
          <p:nvPr/>
        </p:nvSpPr>
        <p:spPr bwMode="auto">
          <a:xfrm>
            <a:off x="3816350" y="6237288"/>
            <a:ext cx="4500563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Hobbins JC, J Ultrasound Med;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FF00"/>
                </a:solidFill>
              </a:rPr>
              <a:t>Koroid Pleksus Kistleri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039" b="1620"/>
          <a:stretch>
            <a:fillRect/>
          </a:stretch>
        </p:blipFill>
        <p:spPr>
          <a:xfrm>
            <a:off x="890588" y="1344613"/>
            <a:ext cx="7467600" cy="4156075"/>
          </a:xfrm>
          <a:noFill/>
        </p:spPr>
      </p:pic>
      <p:sp>
        <p:nvSpPr>
          <p:cNvPr id="61444" name="2 İçerik Yer Tutucusu"/>
          <p:cNvSpPr txBox="1">
            <a:spLocks/>
          </p:cNvSpPr>
          <p:nvPr/>
        </p:nvSpPr>
        <p:spPr bwMode="auto">
          <a:xfrm>
            <a:off x="571500" y="5524500"/>
            <a:ext cx="79295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000">
                <a:solidFill>
                  <a:schemeClr val="bg1"/>
                </a:solidFill>
              </a:rPr>
              <a:t>Trizomi 18 ile ilişkili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000">
                <a:solidFill>
                  <a:schemeClr val="bg1"/>
                </a:solidFill>
              </a:rPr>
              <a:t>T21 riskini anlamlı oranda etkisi yok</a:t>
            </a:r>
            <a:endParaRPr lang="tr-TR" sz="2000" b="1">
              <a:solidFill>
                <a:schemeClr val="bg1"/>
              </a:solidFill>
            </a:endParaRPr>
          </a:p>
        </p:txBody>
      </p:sp>
      <p:sp>
        <p:nvSpPr>
          <p:cNvPr id="61445" name="20 Metin kutusu"/>
          <p:cNvSpPr txBox="1">
            <a:spLocks noChangeArrowheads="1"/>
          </p:cNvSpPr>
          <p:nvPr/>
        </p:nvSpPr>
        <p:spPr bwMode="auto">
          <a:xfrm>
            <a:off x="4787900" y="6396038"/>
            <a:ext cx="4284663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>
                <a:latin typeface="Calibri" pitchFamily="34" charset="0"/>
              </a:rPr>
              <a:t>Bottalico J, Ultrasound Obstet Gynecol;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FF00"/>
                </a:solidFill>
              </a:rPr>
              <a:t>Nöral Tüp Defektleri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smtClean="0">
                <a:solidFill>
                  <a:schemeClr val="bg2"/>
                </a:solidFill>
              </a:rPr>
              <a:t>Kalp anomalilerinden sonra görülen en sık anomalidir</a:t>
            </a:r>
          </a:p>
          <a:p>
            <a:r>
              <a:rPr lang="tr-TR" sz="2400" smtClean="0">
                <a:solidFill>
                  <a:schemeClr val="bg2"/>
                </a:solidFill>
              </a:rPr>
              <a:t>1000 gebelikte 2 oranında görülür</a:t>
            </a:r>
          </a:p>
          <a:p>
            <a:r>
              <a:rPr lang="tr-TR" sz="2400" smtClean="0">
                <a:solidFill>
                  <a:schemeClr val="bg2"/>
                </a:solidFill>
              </a:rPr>
              <a:t>Tekrarlama riski yüksektir </a:t>
            </a:r>
          </a:p>
          <a:p>
            <a:pPr lvl="1"/>
            <a:r>
              <a:rPr lang="tr-TR" sz="2000" smtClean="0">
                <a:solidFill>
                  <a:schemeClr val="bg2"/>
                </a:solidFill>
              </a:rPr>
              <a:t>Önceki gebelikte varsa  %4</a:t>
            </a:r>
          </a:p>
          <a:p>
            <a:pPr lvl="1"/>
            <a:r>
              <a:rPr lang="tr-TR" sz="2000" smtClean="0">
                <a:solidFill>
                  <a:schemeClr val="bg2"/>
                </a:solidFill>
              </a:rPr>
              <a:t>Anne veya babada spina bifida varsa %5</a:t>
            </a:r>
          </a:p>
          <a:p>
            <a:pPr lvl="1"/>
            <a:r>
              <a:rPr lang="tr-TR" sz="2000" smtClean="0">
                <a:solidFill>
                  <a:schemeClr val="bg2"/>
                </a:solidFill>
              </a:rPr>
              <a:t>2 sefer tekrarlamışsa %10</a:t>
            </a:r>
          </a:p>
          <a:p>
            <a:r>
              <a:rPr lang="tr-TR" sz="2400" smtClean="0">
                <a:solidFill>
                  <a:schemeClr val="bg2"/>
                </a:solidFill>
              </a:rPr>
              <a:t>Multifaktöriyeldir</a:t>
            </a:r>
          </a:p>
          <a:p>
            <a:pPr lvl="1"/>
            <a:endParaRPr lang="tr-TR" sz="2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4400">
                <a:solidFill>
                  <a:srgbClr val="FFFF00"/>
                </a:solidFill>
                <a:latin typeface="Calibri" pitchFamily="34" charset="0"/>
              </a:rPr>
              <a:t>Nöral Tüp Defektleri</a:t>
            </a:r>
          </a:p>
        </p:txBody>
      </p:sp>
      <p:sp>
        <p:nvSpPr>
          <p:cNvPr id="84997" name="Rectangle 5"/>
          <p:cNvSpPr>
            <a:spLocks/>
          </p:cNvSpPr>
          <p:nvPr/>
        </p:nvSpPr>
        <p:spPr bwMode="auto">
          <a:xfrm>
            <a:off x="457200" y="11969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 b="1">
                <a:solidFill>
                  <a:schemeClr val="bg2"/>
                </a:solidFill>
                <a:latin typeface="Calibri" pitchFamily="34" charset="0"/>
              </a:rPr>
              <a:t>Genetik nedenler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Aile öyküsü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MTHFR mutasyonu (Homosistein ve Folat metabolizması bozukluğu)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Otozomal resesif geciş gösteren sendromlar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>
                <a:solidFill>
                  <a:schemeClr val="bg2"/>
                </a:solidFill>
                <a:latin typeface="Calibri" pitchFamily="34" charset="0"/>
              </a:rPr>
              <a:t> Meckel-Gruber, Joubert, Jarcho-Levin, Roberts vs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Anöploidiler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>
                <a:solidFill>
                  <a:schemeClr val="bg2"/>
                </a:solidFill>
                <a:latin typeface="Calibri" pitchFamily="34" charset="0"/>
              </a:rPr>
              <a:t>Trizomi 13, 18, Triploidi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 b="1">
                <a:solidFill>
                  <a:schemeClr val="bg2"/>
                </a:solidFill>
                <a:latin typeface="Calibri" pitchFamily="34" charset="0"/>
              </a:rPr>
              <a:t>Çevresel faktörler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Diyabet, hiperglisemi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Hipertermi (sauna)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İlaçlar (Carbamazepin, Valproik asit, Kumadin vs)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 b="1">
                <a:solidFill>
                  <a:schemeClr val="bg2"/>
                </a:solidFill>
                <a:latin typeface="Calibri" pitchFamily="34" charset="0"/>
              </a:rPr>
              <a:t>Bölgesel faktörler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tr-TR" sz="2000">
                <a:solidFill>
                  <a:schemeClr val="bg2"/>
                </a:solidFill>
                <a:latin typeface="Calibri" pitchFamily="34" charset="0"/>
              </a:rPr>
              <a:t>İngiltere, Hindistan, Çin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412875"/>
            <a:ext cx="8837612" cy="3228975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4400">
                <a:solidFill>
                  <a:srgbClr val="FFFF00"/>
                </a:solidFill>
                <a:latin typeface="Calibri" pitchFamily="34" charset="0"/>
              </a:rPr>
              <a:t>Maternal serum AFP taraması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987675" y="4699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bg1"/>
                </a:solidFill>
              </a:rPr>
              <a:t>Maternal serum AFP MOM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63713" y="5392738"/>
            <a:ext cx="54800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</a:rPr>
              <a:t>2.0 - 2.5 MOM üstü değerler patolojik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>
                <a:solidFill>
                  <a:srgbClr val="FFFF00"/>
                </a:solidFill>
                <a:latin typeface="Arial" charset="0"/>
              </a:rPr>
              <a:t>AFP seviyesini etkileyen faktörler</a:t>
            </a:r>
          </a:p>
        </p:txBody>
      </p:sp>
      <p:sp>
        <p:nvSpPr>
          <p:cNvPr id="8806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2071688"/>
            <a:ext cx="4038600" cy="4525962"/>
          </a:xfrm>
        </p:spPr>
        <p:txBody>
          <a:bodyPr/>
          <a:lstStyle/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Küçük gebelik haftası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Çoğul gebelik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NTD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Gastroşizis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Omfalosel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Kistik higroma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Renal anomaliler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Osteogenezis imperfekta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Preeklampsi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Plasenta dekolmanı</a:t>
            </a:r>
          </a:p>
        </p:txBody>
      </p:sp>
      <p:sp>
        <p:nvSpPr>
          <p:cNvPr id="88070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2071688"/>
            <a:ext cx="4038600" cy="4525962"/>
          </a:xfrm>
        </p:spPr>
        <p:txBody>
          <a:bodyPr/>
          <a:lstStyle/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Büyük gebelik haftası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Obezite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Diabet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Trizomiler</a:t>
            </a:r>
          </a:p>
          <a:p>
            <a:r>
              <a:rPr lang="tr-TR" sz="2000" smtClean="0">
                <a:solidFill>
                  <a:schemeClr val="bg1"/>
                </a:solidFill>
                <a:latin typeface="Arial" charset="0"/>
              </a:rPr>
              <a:t>Gestasyonel trofoblastik hastalık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68313" y="1636713"/>
            <a:ext cx="2730500" cy="3968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YÜKSEK DEĞERLER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643438" y="1643063"/>
            <a:ext cx="2574925" cy="3968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DÜŞÜK DEĞERLER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430338" y="476250"/>
            <a:ext cx="4489450" cy="404813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15-20 hafta maternal serum AFP taraması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611188" y="1341438"/>
            <a:ext cx="5775325" cy="40481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Düzeltilmiş AFP değeri (</a:t>
            </a:r>
            <a:r>
              <a:rPr lang="tr-TR" sz="1600" i="1">
                <a:solidFill>
                  <a:schemeClr val="bg1"/>
                </a:solidFill>
              </a:rPr>
              <a:t>Yaş, kilo, ırk, gebelik haftası, DM</a:t>
            </a:r>
            <a:r>
              <a:rPr lang="tr-TR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68313" y="2728913"/>
            <a:ext cx="2578100" cy="40481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AFP değeri &lt;2.00 MoM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303713" y="2708275"/>
            <a:ext cx="2578100" cy="404813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AFP değeri &gt;2.00 MoM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987675" y="4805363"/>
            <a:ext cx="2578100" cy="40481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AFP değeri &lt;2.50 MoM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6270625" y="4805363"/>
            <a:ext cx="2578100" cy="40481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AFP değeri &gt;2.50 MoM</a:t>
            </a:r>
          </a:p>
        </p:txBody>
      </p:sp>
      <p:cxnSp>
        <p:nvCxnSpPr>
          <p:cNvPr id="90136" name="AutoShape 24"/>
          <p:cNvCxnSpPr>
            <a:cxnSpLocks noChangeShapeType="1"/>
            <a:endCxn id="90131" idx="0"/>
          </p:cNvCxnSpPr>
          <p:nvPr/>
        </p:nvCxnSpPr>
        <p:spPr bwMode="auto">
          <a:xfrm>
            <a:off x="3494088" y="889000"/>
            <a:ext cx="4762" cy="43338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37" name="AutoShape 25"/>
          <p:cNvCxnSpPr>
            <a:cxnSpLocks noChangeShapeType="1"/>
            <a:stCxn id="90131" idx="2"/>
          </p:cNvCxnSpPr>
          <p:nvPr/>
        </p:nvCxnSpPr>
        <p:spPr bwMode="auto">
          <a:xfrm flipH="1">
            <a:off x="1549400" y="1765300"/>
            <a:ext cx="1949450" cy="91916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38" name="AutoShape 26"/>
          <p:cNvCxnSpPr>
            <a:cxnSpLocks noChangeShapeType="1"/>
            <a:stCxn id="90131" idx="2"/>
            <a:endCxn id="90133" idx="0"/>
          </p:cNvCxnSpPr>
          <p:nvPr/>
        </p:nvCxnSpPr>
        <p:spPr bwMode="auto">
          <a:xfrm>
            <a:off x="3498850" y="1765300"/>
            <a:ext cx="2093913" cy="9239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1290638" y="4149725"/>
            <a:ext cx="958850" cy="404813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3810000" y="5597525"/>
            <a:ext cx="958850" cy="404813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76238" y="6329363"/>
            <a:ext cx="40417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66FF33"/>
                </a:solidFill>
              </a:rPr>
              <a:t>İkizler için AFP Mom 3.50 olarak alınır</a:t>
            </a:r>
          </a:p>
        </p:txBody>
      </p:sp>
      <p:cxnSp>
        <p:nvCxnSpPr>
          <p:cNvPr id="90143" name="AutoShape 31"/>
          <p:cNvCxnSpPr>
            <a:cxnSpLocks noChangeShapeType="1"/>
            <a:stCxn id="90132" idx="2"/>
            <a:endCxn id="90139" idx="0"/>
          </p:cNvCxnSpPr>
          <p:nvPr/>
        </p:nvCxnSpPr>
        <p:spPr bwMode="auto">
          <a:xfrm>
            <a:off x="1757363" y="3152775"/>
            <a:ext cx="12700" cy="977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276600" y="3644900"/>
            <a:ext cx="4629150" cy="67945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USG, gebelik yaşı, fetus sayısı, fetal yaşam</a:t>
            </a:r>
          </a:p>
          <a:p>
            <a:r>
              <a:rPr lang="tr-TR">
                <a:solidFill>
                  <a:schemeClr val="bg1"/>
                </a:solidFill>
              </a:rPr>
              <a:t>değerlendir ve tekrar ölçüm yap</a:t>
            </a:r>
          </a:p>
        </p:txBody>
      </p:sp>
      <p:cxnSp>
        <p:nvCxnSpPr>
          <p:cNvPr id="90146" name="AutoShape 34"/>
          <p:cNvCxnSpPr>
            <a:cxnSpLocks noChangeShapeType="1"/>
            <a:stCxn id="90133" idx="2"/>
            <a:endCxn id="90144" idx="0"/>
          </p:cNvCxnSpPr>
          <p:nvPr/>
        </p:nvCxnSpPr>
        <p:spPr bwMode="auto">
          <a:xfrm flipH="1">
            <a:off x="5591175" y="3132138"/>
            <a:ext cx="1588" cy="493712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47" name="AutoShape 35"/>
          <p:cNvCxnSpPr>
            <a:cxnSpLocks noChangeShapeType="1"/>
            <a:stCxn id="90144" idx="2"/>
            <a:endCxn id="90134" idx="0"/>
          </p:cNvCxnSpPr>
          <p:nvPr/>
        </p:nvCxnSpPr>
        <p:spPr bwMode="auto">
          <a:xfrm flipH="1">
            <a:off x="4276725" y="4343400"/>
            <a:ext cx="1314450" cy="44291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48" name="AutoShape 36"/>
          <p:cNvCxnSpPr>
            <a:cxnSpLocks noChangeShapeType="1"/>
            <a:stCxn id="90144" idx="2"/>
            <a:endCxn id="90135" idx="0"/>
          </p:cNvCxnSpPr>
          <p:nvPr/>
        </p:nvCxnSpPr>
        <p:spPr bwMode="auto">
          <a:xfrm>
            <a:off x="5591175" y="4343400"/>
            <a:ext cx="1968500" cy="44291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6732588" y="5661025"/>
            <a:ext cx="1657350" cy="67945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Ayrıntılı USG,</a:t>
            </a:r>
          </a:p>
          <a:p>
            <a:r>
              <a:rPr lang="tr-TR">
                <a:solidFill>
                  <a:schemeClr val="bg1"/>
                </a:solidFill>
              </a:rPr>
              <a:t>Amniyosentez</a:t>
            </a:r>
          </a:p>
        </p:txBody>
      </p:sp>
      <p:cxnSp>
        <p:nvCxnSpPr>
          <p:cNvPr id="90151" name="AutoShape 39"/>
          <p:cNvCxnSpPr>
            <a:cxnSpLocks noChangeShapeType="1"/>
            <a:stCxn id="90134" idx="2"/>
            <a:endCxn id="90140" idx="0"/>
          </p:cNvCxnSpPr>
          <p:nvPr/>
        </p:nvCxnSpPr>
        <p:spPr bwMode="auto">
          <a:xfrm>
            <a:off x="4276725" y="5229225"/>
            <a:ext cx="12700" cy="3492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52" name="AutoShape 40"/>
          <p:cNvCxnSpPr>
            <a:cxnSpLocks noChangeShapeType="1"/>
            <a:stCxn id="90135" idx="2"/>
            <a:endCxn id="90150" idx="0"/>
          </p:cNvCxnSpPr>
          <p:nvPr/>
        </p:nvCxnSpPr>
        <p:spPr bwMode="auto">
          <a:xfrm>
            <a:off x="7559675" y="5229225"/>
            <a:ext cx="1588" cy="4127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08050"/>
            <a:ext cx="3240088" cy="2773363"/>
          </a:xfrm>
          <a:prstGeom prst="rect">
            <a:avLst/>
          </a:prstGeom>
          <a:noFill/>
        </p:spPr>
      </p:pic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6084888" y="1628775"/>
            <a:ext cx="365125" cy="4175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V="1">
            <a:off x="6227763" y="2959100"/>
            <a:ext cx="417512" cy="469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862013"/>
            <a:ext cx="3240087" cy="2838450"/>
          </a:xfrm>
          <a:prstGeom prst="rect">
            <a:avLst/>
          </a:prstGeom>
          <a:noFill/>
        </p:spPr>
      </p:pic>
      <p:sp>
        <p:nvSpPr>
          <p:cNvPr id="83976" name="AutoShape 8"/>
          <p:cNvSpPr>
            <a:spLocks noChangeArrowheads="1"/>
          </p:cNvSpPr>
          <p:nvPr/>
        </p:nvSpPr>
        <p:spPr bwMode="auto">
          <a:xfrm rot="5108498">
            <a:off x="7387432" y="2126456"/>
            <a:ext cx="717550" cy="4429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3977" name="1 Başlık"/>
          <p:cNvSpPr>
            <a:spLocks/>
          </p:cNvSpPr>
          <p:nvPr/>
        </p:nvSpPr>
        <p:spPr bwMode="auto">
          <a:xfrm>
            <a:off x="457200" y="115888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FFFF00"/>
                </a:solidFill>
                <a:latin typeface="Calibri" pitchFamily="34" charset="0"/>
              </a:rPr>
              <a:t>Spina Bifida</a:t>
            </a:r>
          </a:p>
        </p:txBody>
      </p:sp>
      <p:pic>
        <p:nvPicPr>
          <p:cNvPr id="83979" name="Picture 11" descr="nfig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06813"/>
            <a:ext cx="6408737" cy="31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Anenceph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1984375" cy="3024188"/>
          </a:xfrm>
          <a:prstGeom prst="rect">
            <a:avLst/>
          </a:prstGeom>
          <a:noFill/>
        </p:spPr>
      </p:pic>
      <p:sp>
        <p:nvSpPr>
          <p:cNvPr id="81926" name="1 Başlık"/>
          <p:cNvSpPr>
            <a:spLocks/>
          </p:cNvSpPr>
          <p:nvPr/>
        </p:nvSpPr>
        <p:spPr bwMode="auto">
          <a:xfrm>
            <a:off x="457200" y="549275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600" b="1">
                <a:solidFill>
                  <a:srgbClr val="FFFF00"/>
                </a:solidFill>
                <a:latin typeface="Calibri" pitchFamily="34" charset="0"/>
              </a:rPr>
              <a:t>Anensefali</a:t>
            </a:r>
          </a:p>
        </p:txBody>
      </p:sp>
      <p:pic>
        <p:nvPicPr>
          <p:cNvPr id="81928" name="Picture 8" descr="KL1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3024188" cy="3024188"/>
          </a:xfrm>
          <a:prstGeom prst="rect">
            <a:avLst/>
          </a:prstGeom>
          <a:noFill/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565400"/>
            <a:ext cx="3552825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1288"/>
            <a:ext cx="7058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1 Başlık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3600">
                <a:solidFill>
                  <a:srgbClr val="FFFF00"/>
                </a:solidFill>
              </a:rPr>
              <a:t>Gebelik Yaşına Göre Anöploidi Sıklığı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81213"/>
            <a:ext cx="8064500" cy="4156075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84213" y="568166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Spina Bifida Okülta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19450" y="56753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Meningosel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919788" y="57023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Meningomiyelosel</a:t>
            </a:r>
          </a:p>
        </p:txBody>
      </p:sp>
      <p:sp>
        <p:nvSpPr>
          <p:cNvPr id="80904" name="1 Başlık"/>
          <p:cNvSpPr>
            <a:spLocks/>
          </p:cNvSpPr>
          <p:nvPr/>
        </p:nvSpPr>
        <p:spPr bwMode="auto">
          <a:xfrm>
            <a:off x="457200" y="549275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600" b="1">
                <a:solidFill>
                  <a:srgbClr val="FFFF00"/>
                </a:solidFill>
                <a:latin typeface="Calibri" pitchFamily="34" charset="0"/>
              </a:rPr>
              <a:t>Spina Bifida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7" name="Group 51"/>
          <p:cNvGraphicFramePr>
            <a:graphicFrameLocks noGrp="1"/>
          </p:cNvGraphicFramePr>
          <p:nvPr/>
        </p:nvGraphicFramePr>
        <p:xfrm>
          <a:off x="468313" y="2117725"/>
          <a:ext cx="8424862" cy="3471864"/>
        </p:xfrm>
        <a:graphic>
          <a:graphicData uri="http://schemas.openxmlformats.org/drawingml/2006/table">
            <a:tbl>
              <a:tblPr/>
              <a:tblGrid>
                <a:gridCol w="1684337"/>
                <a:gridCol w="1685925"/>
                <a:gridCol w="1684338"/>
                <a:gridCol w="1685925"/>
                <a:gridCol w="1684337"/>
              </a:tblGrid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10 hf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12 hf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16hf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40 hf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25 yaş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875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1350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30 yaş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575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 yaş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40 yaş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3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3600" dirty="0">
                <a:solidFill>
                  <a:srgbClr val="FFFF00"/>
                </a:solidFill>
                <a:ea typeface="+mj-ea"/>
              </a:rPr>
              <a:t>Gebelik Haftası ve </a:t>
            </a:r>
            <a:r>
              <a:rPr lang="tr-TR" sz="3600" dirty="0" err="1">
                <a:solidFill>
                  <a:srgbClr val="FFFF00"/>
                </a:solidFill>
                <a:ea typeface="+mj-ea"/>
              </a:rPr>
              <a:t>Maternal</a:t>
            </a:r>
            <a:r>
              <a:rPr lang="tr-TR" sz="3600" dirty="0">
                <a:solidFill>
                  <a:srgbClr val="FFFF00"/>
                </a:solidFill>
                <a:ea typeface="+mj-ea"/>
              </a:rPr>
              <a:t> Yaşa Göre </a:t>
            </a:r>
            <a:r>
              <a:rPr lang="tr-TR" sz="3600" dirty="0" err="1">
                <a:solidFill>
                  <a:srgbClr val="FFFF00"/>
                </a:solidFill>
                <a:ea typeface="+mj-ea"/>
              </a:rPr>
              <a:t>Trizomi</a:t>
            </a:r>
            <a:r>
              <a:rPr lang="tr-TR" sz="3600" dirty="0">
                <a:solidFill>
                  <a:srgbClr val="FFFF00"/>
                </a:solidFill>
                <a:ea typeface="+mj-ea"/>
              </a:rPr>
              <a:t> 21 Sıklığı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684338"/>
            <a:ext cx="6588125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44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Maternal Yaş</a:t>
            </a:r>
            <a:endParaRPr lang="tr-TR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701800"/>
            <a:ext cx="54038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822575" y="50085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%95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067175" y="4941888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%5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627313" y="26368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%70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3922713" y="26368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%30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987675" y="1963738"/>
            <a:ext cx="143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FF00"/>
                </a:solidFill>
              </a:rPr>
              <a:t>Trizomi 21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395288" y="21336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63575" y="5595938"/>
            <a:ext cx="520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20	 25	  30	   35	   40	   45</a:t>
            </a:r>
          </a:p>
          <a:p>
            <a:r>
              <a:rPr lang="tr-TR" b="1">
                <a:solidFill>
                  <a:schemeClr val="bg1"/>
                </a:solidFill>
              </a:rPr>
              <a:t>			Yaş</a:t>
            </a:r>
          </a:p>
        </p:txBody>
      </p:sp>
      <p:sp>
        <p:nvSpPr>
          <p:cNvPr id="245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FF00"/>
                </a:solidFill>
              </a:rPr>
              <a:t>Maternal Yaş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6804025" y="2425700"/>
            <a:ext cx="1751013" cy="860425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CVS/AS</a:t>
            </a:r>
          </a:p>
          <a:p>
            <a:pPr algn="ctr"/>
            <a:r>
              <a:rPr lang="tr-TR" sz="2400" b="1">
                <a:solidFill>
                  <a:schemeClr val="bg1"/>
                </a:solidFill>
              </a:rPr>
              <a:t>%5</a:t>
            </a: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6804025" y="3794125"/>
            <a:ext cx="1751013" cy="860425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Yakalama%30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2283</Words>
  <Application>Microsoft Office PowerPoint</Application>
  <PresentationFormat>Ekran Gösterisi (4:3)</PresentationFormat>
  <Paragraphs>735</Paragraphs>
  <Slides>60</Slides>
  <Notes>1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5</vt:i4>
      </vt:variant>
      <vt:variant>
        <vt:lpstr>Slayt Başlıkları</vt:lpstr>
      </vt:variant>
      <vt:variant>
        <vt:i4>60</vt:i4>
      </vt:variant>
    </vt:vector>
  </HeadingPairs>
  <TitlesOfParts>
    <vt:vector size="70" baseType="lpstr">
      <vt:lpstr>Arial</vt:lpstr>
      <vt:lpstr>Calibri</vt:lpstr>
      <vt:lpstr>Comic Sans MS</vt:lpstr>
      <vt:lpstr>Wingdings</vt:lpstr>
      <vt:lpstr>Ofis Teması</vt:lpstr>
      <vt:lpstr>Microsoft Office Excel Grafiği</vt:lpstr>
      <vt:lpstr>Microsoft Office Excel 97-2003 Çalışma Sayfası</vt:lpstr>
      <vt:lpstr>Photo Editor Photo</vt:lpstr>
      <vt:lpstr>Bitmap Image</vt:lpstr>
      <vt:lpstr>Video Clip</vt:lpstr>
      <vt:lpstr>Slayt 1</vt:lpstr>
      <vt:lpstr>Prenatal tanı gerekli midir? </vt:lpstr>
      <vt:lpstr>Slayt 3</vt:lpstr>
      <vt:lpstr>Anöploidi Taraması</vt:lpstr>
      <vt:lpstr>Slayt 5</vt:lpstr>
      <vt:lpstr>Slayt 6</vt:lpstr>
      <vt:lpstr>Slayt 7</vt:lpstr>
      <vt:lpstr>Slayt 8</vt:lpstr>
      <vt:lpstr>Maternal Yaş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Gebelik Haftasına Göre Biyokimyasal Markerlar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Artmış Nuchal Kalınlık</vt:lpstr>
      <vt:lpstr>Renal Pyelektazi</vt:lpstr>
      <vt:lpstr>Ekojenik Barsak</vt:lpstr>
      <vt:lpstr>Slayt 45</vt:lpstr>
      <vt:lpstr>Fetal Kulak Uzunluğu</vt:lpstr>
      <vt:lpstr>Nazal Kemik  Yokluğu veya Hipoplazisi</vt:lpstr>
      <vt:lpstr>Slayt 48</vt:lpstr>
      <vt:lpstr>Klinodaktili</vt:lpstr>
      <vt:lpstr>İki Damar Umblikal Kord</vt:lpstr>
      <vt:lpstr>Sandal Gap</vt:lpstr>
      <vt:lpstr>Koroid Pleksus Kistleri</vt:lpstr>
      <vt:lpstr>Nöral Tüp Defektleri</vt:lpstr>
      <vt:lpstr>Slayt 54</vt:lpstr>
      <vt:lpstr>Slayt 55</vt:lpstr>
      <vt:lpstr>AFP seviyesini etkileyen faktörler</vt:lpstr>
      <vt:lpstr>Slayt 57</vt:lpstr>
      <vt:lpstr>Slayt 58</vt:lpstr>
      <vt:lpstr>Slayt 59</vt:lpstr>
      <vt:lpstr>Slayt 60</vt:lpstr>
    </vt:vector>
  </TitlesOfParts>
  <Company>autf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habenula</dc:creator>
  <cp:lastModifiedBy>BIM</cp:lastModifiedBy>
  <cp:revision>291</cp:revision>
  <dcterms:created xsi:type="dcterms:W3CDTF">2010-04-10T10:02:36Z</dcterms:created>
  <dcterms:modified xsi:type="dcterms:W3CDTF">2020-03-23T08:55:11Z</dcterms:modified>
</cp:coreProperties>
</file>