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CC0050-4A6D-4E89-810F-02ABF996227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22E870CD-A48F-4238-9831-DDB0DB178E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2DF8BE88-3182-4D5D-9115-6CAE61E2C45C}"/>
              </a:ext>
            </a:extLst>
          </p:cNvPr>
          <p:cNvSpPr>
            <a:spLocks noGrp="1"/>
          </p:cNvSpPr>
          <p:nvPr>
            <p:ph type="dt" sz="half" idx="10"/>
          </p:nvPr>
        </p:nvSpPr>
        <p:spPr/>
        <p:txBody>
          <a:bodyPr/>
          <a:lstStyle/>
          <a:p>
            <a:fld id="{2471DA0F-288E-4E9B-9042-070EC1E333C3}" type="datetimeFigureOut">
              <a:rPr lang="tr-TR" smtClean="0"/>
              <a:t>17.04.2020</a:t>
            </a:fld>
            <a:endParaRPr lang="tr-TR"/>
          </a:p>
        </p:txBody>
      </p:sp>
      <p:sp>
        <p:nvSpPr>
          <p:cNvPr id="5" name="Alt Bilgi Yer Tutucusu 4">
            <a:extLst>
              <a:ext uri="{FF2B5EF4-FFF2-40B4-BE49-F238E27FC236}">
                <a16:creationId xmlns:a16="http://schemas.microsoft.com/office/drawing/2014/main" id="{55703C09-F423-4BE5-B381-5DEF893FA4C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D7A9134-B9A1-4C40-A50B-9F7FD69700AD}"/>
              </a:ext>
            </a:extLst>
          </p:cNvPr>
          <p:cNvSpPr>
            <a:spLocks noGrp="1"/>
          </p:cNvSpPr>
          <p:nvPr>
            <p:ph type="sldNum" sz="quarter" idx="12"/>
          </p:nvPr>
        </p:nvSpPr>
        <p:spPr/>
        <p:txBody>
          <a:bodyPr/>
          <a:lstStyle/>
          <a:p>
            <a:fld id="{D31D2B7F-6A0A-4D36-95A0-DF5A68807034}" type="slidenum">
              <a:rPr lang="tr-TR" smtClean="0"/>
              <a:t>‹#›</a:t>
            </a:fld>
            <a:endParaRPr lang="tr-TR"/>
          </a:p>
        </p:txBody>
      </p:sp>
    </p:spTree>
    <p:extLst>
      <p:ext uri="{BB962C8B-B14F-4D97-AF65-F5344CB8AC3E}">
        <p14:creationId xmlns:p14="http://schemas.microsoft.com/office/powerpoint/2010/main" val="3843292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83DB08-7BF3-4C9B-908F-221C89F3ACFD}"/>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C4CD65F-164D-488D-A4D0-4F0CF523D0B6}"/>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8C988D9-9582-4BCC-BDFA-B3ADCBAE900C}"/>
              </a:ext>
            </a:extLst>
          </p:cNvPr>
          <p:cNvSpPr>
            <a:spLocks noGrp="1"/>
          </p:cNvSpPr>
          <p:nvPr>
            <p:ph type="dt" sz="half" idx="10"/>
          </p:nvPr>
        </p:nvSpPr>
        <p:spPr/>
        <p:txBody>
          <a:bodyPr/>
          <a:lstStyle/>
          <a:p>
            <a:fld id="{2471DA0F-288E-4E9B-9042-070EC1E333C3}" type="datetimeFigureOut">
              <a:rPr lang="tr-TR" smtClean="0"/>
              <a:t>17.04.2020</a:t>
            </a:fld>
            <a:endParaRPr lang="tr-TR"/>
          </a:p>
        </p:txBody>
      </p:sp>
      <p:sp>
        <p:nvSpPr>
          <p:cNvPr id="5" name="Alt Bilgi Yer Tutucusu 4">
            <a:extLst>
              <a:ext uri="{FF2B5EF4-FFF2-40B4-BE49-F238E27FC236}">
                <a16:creationId xmlns:a16="http://schemas.microsoft.com/office/drawing/2014/main" id="{CE38AD0C-3172-4234-B487-7A5CA5DC2BD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8B948A7-30CE-4C8C-BAB8-5614684FD4E6}"/>
              </a:ext>
            </a:extLst>
          </p:cNvPr>
          <p:cNvSpPr>
            <a:spLocks noGrp="1"/>
          </p:cNvSpPr>
          <p:nvPr>
            <p:ph type="sldNum" sz="quarter" idx="12"/>
          </p:nvPr>
        </p:nvSpPr>
        <p:spPr/>
        <p:txBody>
          <a:bodyPr/>
          <a:lstStyle/>
          <a:p>
            <a:fld id="{D31D2B7F-6A0A-4D36-95A0-DF5A68807034}" type="slidenum">
              <a:rPr lang="tr-TR" smtClean="0"/>
              <a:t>‹#›</a:t>
            </a:fld>
            <a:endParaRPr lang="tr-TR"/>
          </a:p>
        </p:txBody>
      </p:sp>
    </p:spTree>
    <p:extLst>
      <p:ext uri="{BB962C8B-B14F-4D97-AF65-F5344CB8AC3E}">
        <p14:creationId xmlns:p14="http://schemas.microsoft.com/office/powerpoint/2010/main" val="1503104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244FE33-F449-42D7-AA64-641CFC1827C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583B761-1459-4DA2-BA59-BB0779FCDC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6B7EA51-1310-4503-9894-F35173B87085}"/>
              </a:ext>
            </a:extLst>
          </p:cNvPr>
          <p:cNvSpPr>
            <a:spLocks noGrp="1"/>
          </p:cNvSpPr>
          <p:nvPr>
            <p:ph type="dt" sz="half" idx="10"/>
          </p:nvPr>
        </p:nvSpPr>
        <p:spPr/>
        <p:txBody>
          <a:bodyPr/>
          <a:lstStyle/>
          <a:p>
            <a:fld id="{2471DA0F-288E-4E9B-9042-070EC1E333C3}" type="datetimeFigureOut">
              <a:rPr lang="tr-TR" smtClean="0"/>
              <a:t>17.04.2020</a:t>
            </a:fld>
            <a:endParaRPr lang="tr-TR"/>
          </a:p>
        </p:txBody>
      </p:sp>
      <p:sp>
        <p:nvSpPr>
          <p:cNvPr id="5" name="Alt Bilgi Yer Tutucusu 4">
            <a:extLst>
              <a:ext uri="{FF2B5EF4-FFF2-40B4-BE49-F238E27FC236}">
                <a16:creationId xmlns:a16="http://schemas.microsoft.com/office/drawing/2014/main" id="{3B314031-DB8B-448D-97E0-721113909FB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5E9938D-6E9D-4CBC-91D5-BFAC144BD3D3}"/>
              </a:ext>
            </a:extLst>
          </p:cNvPr>
          <p:cNvSpPr>
            <a:spLocks noGrp="1"/>
          </p:cNvSpPr>
          <p:nvPr>
            <p:ph type="sldNum" sz="quarter" idx="12"/>
          </p:nvPr>
        </p:nvSpPr>
        <p:spPr/>
        <p:txBody>
          <a:bodyPr/>
          <a:lstStyle/>
          <a:p>
            <a:fld id="{D31D2B7F-6A0A-4D36-95A0-DF5A68807034}" type="slidenum">
              <a:rPr lang="tr-TR" smtClean="0"/>
              <a:t>‹#›</a:t>
            </a:fld>
            <a:endParaRPr lang="tr-TR"/>
          </a:p>
        </p:txBody>
      </p:sp>
    </p:spTree>
    <p:extLst>
      <p:ext uri="{BB962C8B-B14F-4D97-AF65-F5344CB8AC3E}">
        <p14:creationId xmlns:p14="http://schemas.microsoft.com/office/powerpoint/2010/main" val="3236909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1960D2-F0C5-493F-8C01-D870E9ECB36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92D78C1-7B4D-495C-981C-A8A25E05E56A}"/>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26D3FA4-967F-438B-AAA9-30751CE77061}"/>
              </a:ext>
            </a:extLst>
          </p:cNvPr>
          <p:cNvSpPr>
            <a:spLocks noGrp="1"/>
          </p:cNvSpPr>
          <p:nvPr>
            <p:ph type="dt" sz="half" idx="10"/>
          </p:nvPr>
        </p:nvSpPr>
        <p:spPr/>
        <p:txBody>
          <a:bodyPr/>
          <a:lstStyle/>
          <a:p>
            <a:fld id="{2471DA0F-288E-4E9B-9042-070EC1E333C3}" type="datetimeFigureOut">
              <a:rPr lang="tr-TR" smtClean="0"/>
              <a:t>17.04.2020</a:t>
            </a:fld>
            <a:endParaRPr lang="tr-TR"/>
          </a:p>
        </p:txBody>
      </p:sp>
      <p:sp>
        <p:nvSpPr>
          <p:cNvPr id="5" name="Alt Bilgi Yer Tutucusu 4">
            <a:extLst>
              <a:ext uri="{FF2B5EF4-FFF2-40B4-BE49-F238E27FC236}">
                <a16:creationId xmlns:a16="http://schemas.microsoft.com/office/drawing/2014/main" id="{13ACAB17-783B-4AB6-A67C-6A79015ED75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F0A1DC9-2D70-430B-B4C6-29C0685072C5}"/>
              </a:ext>
            </a:extLst>
          </p:cNvPr>
          <p:cNvSpPr>
            <a:spLocks noGrp="1"/>
          </p:cNvSpPr>
          <p:nvPr>
            <p:ph type="sldNum" sz="quarter" idx="12"/>
          </p:nvPr>
        </p:nvSpPr>
        <p:spPr/>
        <p:txBody>
          <a:bodyPr/>
          <a:lstStyle/>
          <a:p>
            <a:fld id="{D31D2B7F-6A0A-4D36-95A0-DF5A68807034}" type="slidenum">
              <a:rPr lang="tr-TR" smtClean="0"/>
              <a:t>‹#›</a:t>
            </a:fld>
            <a:endParaRPr lang="tr-TR"/>
          </a:p>
        </p:txBody>
      </p:sp>
    </p:spTree>
    <p:extLst>
      <p:ext uri="{BB962C8B-B14F-4D97-AF65-F5344CB8AC3E}">
        <p14:creationId xmlns:p14="http://schemas.microsoft.com/office/powerpoint/2010/main" val="4248158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5935A5-2F48-4377-935E-5C1FF7D23F0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37AAF68-2BB8-4AF4-ACFE-1A19ECC383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FB4A98F-E0FF-40AF-A88E-21CDC862A526}"/>
              </a:ext>
            </a:extLst>
          </p:cNvPr>
          <p:cNvSpPr>
            <a:spLocks noGrp="1"/>
          </p:cNvSpPr>
          <p:nvPr>
            <p:ph type="dt" sz="half" idx="10"/>
          </p:nvPr>
        </p:nvSpPr>
        <p:spPr/>
        <p:txBody>
          <a:bodyPr/>
          <a:lstStyle/>
          <a:p>
            <a:fld id="{2471DA0F-288E-4E9B-9042-070EC1E333C3}" type="datetimeFigureOut">
              <a:rPr lang="tr-TR" smtClean="0"/>
              <a:t>17.04.2020</a:t>
            </a:fld>
            <a:endParaRPr lang="tr-TR"/>
          </a:p>
        </p:txBody>
      </p:sp>
      <p:sp>
        <p:nvSpPr>
          <p:cNvPr id="5" name="Alt Bilgi Yer Tutucusu 4">
            <a:extLst>
              <a:ext uri="{FF2B5EF4-FFF2-40B4-BE49-F238E27FC236}">
                <a16:creationId xmlns:a16="http://schemas.microsoft.com/office/drawing/2014/main" id="{DDC5AFCA-F21E-4301-B5C0-A48F7D78FF9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896338B-065A-4AD3-BFEA-EFA1CAC99261}"/>
              </a:ext>
            </a:extLst>
          </p:cNvPr>
          <p:cNvSpPr>
            <a:spLocks noGrp="1"/>
          </p:cNvSpPr>
          <p:nvPr>
            <p:ph type="sldNum" sz="quarter" idx="12"/>
          </p:nvPr>
        </p:nvSpPr>
        <p:spPr/>
        <p:txBody>
          <a:bodyPr/>
          <a:lstStyle/>
          <a:p>
            <a:fld id="{D31D2B7F-6A0A-4D36-95A0-DF5A68807034}" type="slidenum">
              <a:rPr lang="tr-TR" smtClean="0"/>
              <a:t>‹#›</a:t>
            </a:fld>
            <a:endParaRPr lang="tr-TR"/>
          </a:p>
        </p:txBody>
      </p:sp>
    </p:spTree>
    <p:extLst>
      <p:ext uri="{BB962C8B-B14F-4D97-AF65-F5344CB8AC3E}">
        <p14:creationId xmlns:p14="http://schemas.microsoft.com/office/powerpoint/2010/main" val="3758814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03B306-2F63-440B-A0CE-1EA12EDD90B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08437FD-7D31-46A3-984C-3E157F4F885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F5B7013-F062-4DE5-97B5-961546A21553}"/>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7C736EB-5EBC-470A-A6AC-57BCF0EA213B}"/>
              </a:ext>
            </a:extLst>
          </p:cNvPr>
          <p:cNvSpPr>
            <a:spLocks noGrp="1"/>
          </p:cNvSpPr>
          <p:nvPr>
            <p:ph type="dt" sz="half" idx="10"/>
          </p:nvPr>
        </p:nvSpPr>
        <p:spPr/>
        <p:txBody>
          <a:bodyPr/>
          <a:lstStyle/>
          <a:p>
            <a:fld id="{2471DA0F-288E-4E9B-9042-070EC1E333C3}" type="datetimeFigureOut">
              <a:rPr lang="tr-TR" smtClean="0"/>
              <a:t>17.04.2020</a:t>
            </a:fld>
            <a:endParaRPr lang="tr-TR"/>
          </a:p>
        </p:txBody>
      </p:sp>
      <p:sp>
        <p:nvSpPr>
          <p:cNvPr id="6" name="Alt Bilgi Yer Tutucusu 5">
            <a:extLst>
              <a:ext uri="{FF2B5EF4-FFF2-40B4-BE49-F238E27FC236}">
                <a16:creationId xmlns:a16="http://schemas.microsoft.com/office/drawing/2014/main" id="{AA795A73-FF34-4A4B-93D2-3E9EB436668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1A3ADA7-CB62-4DA0-A27E-D79407B6F38D}"/>
              </a:ext>
            </a:extLst>
          </p:cNvPr>
          <p:cNvSpPr>
            <a:spLocks noGrp="1"/>
          </p:cNvSpPr>
          <p:nvPr>
            <p:ph type="sldNum" sz="quarter" idx="12"/>
          </p:nvPr>
        </p:nvSpPr>
        <p:spPr/>
        <p:txBody>
          <a:bodyPr/>
          <a:lstStyle/>
          <a:p>
            <a:fld id="{D31D2B7F-6A0A-4D36-95A0-DF5A68807034}" type="slidenum">
              <a:rPr lang="tr-TR" smtClean="0"/>
              <a:t>‹#›</a:t>
            </a:fld>
            <a:endParaRPr lang="tr-TR"/>
          </a:p>
        </p:txBody>
      </p:sp>
    </p:spTree>
    <p:extLst>
      <p:ext uri="{BB962C8B-B14F-4D97-AF65-F5344CB8AC3E}">
        <p14:creationId xmlns:p14="http://schemas.microsoft.com/office/powerpoint/2010/main" val="1438277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1DD93E-B289-4D74-89D9-99B4578292D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D319E97-9600-4013-8419-1A18FCFEC0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50C2BB3-E478-4A75-9763-F9F6348C864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72C6A29-B1AD-4262-89FB-2F3E6BE907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EC2ABB0-0952-4ADD-9CB5-B7C499F29F5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4274538A-6A5E-42EC-A591-7CCB517806DD}"/>
              </a:ext>
            </a:extLst>
          </p:cNvPr>
          <p:cNvSpPr>
            <a:spLocks noGrp="1"/>
          </p:cNvSpPr>
          <p:nvPr>
            <p:ph type="dt" sz="half" idx="10"/>
          </p:nvPr>
        </p:nvSpPr>
        <p:spPr/>
        <p:txBody>
          <a:bodyPr/>
          <a:lstStyle/>
          <a:p>
            <a:fld id="{2471DA0F-288E-4E9B-9042-070EC1E333C3}" type="datetimeFigureOut">
              <a:rPr lang="tr-TR" smtClean="0"/>
              <a:t>17.04.2020</a:t>
            </a:fld>
            <a:endParaRPr lang="tr-TR"/>
          </a:p>
        </p:txBody>
      </p:sp>
      <p:sp>
        <p:nvSpPr>
          <p:cNvPr id="8" name="Alt Bilgi Yer Tutucusu 7">
            <a:extLst>
              <a:ext uri="{FF2B5EF4-FFF2-40B4-BE49-F238E27FC236}">
                <a16:creationId xmlns:a16="http://schemas.microsoft.com/office/drawing/2014/main" id="{69A32A37-8E52-41EF-8EB4-94AEC63E2D3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4BEA887-C20B-48EA-80E7-FDF3775A5FCB}"/>
              </a:ext>
            </a:extLst>
          </p:cNvPr>
          <p:cNvSpPr>
            <a:spLocks noGrp="1"/>
          </p:cNvSpPr>
          <p:nvPr>
            <p:ph type="sldNum" sz="quarter" idx="12"/>
          </p:nvPr>
        </p:nvSpPr>
        <p:spPr/>
        <p:txBody>
          <a:bodyPr/>
          <a:lstStyle/>
          <a:p>
            <a:fld id="{D31D2B7F-6A0A-4D36-95A0-DF5A68807034}" type="slidenum">
              <a:rPr lang="tr-TR" smtClean="0"/>
              <a:t>‹#›</a:t>
            </a:fld>
            <a:endParaRPr lang="tr-TR"/>
          </a:p>
        </p:txBody>
      </p:sp>
    </p:spTree>
    <p:extLst>
      <p:ext uri="{BB962C8B-B14F-4D97-AF65-F5344CB8AC3E}">
        <p14:creationId xmlns:p14="http://schemas.microsoft.com/office/powerpoint/2010/main" val="769787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85FDA0-9F05-4D45-9E97-7FB984938DD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1C06C45-609B-419C-A322-C3B577C01395}"/>
              </a:ext>
            </a:extLst>
          </p:cNvPr>
          <p:cNvSpPr>
            <a:spLocks noGrp="1"/>
          </p:cNvSpPr>
          <p:nvPr>
            <p:ph type="dt" sz="half" idx="10"/>
          </p:nvPr>
        </p:nvSpPr>
        <p:spPr/>
        <p:txBody>
          <a:bodyPr/>
          <a:lstStyle/>
          <a:p>
            <a:fld id="{2471DA0F-288E-4E9B-9042-070EC1E333C3}" type="datetimeFigureOut">
              <a:rPr lang="tr-TR" smtClean="0"/>
              <a:t>17.04.2020</a:t>
            </a:fld>
            <a:endParaRPr lang="tr-TR"/>
          </a:p>
        </p:txBody>
      </p:sp>
      <p:sp>
        <p:nvSpPr>
          <p:cNvPr id="4" name="Alt Bilgi Yer Tutucusu 3">
            <a:extLst>
              <a:ext uri="{FF2B5EF4-FFF2-40B4-BE49-F238E27FC236}">
                <a16:creationId xmlns:a16="http://schemas.microsoft.com/office/drawing/2014/main" id="{48644085-552E-4778-A6AF-CB152131D86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3D907DB-02BC-480F-A157-D80683A4867A}"/>
              </a:ext>
            </a:extLst>
          </p:cNvPr>
          <p:cNvSpPr>
            <a:spLocks noGrp="1"/>
          </p:cNvSpPr>
          <p:nvPr>
            <p:ph type="sldNum" sz="quarter" idx="12"/>
          </p:nvPr>
        </p:nvSpPr>
        <p:spPr/>
        <p:txBody>
          <a:bodyPr/>
          <a:lstStyle/>
          <a:p>
            <a:fld id="{D31D2B7F-6A0A-4D36-95A0-DF5A68807034}" type="slidenum">
              <a:rPr lang="tr-TR" smtClean="0"/>
              <a:t>‹#›</a:t>
            </a:fld>
            <a:endParaRPr lang="tr-TR"/>
          </a:p>
        </p:txBody>
      </p:sp>
    </p:spTree>
    <p:extLst>
      <p:ext uri="{BB962C8B-B14F-4D97-AF65-F5344CB8AC3E}">
        <p14:creationId xmlns:p14="http://schemas.microsoft.com/office/powerpoint/2010/main" val="1319688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E114503-67B5-4018-A02C-625E43FB3332}"/>
              </a:ext>
            </a:extLst>
          </p:cNvPr>
          <p:cNvSpPr>
            <a:spLocks noGrp="1"/>
          </p:cNvSpPr>
          <p:nvPr>
            <p:ph type="dt" sz="half" idx="10"/>
          </p:nvPr>
        </p:nvSpPr>
        <p:spPr/>
        <p:txBody>
          <a:bodyPr/>
          <a:lstStyle/>
          <a:p>
            <a:fld id="{2471DA0F-288E-4E9B-9042-070EC1E333C3}" type="datetimeFigureOut">
              <a:rPr lang="tr-TR" smtClean="0"/>
              <a:t>17.04.2020</a:t>
            </a:fld>
            <a:endParaRPr lang="tr-TR"/>
          </a:p>
        </p:txBody>
      </p:sp>
      <p:sp>
        <p:nvSpPr>
          <p:cNvPr id="3" name="Alt Bilgi Yer Tutucusu 2">
            <a:extLst>
              <a:ext uri="{FF2B5EF4-FFF2-40B4-BE49-F238E27FC236}">
                <a16:creationId xmlns:a16="http://schemas.microsoft.com/office/drawing/2014/main" id="{5DE8312E-C659-415E-B3AE-7DEF24B1ECC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50FD9B1-E42C-444E-8E6A-849A1F9CC540}"/>
              </a:ext>
            </a:extLst>
          </p:cNvPr>
          <p:cNvSpPr>
            <a:spLocks noGrp="1"/>
          </p:cNvSpPr>
          <p:nvPr>
            <p:ph type="sldNum" sz="quarter" idx="12"/>
          </p:nvPr>
        </p:nvSpPr>
        <p:spPr/>
        <p:txBody>
          <a:bodyPr/>
          <a:lstStyle/>
          <a:p>
            <a:fld id="{D31D2B7F-6A0A-4D36-95A0-DF5A68807034}" type="slidenum">
              <a:rPr lang="tr-TR" smtClean="0"/>
              <a:t>‹#›</a:t>
            </a:fld>
            <a:endParaRPr lang="tr-TR"/>
          </a:p>
        </p:txBody>
      </p:sp>
    </p:spTree>
    <p:extLst>
      <p:ext uri="{BB962C8B-B14F-4D97-AF65-F5344CB8AC3E}">
        <p14:creationId xmlns:p14="http://schemas.microsoft.com/office/powerpoint/2010/main" val="349391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1BEF3E-3C90-443B-92E9-32A001015E9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7F9B8A4E-B6A9-4630-8B80-85B8928BBB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87A0D8D-1F32-4ACE-A349-908C9D2DAD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2807862-1ACE-4FDB-8C59-02499EE72A6E}"/>
              </a:ext>
            </a:extLst>
          </p:cNvPr>
          <p:cNvSpPr>
            <a:spLocks noGrp="1"/>
          </p:cNvSpPr>
          <p:nvPr>
            <p:ph type="dt" sz="half" idx="10"/>
          </p:nvPr>
        </p:nvSpPr>
        <p:spPr/>
        <p:txBody>
          <a:bodyPr/>
          <a:lstStyle/>
          <a:p>
            <a:fld id="{2471DA0F-288E-4E9B-9042-070EC1E333C3}" type="datetimeFigureOut">
              <a:rPr lang="tr-TR" smtClean="0"/>
              <a:t>17.04.2020</a:t>
            </a:fld>
            <a:endParaRPr lang="tr-TR"/>
          </a:p>
        </p:txBody>
      </p:sp>
      <p:sp>
        <p:nvSpPr>
          <p:cNvPr id="6" name="Alt Bilgi Yer Tutucusu 5">
            <a:extLst>
              <a:ext uri="{FF2B5EF4-FFF2-40B4-BE49-F238E27FC236}">
                <a16:creationId xmlns:a16="http://schemas.microsoft.com/office/drawing/2014/main" id="{FE87592D-4601-4936-8480-1B0F136CF9E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CA444FE-FB22-4288-ADE9-D6EA2C8E5556}"/>
              </a:ext>
            </a:extLst>
          </p:cNvPr>
          <p:cNvSpPr>
            <a:spLocks noGrp="1"/>
          </p:cNvSpPr>
          <p:nvPr>
            <p:ph type="sldNum" sz="quarter" idx="12"/>
          </p:nvPr>
        </p:nvSpPr>
        <p:spPr/>
        <p:txBody>
          <a:bodyPr/>
          <a:lstStyle/>
          <a:p>
            <a:fld id="{D31D2B7F-6A0A-4D36-95A0-DF5A68807034}" type="slidenum">
              <a:rPr lang="tr-TR" smtClean="0"/>
              <a:t>‹#›</a:t>
            </a:fld>
            <a:endParaRPr lang="tr-TR"/>
          </a:p>
        </p:txBody>
      </p:sp>
    </p:spTree>
    <p:extLst>
      <p:ext uri="{BB962C8B-B14F-4D97-AF65-F5344CB8AC3E}">
        <p14:creationId xmlns:p14="http://schemas.microsoft.com/office/powerpoint/2010/main" val="3091708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5246F8-C85B-4804-9D9A-65150E3B3C1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F0CB1EA-6F00-41D7-B36A-FA469DC464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EE2EBEE-F76F-44B7-AB19-5D765B265A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A6F490F-D257-40E2-87FD-18C9D8D06406}"/>
              </a:ext>
            </a:extLst>
          </p:cNvPr>
          <p:cNvSpPr>
            <a:spLocks noGrp="1"/>
          </p:cNvSpPr>
          <p:nvPr>
            <p:ph type="dt" sz="half" idx="10"/>
          </p:nvPr>
        </p:nvSpPr>
        <p:spPr/>
        <p:txBody>
          <a:bodyPr/>
          <a:lstStyle/>
          <a:p>
            <a:fld id="{2471DA0F-288E-4E9B-9042-070EC1E333C3}" type="datetimeFigureOut">
              <a:rPr lang="tr-TR" smtClean="0"/>
              <a:t>17.04.2020</a:t>
            </a:fld>
            <a:endParaRPr lang="tr-TR"/>
          </a:p>
        </p:txBody>
      </p:sp>
      <p:sp>
        <p:nvSpPr>
          <p:cNvPr id="6" name="Alt Bilgi Yer Tutucusu 5">
            <a:extLst>
              <a:ext uri="{FF2B5EF4-FFF2-40B4-BE49-F238E27FC236}">
                <a16:creationId xmlns:a16="http://schemas.microsoft.com/office/drawing/2014/main" id="{A2383EF0-CDFD-4525-B6A9-936838483DD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A9D18BD-CA14-4058-AE43-58EF6504B602}"/>
              </a:ext>
            </a:extLst>
          </p:cNvPr>
          <p:cNvSpPr>
            <a:spLocks noGrp="1"/>
          </p:cNvSpPr>
          <p:nvPr>
            <p:ph type="sldNum" sz="quarter" idx="12"/>
          </p:nvPr>
        </p:nvSpPr>
        <p:spPr/>
        <p:txBody>
          <a:bodyPr/>
          <a:lstStyle/>
          <a:p>
            <a:fld id="{D31D2B7F-6A0A-4D36-95A0-DF5A68807034}" type="slidenum">
              <a:rPr lang="tr-TR" smtClean="0"/>
              <a:t>‹#›</a:t>
            </a:fld>
            <a:endParaRPr lang="tr-TR"/>
          </a:p>
        </p:txBody>
      </p:sp>
    </p:spTree>
    <p:extLst>
      <p:ext uri="{BB962C8B-B14F-4D97-AF65-F5344CB8AC3E}">
        <p14:creationId xmlns:p14="http://schemas.microsoft.com/office/powerpoint/2010/main" val="3716750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F07D53C-0FE2-47C9-8232-09F5D38C87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C6A5B1B-E38B-47B2-BC63-A12DB5D4FC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47A8D2A-54EE-4B74-BDF8-ED574D3B33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71DA0F-288E-4E9B-9042-070EC1E333C3}" type="datetimeFigureOut">
              <a:rPr lang="tr-TR" smtClean="0"/>
              <a:t>17.04.2020</a:t>
            </a:fld>
            <a:endParaRPr lang="tr-TR"/>
          </a:p>
        </p:txBody>
      </p:sp>
      <p:sp>
        <p:nvSpPr>
          <p:cNvPr id="5" name="Alt Bilgi Yer Tutucusu 4">
            <a:extLst>
              <a:ext uri="{FF2B5EF4-FFF2-40B4-BE49-F238E27FC236}">
                <a16:creationId xmlns:a16="http://schemas.microsoft.com/office/drawing/2014/main" id="{3010E283-1B83-4AB8-8B69-1A51D591BC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9164B02-E61C-4B1F-A58F-1AB0839253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1D2B7F-6A0A-4D36-95A0-DF5A68807034}" type="slidenum">
              <a:rPr lang="tr-TR" smtClean="0"/>
              <a:t>‹#›</a:t>
            </a:fld>
            <a:endParaRPr lang="tr-TR"/>
          </a:p>
        </p:txBody>
      </p:sp>
    </p:spTree>
    <p:extLst>
      <p:ext uri="{BB962C8B-B14F-4D97-AF65-F5344CB8AC3E}">
        <p14:creationId xmlns:p14="http://schemas.microsoft.com/office/powerpoint/2010/main" val="37280602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BF4BC8-20D7-4102-B991-5056439DC3C1}"/>
              </a:ext>
            </a:extLst>
          </p:cNvPr>
          <p:cNvSpPr>
            <a:spLocks noGrp="1"/>
          </p:cNvSpPr>
          <p:nvPr>
            <p:ph type="ctrTitle"/>
          </p:nvPr>
        </p:nvSpPr>
        <p:spPr/>
        <p:txBody>
          <a:bodyPr/>
          <a:lstStyle/>
          <a:p>
            <a:r>
              <a:rPr lang="tr-TR" dirty="0"/>
              <a:t>Aile</a:t>
            </a:r>
          </a:p>
        </p:txBody>
      </p:sp>
      <p:sp>
        <p:nvSpPr>
          <p:cNvPr id="3" name="Alt Başlık 2">
            <a:extLst>
              <a:ext uri="{FF2B5EF4-FFF2-40B4-BE49-F238E27FC236}">
                <a16:creationId xmlns:a16="http://schemas.microsoft.com/office/drawing/2014/main" id="{B6FDDE48-29B7-4955-AFCC-005C56E83BB5}"/>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6738848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7A2900-79FA-4040-9073-0ECC893B9DD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224737A-DDA1-4EF7-B895-E82ADED81E3D}"/>
              </a:ext>
            </a:extLst>
          </p:cNvPr>
          <p:cNvSpPr>
            <a:spLocks noGrp="1"/>
          </p:cNvSpPr>
          <p:nvPr>
            <p:ph idx="1"/>
          </p:nvPr>
        </p:nvSpPr>
        <p:spPr/>
        <p:txBody>
          <a:bodyPr>
            <a:normAutofit fontScale="77500" lnSpcReduction="20000"/>
          </a:bodyPr>
          <a:lstStyle/>
          <a:p>
            <a:r>
              <a:rPr lang="tr-TR" dirty="0"/>
              <a:t>İslam yüzyıllar </a:t>
            </a:r>
            <a:r>
              <a:rPr lang="tr-TR" dirty="0" err="1"/>
              <a:t>önesinden</a:t>
            </a:r>
            <a:r>
              <a:rPr lang="tr-TR" dirty="0"/>
              <a:t> insan hakları konusunda bu ilkeleri koymuş olmasına </a:t>
            </a:r>
            <a:r>
              <a:rPr lang="tr-TR" dirty="0" err="1"/>
              <a:t>ragmen</a:t>
            </a:r>
            <a:r>
              <a:rPr lang="tr-TR" dirty="0"/>
              <a:t> insanlığın büyük bir bölümü bunlara uzun, zorlu ve kanlı mücadelelerden sonra, ancak yüzyılımızın ortalarında kavuşabilmiştir. insanlığın ortak birikimi, tecrübesi ve aklının bir ürünü olarak telakki oluna ve 10 Aralık 1948 tarihinde Birleşmiş Milletler Genel Kurulu'nca kabul edilen</a:t>
            </a:r>
            <a:r>
              <a:rPr lang="tr-TR" b="1" i="1" dirty="0"/>
              <a:t> Evrensel insan Hakları Beyannamesi'</a:t>
            </a:r>
            <a:r>
              <a:rPr lang="tr-TR" dirty="0"/>
              <a:t>nde</a:t>
            </a:r>
            <a:r>
              <a:rPr lang="tr-TR" b="1" dirty="0"/>
              <a:t> </a:t>
            </a:r>
            <a:r>
              <a:rPr lang="tr-TR" dirty="0"/>
              <a:t>sosyal haklar şöyle sıralanmıştır: </a:t>
            </a:r>
          </a:p>
          <a:p>
            <a:r>
              <a:rPr lang="tr-TR" i="1" dirty="0"/>
              <a:t>"Her şahsın, cemiyetin bir üyesi olmak itibarıyla, sosyal </a:t>
            </a:r>
            <a:r>
              <a:rPr lang="tr-TR" i="1" dirty="0" err="1"/>
              <a:t>güveniğe</a:t>
            </a:r>
            <a:r>
              <a:rPr lang="tr-TR" i="1" dirty="0"/>
              <a:t> hakkı vardır; haysiyeti için ve şahsiyetinin serbestçe gelişmesi için zaruri olan ekonomik. sosyal ve kültürel hakların milli gayret ve milletlerarası işbirliği yoluyla ve her devlet teşkilatı ve kaynaklarıyla münasip olarak gerçekleştirilmesine hakkı vardır." (Madde - 22)</a:t>
            </a:r>
            <a:endParaRPr lang="tr-TR" dirty="0"/>
          </a:p>
          <a:p>
            <a:r>
              <a:rPr lang="tr-TR" i="1" dirty="0"/>
              <a:t>"Her şahsın, gerek kendisi gerekse ailesi için, yiyecek, giyim, mesken, tıbbi bakım, gerekli sosyal hizmetler dahil olmak üzere sağlığını ve refahını temin edecek uygun bir hayat seviyesine ve işsizlik, hastalık, dulluk, ihtiyarlık veya geçim </a:t>
            </a:r>
            <a:r>
              <a:rPr lang="tr-TR" i="1" dirty="0" err="1"/>
              <a:t>imknlarından</a:t>
            </a:r>
            <a:r>
              <a:rPr lang="tr-TR" i="1" dirty="0"/>
              <a:t> </a:t>
            </a:r>
            <a:r>
              <a:rPr lang="tr-TR" i="1" dirty="0" err="1"/>
              <a:t>iradese</a:t>
            </a:r>
            <a:r>
              <a:rPr lang="tr-TR" i="1" dirty="0"/>
              <a:t> dışında mahrum bırakacak diğer hallerde güvenliğe hakkı vardır." (Madde-25.)</a:t>
            </a:r>
            <a:endParaRPr lang="tr-TR" dirty="0"/>
          </a:p>
          <a:p>
            <a:r>
              <a:rPr lang="tr-TR" i="1" dirty="0"/>
              <a:t>"Her şahsın öğrenim hakkı vardır. Öğrenim hiç olmazsa ilk ve temel safhalarında parasızdır." (Madde- 26)</a:t>
            </a:r>
            <a:r>
              <a:rPr lang="tr-TR" dirty="0"/>
              <a:t> </a:t>
            </a:r>
          </a:p>
          <a:p>
            <a:endParaRPr lang="tr-TR" dirty="0"/>
          </a:p>
        </p:txBody>
      </p:sp>
    </p:spTree>
    <p:extLst>
      <p:ext uri="{BB962C8B-B14F-4D97-AF65-F5344CB8AC3E}">
        <p14:creationId xmlns:p14="http://schemas.microsoft.com/office/powerpoint/2010/main" val="2970299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D40356-FCBC-4E18-8B98-E577470E527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8ACB410-299C-4E9A-8EE4-90FEE245AD58}"/>
              </a:ext>
            </a:extLst>
          </p:cNvPr>
          <p:cNvSpPr>
            <a:spLocks noGrp="1"/>
          </p:cNvSpPr>
          <p:nvPr>
            <p:ph idx="1"/>
          </p:nvPr>
        </p:nvSpPr>
        <p:spPr/>
        <p:txBody>
          <a:bodyPr>
            <a:normAutofit fontScale="62500" lnSpcReduction="20000"/>
          </a:bodyPr>
          <a:lstStyle/>
          <a:p>
            <a:r>
              <a:rPr lang="tr-TR" dirty="0"/>
              <a:t>İnsanlar, genel kabule göre, başlangıçtan beri aile kurumunu kutsal sayacak kadar önem vermişler ve bu düzen içinde yaşamaya gayret etmişlerdir. Aile sosyal yapının çekirdeğidir. </a:t>
            </a:r>
            <a:r>
              <a:rPr lang="tr-TR" dirty="0" err="1"/>
              <a:t>İslamiyete</a:t>
            </a:r>
            <a:r>
              <a:rPr lang="tr-TR" dirty="0"/>
              <a:t> göre toplumun temeli ailedir; millet de ailelerden oluşur. Bu bakımdan Müslümanlar aileyi küçük bir millet, milleti büyük bir aile kabul ederler. Aile ne kadar sağlam ve sağlıklı olursa onun oluşturduğu toplum ve millet de o derece sağlam olur. </a:t>
            </a:r>
          </a:p>
          <a:p>
            <a:r>
              <a:rPr lang="tr-TR" dirty="0"/>
              <a:t>Bütün canlılar gibi insan da, erkek ve dişi olmak üzere çift yaratılmıştır. Bu gerçek Kur’an’da “ Ey insanlar! Doğrusu biz sizi bir erkekle bir dişiden yarattık.” (</a:t>
            </a:r>
            <a:r>
              <a:rPr lang="tr-TR" dirty="0" err="1"/>
              <a:t>Hucurat</a:t>
            </a:r>
            <a:r>
              <a:rPr lang="tr-TR" dirty="0"/>
              <a:t> 49/ 13) ayetiyle ifade edilmektedir. Bunun yanında Kur’an insanlara evlenmeyi tavsiye etmektedir. “Sizi tek bir nefisten yaratan ve gönlünün huzura kavuşacağı eşini de ondan var eden, Allah’tır.” (Araf, 7/189) ile “İçinizden kendileriyle huzura kavuşacağınız eşler yaratıp aranızda sevgi ve rahmet var etmesi O’nun varlığının belgelerindendir. Bunda düşüne insanlar için dersler vardır.” (Rum 30/21) ayetleri bunu açıkça göstermektedir. </a:t>
            </a:r>
          </a:p>
          <a:p>
            <a:r>
              <a:rPr lang="tr-TR" dirty="0"/>
              <a:t>Hz. Muhammed de evliliği teşvik ve tavsiye etmiştir. “Kim güç yetirebilirse evlensin. Zira evlenme gözü haramdan uzak tutar, iffeti korur.” “Nikah benim sünnetimdir; kim sünnetime uymazsa benden değildir. Nikaha rağbet ediniz, çoğalınız. Ben kıyamet gününde sizin çokluğunuzla öbür ümmetlere karşı övüneceğim.” (</a:t>
            </a:r>
            <a:r>
              <a:rPr lang="tr-TR" dirty="0" err="1"/>
              <a:t>İbn</a:t>
            </a:r>
            <a:r>
              <a:rPr lang="tr-TR" dirty="0"/>
              <a:t> </a:t>
            </a:r>
            <a:r>
              <a:rPr lang="tr-TR" dirty="0" err="1"/>
              <a:t>Mace</a:t>
            </a:r>
            <a:r>
              <a:rPr lang="tr-TR" dirty="0"/>
              <a:t>, Nikah, 1) Nitekim </a:t>
            </a:r>
            <a:r>
              <a:rPr lang="tr-TR" dirty="0" err="1"/>
              <a:t>İslamiyetin</a:t>
            </a:r>
            <a:r>
              <a:rPr lang="tr-TR" dirty="0"/>
              <a:t> beş gayesinden olan canın ve neslin korunması ancak aile kurarak sağlanabilir.  </a:t>
            </a:r>
          </a:p>
          <a:p>
            <a:r>
              <a:rPr lang="tr-TR" dirty="0"/>
              <a:t>İslam ilkeleri göz önüne alındığında aile </a:t>
            </a:r>
            <a:r>
              <a:rPr lang="tr-TR" i="1" dirty="0"/>
              <a:t>“en az evli iki yetişkin insan ve çocuklarından meydana gelen kurumlaşmış biyolojik-toplumsal bir grup”</a:t>
            </a:r>
            <a:r>
              <a:rPr lang="tr-TR" dirty="0"/>
              <a:t> şeklinde tanımlanabilir. Başka bir ifade ile aile</a:t>
            </a:r>
            <a:r>
              <a:rPr lang="tr-TR" i="1" dirty="0"/>
              <a:t> “birbirine akrabalık bağı ile bağlı bireylerin meydana getirdiği toplumsal ünitedir.”</a:t>
            </a:r>
            <a:r>
              <a:rPr lang="tr-TR" dirty="0"/>
              <a:t> </a:t>
            </a:r>
          </a:p>
          <a:p>
            <a:endParaRPr lang="tr-TR" dirty="0"/>
          </a:p>
        </p:txBody>
      </p:sp>
    </p:spTree>
    <p:extLst>
      <p:ext uri="{BB962C8B-B14F-4D97-AF65-F5344CB8AC3E}">
        <p14:creationId xmlns:p14="http://schemas.microsoft.com/office/powerpoint/2010/main" val="97557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E5781D8-A429-4ACD-8B25-096F95F5487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585B294-8D2D-4485-9464-46444E856050}"/>
              </a:ext>
            </a:extLst>
          </p:cNvPr>
          <p:cNvSpPr>
            <a:spLocks noGrp="1"/>
          </p:cNvSpPr>
          <p:nvPr>
            <p:ph idx="1"/>
          </p:nvPr>
        </p:nvSpPr>
        <p:spPr/>
        <p:txBody>
          <a:bodyPr>
            <a:normAutofit fontScale="62500" lnSpcReduction="20000"/>
          </a:bodyPr>
          <a:lstStyle/>
          <a:p>
            <a:r>
              <a:rPr lang="tr-TR" dirty="0" err="1"/>
              <a:t>İslamiyete</a:t>
            </a:r>
            <a:r>
              <a:rPr lang="tr-TR" dirty="0"/>
              <a:t> göre ailenin kuruluş amaçları şunlardır: </a:t>
            </a:r>
          </a:p>
          <a:p>
            <a:r>
              <a:rPr lang="tr-TR" dirty="0"/>
              <a:t>1. Meşru yoldan </a:t>
            </a:r>
            <a:r>
              <a:rPr lang="tr-TR" i="1" dirty="0"/>
              <a:t>cinsel ihtiyaçların </a:t>
            </a:r>
            <a:r>
              <a:rPr lang="tr-TR" dirty="0"/>
              <a:t>karşılanması, </a:t>
            </a:r>
          </a:p>
          <a:p>
            <a:r>
              <a:rPr lang="tr-TR" dirty="0"/>
              <a:t>2. Sevgi, saygı, huzur ve sükun içinde </a:t>
            </a:r>
            <a:r>
              <a:rPr lang="tr-TR" i="1" dirty="0"/>
              <a:t>duygusal ihtiyaçların</a:t>
            </a:r>
            <a:r>
              <a:rPr lang="tr-TR" dirty="0"/>
              <a:t> karşılaması, </a:t>
            </a:r>
          </a:p>
          <a:p>
            <a:r>
              <a:rPr lang="tr-TR" dirty="0"/>
              <a:t>3. </a:t>
            </a:r>
            <a:r>
              <a:rPr lang="tr-TR" i="1" dirty="0"/>
              <a:t>Neslin devam ettirilmesi ve korunması.</a:t>
            </a:r>
            <a:endParaRPr lang="tr-TR" dirty="0"/>
          </a:p>
          <a:p>
            <a:r>
              <a:rPr lang="tr-TR" dirty="0"/>
              <a:t>İslamiyet aile bireylerinin haklarını, sorumluluklarını ve yükümlülüklerini belirlemiştir: “Erkeklerin kadınlar üzerinde, kadınların da erkekler üzerinde hakları vardır. Yalnız erkekler için onlar üzerinde bir derece vardır.”(Bakara 2/228) İslam aile ilişkilerini, aile bireylerinin huzur ve refahını gerçekleştirmeye yönelik olarak düzenlemiştir. Aile çatısı altındaki bireyler arasındaki ilişkiler karşılıklı sevgi, saygı, şefkat, dayanışma, doğruluk, sadakat, bağlılık ve haklara riayet gibi evrensel insani değerler olarak kabul edilmiştir.</a:t>
            </a:r>
          </a:p>
          <a:p>
            <a:r>
              <a:rPr lang="tr-TR" dirty="0"/>
              <a:t>Çoğu toplumda olduğu gibi İslam toplumlarında da aile yapısı ataerkildir. Aile reisliği, ailenin saadeti açısından daha uygun görülerek erkeğe verilmiştir. Ancak erkeğin aile üzerindeki yetkisi aile birliğini devam ettirilmesine yöneliktir ve bununla sınırlıdır. </a:t>
            </a:r>
          </a:p>
          <a:p>
            <a:r>
              <a:rPr lang="tr-TR" dirty="0" err="1"/>
              <a:t>İslamda</a:t>
            </a:r>
            <a:r>
              <a:rPr lang="tr-TR" dirty="0"/>
              <a:t> kadın ve erkek eşittir. Bu bağlamda İslam ailesinde kadın kocası karşısında bağımsız bir kişiliğe sahip olduğu gibi ekonomik bakımdan da bağımsızdır. İslam hukukunda eşleri malları ayrıdır. Hz. Peygamber kadınları erkeklerin mülkiyetinde olan bir mal veya köle değil, aynı haklara sahip kimseler olarak kabul etmiştir. Erkek ailenin reisidir; ancak kadın üzerinde mutlak hâkim, zorba veya despot değildir. Kadına hakları verilmiş, miras hakkı tanınmıştır. Kocası, hanımını haklarından mahrum bırakamaz; onun karşısında zavallı bir mahkum değildir. Eskiden sayısız kadınla evlenmek serbest idi. </a:t>
            </a:r>
          </a:p>
          <a:p>
            <a:endParaRPr lang="tr-TR" dirty="0"/>
          </a:p>
        </p:txBody>
      </p:sp>
    </p:spTree>
    <p:extLst>
      <p:ext uri="{BB962C8B-B14F-4D97-AF65-F5344CB8AC3E}">
        <p14:creationId xmlns:p14="http://schemas.microsoft.com/office/powerpoint/2010/main" val="3533852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746DF6-11A2-47DB-9E29-0948F67C372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ECCCEEB-8B95-4404-9CCE-91AA00DA2E1A}"/>
              </a:ext>
            </a:extLst>
          </p:cNvPr>
          <p:cNvSpPr>
            <a:spLocks noGrp="1"/>
          </p:cNvSpPr>
          <p:nvPr>
            <p:ph idx="1"/>
          </p:nvPr>
        </p:nvSpPr>
        <p:spPr/>
        <p:txBody>
          <a:bodyPr>
            <a:normAutofit fontScale="62500" lnSpcReduction="20000"/>
          </a:bodyPr>
          <a:lstStyle/>
          <a:p>
            <a:r>
              <a:rPr lang="tr-TR" dirty="0" err="1"/>
              <a:t>İslamiyette</a:t>
            </a:r>
            <a:r>
              <a:rPr lang="tr-TR" dirty="0"/>
              <a:t> evlilik karşılıklı rızaya dayanır. Kimse sevmediği biri ile aile kurmaya zorlanamaz. </a:t>
            </a:r>
          </a:p>
          <a:p>
            <a:r>
              <a:rPr lang="tr-TR" dirty="0"/>
              <a:t>İslam dinine göre Müslüman erkekler, </a:t>
            </a:r>
            <a:r>
              <a:rPr lang="tr-TR" dirty="0" err="1"/>
              <a:t>Ehl</a:t>
            </a:r>
            <a:r>
              <a:rPr lang="tr-TR" dirty="0"/>
              <a:t>-i Kitaba mensup kadınlar ile de evlenebilirler. </a:t>
            </a:r>
          </a:p>
          <a:p>
            <a:r>
              <a:rPr lang="tr-TR" dirty="0"/>
              <a:t>Temel eğitim, ahlaki eğitim, sosyalleşme ve sorumluluk kazanma aile içinde olur. </a:t>
            </a:r>
          </a:p>
          <a:p>
            <a:r>
              <a:rPr lang="tr-TR" dirty="0"/>
              <a:t>İslam ailesinde büyüklere saygı esastır. “Biz insana anne ve babasına iyilik etmesini tavsiye ettik. Zira annesi onu, karnında zorluğa uğrayarak taşımış, onu güçlükle doğurmuştur.” (</a:t>
            </a:r>
            <a:r>
              <a:rPr lang="tr-TR" dirty="0" err="1"/>
              <a:t>Ahkaf</a:t>
            </a:r>
            <a:r>
              <a:rPr lang="tr-TR" dirty="0"/>
              <a:t>, 46/151) </a:t>
            </a:r>
          </a:p>
          <a:p>
            <a:r>
              <a:rPr lang="tr-TR" dirty="0"/>
              <a:t>Aile müessesesi sevgi, şefkat ve merhamet üzerine kurulmuştur. </a:t>
            </a:r>
          </a:p>
          <a:p>
            <a:r>
              <a:rPr lang="tr-TR" dirty="0"/>
              <a:t>İslam toplumlarında kimi aileler medeniyetin banisi ve taşıyıcısı olmuşlardır. Bazı ailelerden, mesela </a:t>
            </a:r>
            <a:r>
              <a:rPr lang="tr-TR" dirty="0" err="1"/>
              <a:t>Bermekiler</a:t>
            </a:r>
            <a:r>
              <a:rPr lang="tr-TR" dirty="0"/>
              <a:t> gibi, yönetici, bazı ailelerden, </a:t>
            </a:r>
            <a:r>
              <a:rPr lang="tr-TR" dirty="0" err="1"/>
              <a:t>Candarlı</a:t>
            </a:r>
            <a:r>
              <a:rPr lang="tr-TR" dirty="0"/>
              <a:t> ailesi gibi, ulema, bazı ailelerden asker çıkmıştır. Bunun yanında bazı aileler ilme ve kültüre önem vermekle tanımışlardır. Nitekim İslam medeniyetinin günümüze kadar bazı kütüphaneleri ve </a:t>
            </a:r>
            <a:r>
              <a:rPr lang="tr-TR" dirty="0" err="1"/>
              <a:t>medresleri</a:t>
            </a:r>
            <a:r>
              <a:rPr lang="tr-TR" dirty="0"/>
              <a:t> başlangıçta bir aile vakfı olarak kurulmuşlardır. </a:t>
            </a:r>
          </a:p>
          <a:p>
            <a:r>
              <a:rPr lang="tr-TR" dirty="0"/>
              <a:t>Öte yandan geniş İslam aile yapısının İslam medeniyetine şu katkıları olmuştur:</a:t>
            </a:r>
          </a:p>
          <a:p>
            <a:r>
              <a:rPr lang="tr-TR" dirty="0"/>
              <a:t>1. Değerlerin nesilden </a:t>
            </a:r>
            <a:r>
              <a:rPr lang="tr-TR" dirty="0" err="1"/>
              <a:t>nesile</a:t>
            </a:r>
            <a:r>
              <a:rPr lang="tr-TR" dirty="0"/>
              <a:t> geliştirilerek aktarılmasını sağlamıştır,</a:t>
            </a:r>
          </a:p>
          <a:p>
            <a:r>
              <a:rPr lang="tr-TR" dirty="0"/>
              <a:t>2. Sosyal ve siyasal istikrara yardımcı olmuştur,</a:t>
            </a:r>
          </a:p>
          <a:p>
            <a:r>
              <a:rPr lang="tr-TR" dirty="0"/>
              <a:t>3. Ekonomik faaliyetlere ve dayanışmaya kaynaklık etmiştir. </a:t>
            </a:r>
          </a:p>
          <a:p>
            <a:r>
              <a:rPr lang="tr-TR" dirty="0"/>
              <a:t>4. İçten ve dıştan gelen yıkıcı etkilerin en az zararla atlatılmasını temin etmiştir.    </a:t>
            </a:r>
          </a:p>
          <a:p>
            <a:endParaRPr lang="tr-TR" dirty="0"/>
          </a:p>
        </p:txBody>
      </p:sp>
    </p:spTree>
    <p:extLst>
      <p:ext uri="{BB962C8B-B14F-4D97-AF65-F5344CB8AC3E}">
        <p14:creationId xmlns:p14="http://schemas.microsoft.com/office/powerpoint/2010/main" val="3186280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F6E2D6-DF80-413F-A81E-83262BF3E90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8C87E96-DC6F-4652-9F4E-CC3FF486C781}"/>
              </a:ext>
            </a:extLst>
          </p:cNvPr>
          <p:cNvSpPr>
            <a:spLocks noGrp="1"/>
          </p:cNvSpPr>
          <p:nvPr>
            <p:ph idx="1"/>
          </p:nvPr>
        </p:nvSpPr>
        <p:spPr/>
        <p:txBody>
          <a:bodyPr>
            <a:normAutofit fontScale="70000" lnSpcReduction="20000"/>
          </a:bodyPr>
          <a:lstStyle/>
          <a:p>
            <a:r>
              <a:rPr lang="tr-TR" b="1" dirty="0"/>
              <a:t>Sosyal Hayatta Eğlence: Bayramlar ve Şenlikler</a:t>
            </a:r>
          </a:p>
          <a:p>
            <a:r>
              <a:rPr lang="tr-TR" dirty="0"/>
              <a:t>Toplum ve birey düzeyinde </a:t>
            </a:r>
            <a:r>
              <a:rPr lang="tr-TR" dirty="0" err="1"/>
              <a:t>meşrû</a:t>
            </a:r>
            <a:r>
              <a:rPr lang="tr-TR" dirty="0"/>
              <a:t> ölçüler çerçevesinde eğlenmenin bir ihtiyaç olduğuna inanan Hz. Peygamber Medine'ye hicret ettikten sonra, bura sakinlerinin iki bayram kutladıklarını gördü. "Allah sizin için o iki günü daha hayırlı iki günle, kurban ve ramazan bayramları ile değiştirmiştir" buyurdu. </a:t>
            </a:r>
          </a:p>
          <a:p>
            <a:r>
              <a:rPr lang="tr-TR" dirty="0" err="1"/>
              <a:t>Dînî</a:t>
            </a:r>
            <a:r>
              <a:rPr lang="tr-TR" dirty="0"/>
              <a:t> ve sosyal olmak üzere iki yönü bulunan ramazan ve kurban bayramı kutlamaları </a:t>
            </a:r>
            <a:r>
              <a:rPr lang="tr-TR" dirty="0" err="1"/>
              <a:t>Asr</a:t>
            </a:r>
            <a:r>
              <a:rPr lang="tr-TR" dirty="0"/>
              <a:t>-ı </a:t>
            </a:r>
            <a:r>
              <a:rPr lang="tr-TR" dirty="0" err="1"/>
              <a:t>saadet'de</a:t>
            </a:r>
            <a:r>
              <a:rPr lang="tr-TR" dirty="0"/>
              <a:t> </a:t>
            </a:r>
            <a:r>
              <a:rPr lang="tr-TR" dirty="0" err="1"/>
              <a:t>musallâ</a:t>
            </a:r>
            <a:r>
              <a:rPr lang="tr-TR" dirty="0"/>
              <a:t> (namazgâh) adı verilen geniş bir alanda kadınların ve genç kızların da katıldıkları bayram namazı ile başlardı. İlk defa bayram namazı </a:t>
            </a:r>
            <a:r>
              <a:rPr lang="tr-TR" dirty="0" err="1"/>
              <a:t>musallâda</a:t>
            </a:r>
            <a:r>
              <a:rPr lang="tr-TR" dirty="0"/>
              <a:t> hicretin ikinci yılında, kurban bayramında zilhicce ayının onuncu günü kılınmıştır. Hz. Peygamber musallada kurbanını keserdi. </a:t>
            </a:r>
          </a:p>
          <a:p>
            <a:r>
              <a:rPr lang="tr-TR" dirty="0"/>
              <a:t>Hz. Peygamber, bayramların kalabalıkla ve büyük bir coşku içinde kutlanmasını arzu etmiş; folklor gösterilerine izin vermiştir. </a:t>
            </a:r>
            <a:r>
              <a:rPr lang="tr-TR" dirty="0" err="1"/>
              <a:t>Mescid</a:t>
            </a:r>
            <a:r>
              <a:rPr lang="tr-TR" dirty="0"/>
              <a:t>-i </a:t>
            </a:r>
            <a:r>
              <a:rPr lang="tr-TR" dirty="0" err="1"/>
              <a:t>Nebevî'nin</a:t>
            </a:r>
            <a:r>
              <a:rPr lang="tr-TR" dirty="0"/>
              <a:t> toprak zemini üzerinde bir grup Habeşlinin oynadığı mızrak-kalkan oyunlarını hanımı Hz. </a:t>
            </a:r>
            <a:r>
              <a:rPr lang="tr-TR" dirty="0" err="1"/>
              <a:t>Aişe</a:t>
            </a:r>
            <a:r>
              <a:rPr lang="tr-TR" dirty="0"/>
              <a:t> ile birlikte seyretmiştir. Ayrıca, kendisi seyretmemekle birlikte, Hz. </a:t>
            </a:r>
            <a:r>
              <a:rPr lang="tr-TR" dirty="0" err="1"/>
              <a:t>Aişe'nin</a:t>
            </a:r>
            <a:r>
              <a:rPr lang="tr-TR" dirty="0"/>
              <a:t> yanında </a:t>
            </a:r>
            <a:r>
              <a:rPr lang="tr-TR" dirty="0" err="1"/>
              <a:t>câriyelerin</a:t>
            </a:r>
            <a:r>
              <a:rPr lang="tr-TR" dirty="0"/>
              <a:t> def çalıp oynamalarına izin vermiştir. Hz. Peygamber'in ramazan bayramlarında </a:t>
            </a:r>
            <a:r>
              <a:rPr lang="tr-TR" dirty="0" err="1"/>
              <a:t>musallâya</a:t>
            </a:r>
            <a:r>
              <a:rPr lang="tr-TR" dirty="0"/>
              <a:t> çıkmadan önce hurma yeme âdeti bir sünnet telakki edilmiş; bu telakki bayramlarda tatlı ikramı geleneği doğurmuştur. </a:t>
            </a:r>
          </a:p>
          <a:p>
            <a:endParaRPr lang="tr-TR" dirty="0"/>
          </a:p>
        </p:txBody>
      </p:sp>
    </p:spTree>
    <p:extLst>
      <p:ext uri="{BB962C8B-B14F-4D97-AF65-F5344CB8AC3E}">
        <p14:creationId xmlns:p14="http://schemas.microsoft.com/office/powerpoint/2010/main" val="1979366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3A4628-78AF-43A7-9D8A-1F12051EC52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126161B-A4C9-4FBB-9DCF-214FADF85EB3}"/>
              </a:ext>
            </a:extLst>
          </p:cNvPr>
          <p:cNvSpPr>
            <a:spLocks noGrp="1"/>
          </p:cNvSpPr>
          <p:nvPr>
            <p:ph idx="1"/>
          </p:nvPr>
        </p:nvSpPr>
        <p:spPr/>
        <p:txBody>
          <a:bodyPr>
            <a:normAutofit fontScale="85000" lnSpcReduction="20000"/>
          </a:bodyPr>
          <a:lstStyle/>
          <a:p>
            <a:r>
              <a:rPr lang="tr-TR" dirty="0"/>
              <a:t>. Hz. Peygamber zamanındaki eğlencelerden birisi de hayvan yarışları idi. Burada </a:t>
            </a:r>
            <a:r>
              <a:rPr lang="tr-TR" dirty="0" err="1"/>
              <a:t>sözkonusu</a:t>
            </a:r>
            <a:r>
              <a:rPr lang="tr-TR" dirty="0"/>
              <a:t> olan, birbirinin hayatına kastedecek veya yaralayacak şekilde dövüştürülmesi caiz olmayan hayvanların yarıştırılmasıdır. Bu hayvanlar da at, katır, deve gibi binek hayvanlarıdır. Yarışların mesafesi, idmansız atlar için bir mil uzunluğunda, </a:t>
            </a:r>
            <a:r>
              <a:rPr lang="tr-TR" dirty="0" err="1"/>
              <a:t>Seniyyetü'l-Vedâ</a:t>
            </a:r>
            <a:r>
              <a:rPr lang="tr-TR" dirty="0"/>
              <a:t> ile Benî </a:t>
            </a:r>
            <a:r>
              <a:rPr lang="tr-TR" dirty="0" err="1"/>
              <a:t>Züreyk</a:t>
            </a:r>
            <a:r>
              <a:rPr lang="tr-TR" dirty="0"/>
              <a:t> Mescidi arası; özel olarak yarışa hazırlanmış atlar için ise, 6-7 mil uzunluğunda, </a:t>
            </a:r>
            <a:r>
              <a:rPr lang="tr-TR" dirty="0" err="1"/>
              <a:t>Hafyâ</a:t>
            </a:r>
            <a:r>
              <a:rPr lang="tr-TR" dirty="0"/>
              <a:t> ile </a:t>
            </a:r>
            <a:r>
              <a:rPr lang="tr-TR" dirty="0" err="1"/>
              <a:t>Seniyyetü'l-Vedâ</a:t>
            </a:r>
            <a:r>
              <a:rPr lang="tr-TR" dirty="0"/>
              <a:t> arası idi. Bu yarışlar bizzat Hz. Peygamber'in öncülüğünde yapılıyor ve yarışı kazananlar ödüllendiriliyordu. Muhtemelen bu yarışlara kadın-erkek, çocuk-genç-ihtiyar herkes seyirci olarak katılıyor, yarışın heyecanını yaşayarak ferahlıyordu. </a:t>
            </a:r>
          </a:p>
          <a:p>
            <a:r>
              <a:rPr lang="tr-TR" dirty="0"/>
              <a:t>Hz. Peygamber "Ok atma, at ve deve yarışı dışında ödül caiz değildir" hadisiyle bu yarışları teşvik etmiştir. Ok atma da savaşa hazırlık yanında, önemli bir eğlence vasıtasıydı. Bunun dışında eğlence vasıtaları arasında yüzmek; koşu ve ağırlık kaldırmak, çeşitli harp oyunları oynamak ve seyretmek; avlanmak; güreşmek ve güreş seyretmek sayılabilir. Düğün, bayram, sefere çıkış, </a:t>
            </a:r>
            <a:r>
              <a:rPr lang="tr-TR" dirty="0" err="1"/>
              <a:t>ticâret</a:t>
            </a:r>
            <a:r>
              <a:rPr lang="tr-TR" dirty="0"/>
              <a:t> kervanlarını karşılama ve uğurlama zamanlarında çalgı ve davul çalınması âdet idi.</a:t>
            </a:r>
          </a:p>
          <a:p>
            <a:endParaRPr lang="tr-TR" dirty="0"/>
          </a:p>
        </p:txBody>
      </p:sp>
    </p:spTree>
    <p:extLst>
      <p:ext uri="{BB962C8B-B14F-4D97-AF65-F5344CB8AC3E}">
        <p14:creationId xmlns:p14="http://schemas.microsoft.com/office/powerpoint/2010/main" val="1025558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C2B576-9B20-4A36-A33C-A6785B77A44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08E3D34-88C9-4958-856D-710364A33A23}"/>
              </a:ext>
            </a:extLst>
          </p:cNvPr>
          <p:cNvSpPr>
            <a:spLocks noGrp="1"/>
          </p:cNvSpPr>
          <p:nvPr>
            <p:ph idx="1"/>
          </p:nvPr>
        </p:nvSpPr>
        <p:spPr/>
        <p:txBody>
          <a:bodyPr>
            <a:normAutofit fontScale="62500" lnSpcReduction="20000"/>
          </a:bodyPr>
          <a:lstStyle/>
          <a:p>
            <a:r>
              <a:rPr lang="tr-TR" dirty="0"/>
              <a:t>Hz. Peygamber, düğünlere de meşru ölçüler içinde önem vermiştir. Nikahın, gizli tutulmadan duyurulmasını, çalgı çalınıp şarkılar söylenerek kutlanmasını tavsiye ederek düğün eğlencesini de tasvip etmiştir. Davetlilere ikramda bulunmuş ve bunu tavsiye etmiştir. Gerek </a:t>
            </a:r>
            <a:r>
              <a:rPr lang="tr-TR" dirty="0" err="1"/>
              <a:t>câhiliye</a:t>
            </a:r>
            <a:r>
              <a:rPr lang="tr-TR" dirty="0"/>
              <a:t> ve gerekse </a:t>
            </a:r>
            <a:r>
              <a:rPr lang="tr-TR" dirty="0" err="1"/>
              <a:t>İslamî</a:t>
            </a:r>
            <a:r>
              <a:rPr lang="tr-TR" dirty="0"/>
              <a:t> dönemde velime (ziyafet) ve def çalıp eğlenme düğünlerin başlıca özelliği idi. Düğünlerde def çalarak eğlenme geleneği 4 halife döneminde de devam etmiştir. </a:t>
            </a:r>
          </a:p>
          <a:p>
            <a:r>
              <a:rPr lang="tr-TR" dirty="0" err="1"/>
              <a:t>Emevîler</a:t>
            </a:r>
            <a:r>
              <a:rPr lang="tr-TR" dirty="0"/>
              <a:t> döneminde hükümdar sarayları ve zengin evlerinde </a:t>
            </a:r>
            <a:r>
              <a:rPr lang="tr-TR" dirty="0" err="1"/>
              <a:t>musıki</a:t>
            </a:r>
            <a:r>
              <a:rPr lang="tr-TR" dirty="0"/>
              <a:t> ve eğlence meclisleri çoğalmıştır. Hicaz'da ortaya çıkan gazel şairleri ilgi topladı. İlk halifeler şiire önem vermişken, </a:t>
            </a:r>
            <a:r>
              <a:rPr lang="tr-TR" dirty="0" err="1"/>
              <a:t>Emevîler</a:t>
            </a:r>
            <a:r>
              <a:rPr lang="tr-TR" dirty="0"/>
              <a:t> döneminde şiirin yerini şarkı almıştır. Ses sanatçıları Şam'a gelmişler, halife saraylarında itibar görmüşlerdir. Bu şarkıcıların gelişi halkın ahlâkı ve toplum yapısı üzerinde bazı değişikliklere sebep olmuştur. Şarkılı, sazlı sözlü eğlenceler İslam dünyasının başka yörelerinde de yayılmıştır. Mekke ve Medine'de bile şarkıcılar mesleklerini icra edebilmişlerdir. İslam topraklarının genişlemesiyle birlikte müzik aletlerinde de çeşitlilik meydana gelmiştir. Def çeşitlerine ek olarak telli ve nefesli sazlar yaygınlaşmıştır. </a:t>
            </a:r>
          </a:p>
          <a:p>
            <a:r>
              <a:rPr lang="tr-TR" dirty="0"/>
              <a:t>Abbasi halifelerinin çoğu eğlenceye düşkündü. Vezirler ve zenginler arasında da eğlence meclisleri yaygındı. Abbasiler devletin zayıfladığı sıralarda bile müzik ve eğlence meclisleri düzenlemişlerdir. Fakat zaman zaman bu konudaki aşırılıklara bizzat halifenin tepki gösterdiği görülmektedir. Sözgelimi halife </a:t>
            </a:r>
            <a:r>
              <a:rPr lang="tr-TR" dirty="0" err="1"/>
              <a:t>Kâhir</a:t>
            </a:r>
            <a:r>
              <a:rPr lang="tr-TR" dirty="0"/>
              <a:t> billah, kendisi müzik ve eğlenceye düşkün olduğu halde, 321/933 yılında şarkıcılığı ve içkiyi yasaklamış, şarkıcıları tutuklatmış, müzik ve eğlence aletlerini kırdırarak şarkıcı cariyelerin diğer cariyelerle aynı fiyata satılmasını emretmiştir. </a:t>
            </a:r>
          </a:p>
          <a:p>
            <a:endParaRPr lang="tr-TR" dirty="0"/>
          </a:p>
        </p:txBody>
      </p:sp>
    </p:spTree>
    <p:extLst>
      <p:ext uri="{BB962C8B-B14F-4D97-AF65-F5344CB8AC3E}">
        <p14:creationId xmlns:p14="http://schemas.microsoft.com/office/powerpoint/2010/main" val="2508803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9B748D-E68A-4E49-AEC0-879B800A5BB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8A72413-340C-497A-A546-465C99BA69B0}"/>
              </a:ext>
            </a:extLst>
          </p:cNvPr>
          <p:cNvSpPr>
            <a:spLocks noGrp="1"/>
          </p:cNvSpPr>
          <p:nvPr>
            <p:ph idx="1"/>
          </p:nvPr>
        </p:nvSpPr>
        <p:spPr/>
        <p:txBody>
          <a:bodyPr>
            <a:normAutofit fontScale="70000" lnSpcReduction="20000"/>
          </a:bodyPr>
          <a:lstStyle/>
          <a:p>
            <a:r>
              <a:rPr lang="tr-TR"/>
              <a:t>Musıkî ve oyunların yanında Emevîlerde ve Abbâsîlerde saray eğlencesi olarak, şairlerin birbirini hicvetmesi, hikaye anlatımı, taklit de yer almaktaydı. Dünyaca ünlü olan Binbir gece masalları bu çeşit eğlencelerin bir ürünü olarak kabul edilebilir. Türkler'deki karagöz oyununa benzer bir oyun da vardı. Satranç da önemli bir kapalı alan sporu idi. İslam alimleri kumar olarak oynanmaması ve ibadetlerin ihmal edilmemesi şartıyla satranca mübah saymışlardır. Haram veya mekruh addedilmesine rağmen tavla da yaygındı. At ve deve yarışları ile güreş sporu da İslam tarihinin sonraki dönemlerinde de yapılıyordu. </a:t>
            </a:r>
          </a:p>
          <a:p>
            <a:r>
              <a:rPr lang="tr-TR"/>
              <a:t>Türk-İslam geleneğinde de bayram ve şenliklere çok önem verilmiştir. Osmanlı döneminde resmi kutlamaların yanında bazı padişahlar halka açık şenlikler düzenletmişlerdir. Ayrıca akraba ve dostlar arasında bayram kutlamaları canlı bir şekilde gerçekleşirdi. Osmanlılarda bayramların yanısıra doğum ve sünnet  gibi vesilelerle çeşitli şenlikler tertiplenirdi. Şehzadelerin sünnet törenlerinde muhteşem şenlikler tertiplenir, ziyafetler verilir ve havâi fişek gösterileri yapılırdı. Cirit karşılaşmaları, gölge oyunları ve hediye sunmalar bu şenliklerin bir parçasıydı. Şenlik alanı baştan başa süslenirdi. Osmanlı şenliklerinde günümüz sirklerinde bulunan çeşitli seyirlik oyunların hemen hepsi yer alırdı. Sünnet şenliklerinin benzerleri evlenme törenlerinde de düzenlenirdi. Bunun dışında çeşitli vesilelerle düzenlenen ve Kırkpınar gibi uzantısı günümüze kadar gelen güreşler, at yarışları, gölge oyunları, müzik konserleri ve bunlar gibi daha pek çok eğlenceler bu dönemin sosyal ve kültürel hayatının bir parçasıydı.</a:t>
            </a:r>
          </a:p>
        </p:txBody>
      </p:sp>
    </p:spTree>
    <p:extLst>
      <p:ext uri="{BB962C8B-B14F-4D97-AF65-F5344CB8AC3E}">
        <p14:creationId xmlns:p14="http://schemas.microsoft.com/office/powerpoint/2010/main" val="3119075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94E6E4-CD1E-423C-BB9C-8B02C15F1CC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938090A-8064-41DA-A902-19D9D7E16B01}"/>
              </a:ext>
            </a:extLst>
          </p:cNvPr>
          <p:cNvSpPr>
            <a:spLocks noGrp="1"/>
          </p:cNvSpPr>
          <p:nvPr>
            <p:ph idx="1"/>
          </p:nvPr>
        </p:nvSpPr>
        <p:spPr/>
        <p:txBody>
          <a:bodyPr>
            <a:normAutofit fontScale="70000" lnSpcReduction="20000"/>
          </a:bodyPr>
          <a:lstStyle/>
          <a:p>
            <a:r>
              <a:rPr lang="tr-TR" b="1" dirty="0"/>
              <a:t>Sosyal Dayanışma</a:t>
            </a:r>
          </a:p>
          <a:p>
            <a:r>
              <a:rPr lang="tr-TR" i="1" dirty="0"/>
              <a:t>"İyilik ve takva (</a:t>
            </a:r>
            <a:r>
              <a:rPr lang="tr-TR" i="1" dirty="0" err="1"/>
              <a:t>Allah'n</a:t>
            </a:r>
            <a:r>
              <a:rPr lang="tr-TR" i="1" dirty="0"/>
              <a:t> yasaklarından sakınma) üzerinde yardımlaşın, günah ve düşmanlık üzerine yardımlaşmayın" (Kur'an, Maide- 2.)</a:t>
            </a:r>
            <a:endParaRPr lang="tr-TR" dirty="0"/>
          </a:p>
          <a:p>
            <a:r>
              <a:rPr lang="tr-TR" dirty="0"/>
              <a:t>Son ilahi din İslam, </a:t>
            </a:r>
            <a:r>
              <a:rPr lang="tr-TR" dirty="0" err="1"/>
              <a:t>ondört</a:t>
            </a:r>
            <a:r>
              <a:rPr lang="tr-TR" dirty="0"/>
              <a:t> yüzyıl önce, insan haklarını bütün ayrıntılarıyla ortaya koymuş, bunların korunması yolunda her türlü tedbir ve yaptırımları </a:t>
            </a:r>
            <a:r>
              <a:rPr lang="tr-TR" dirty="0" err="1"/>
              <a:t>vaz'etmiştir</a:t>
            </a:r>
            <a:r>
              <a:rPr lang="tr-TR" dirty="0"/>
              <a:t>. Müslümanlar da tarih boyunca devlet, toplum ve birey düzeyinde  bu hakların hayata geçirilmesi için ellerinden gelen gayreti sarf etmişlerdir. </a:t>
            </a:r>
            <a:r>
              <a:rPr lang="tr-TR" dirty="0" err="1"/>
              <a:t>İslamın</a:t>
            </a:r>
            <a:r>
              <a:rPr lang="tr-TR" dirty="0"/>
              <a:t> kabul ettiği temel insan haklarına kısaca değinip daha çok </a:t>
            </a:r>
            <a:r>
              <a:rPr lang="tr-TR" i="1" dirty="0"/>
              <a:t>sosyal haklar </a:t>
            </a:r>
            <a:r>
              <a:rPr lang="tr-TR" dirty="0"/>
              <a:t> üzerinde duracağız. </a:t>
            </a:r>
          </a:p>
          <a:p>
            <a:r>
              <a:rPr lang="tr-TR" dirty="0" err="1"/>
              <a:t>İslamın</a:t>
            </a:r>
            <a:r>
              <a:rPr lang="tr-TR" dirty="0"/>
              <a:t> insan hakları konusundaki ilkeleri en güzel ve özet şekilde </a:t>
            </a:r>
            <a:r>
              <a:rPr lang="tr-TR" b="1" dirty="0"/>
              <a:t>Veda </a:t>
            </a:r>
            <a:r>
              <a:rPr lang="tr-TR" b="1" dirty="0" err="1"/>
              <a:t>Hutbesi'</a:t>
            </a:r>
            <a:r>
              <a:rPr lang="tr-TR" dirty="0" err="1"/>
              <a:t>nde</a:t>
            </a:r>
            <a:r>
              <a:rPr lang="tr-TR" dirty="0"/>
              <a:t> </a:t>
            </a:r>
            <a:r>
              <a:rPr lang="tr-TR" dirty="0" err="1"/>
              <a:t>sıralanmıştır:</a:t>
            </a:r>
            <a:r>
              <a:rPr lang="tr-TR" i="1" dirty="0" err="1"/>
              <a:t>"Ey</a:t>
            </a:r>
            <a:r>
              <a:rPr lang="tr-TR" i="1" dirty="0"/>
              <a:t> inanlar! Kanlarınız, anlarını, </a:t>
            </a:r>
            <a:r>
              <a:rPr lang="tr-TR" i="1" dirty="0" err="1"/>
              <a:t>malarınız</a:t>
            </a:r>
            <a:r>
              <a:rPr lang="tr-TR" i="1" dirty="0"/>
              <a:t>, haysiyet, şeref ve namuslarınız, </a:t>
            </a:r>
            <a:r>
              <a:rPr lang="tr-TR" i="1" dirty="0" err="1"/>
              <a:t>Rabinize</a:t>
            </a:r>
            <a:r>
              <a:rPr lang="tr-TR" i="1" dirty="0"/>
              <a:t> kavuşacağınız güne kadar, bu belde, bu ay ve bu gün nasıl mukaddesse onla da mukaddestir, </a:t>
            </a:r>
            <a:r>
              <a:rPr lang="tr-TR" i="1" dirty="0" err="1"/>
              <a:t>muharemdir</a:t>
            </a:r>
            <a:r>
              <a:rPr lang="tr-TR" i="1" dirty="0"/>
              <a:t>."</a:t>
            </a:r>
            <a:endParaRPr lang="tr-TR" dirty="0"/>
          </a:p>
          <a:p>
            <a:r>
              <a:rPr lang="tr-TR" dirty="0"/>
              <a:t>İslam fakihleri insan hakları çerçevesinde devletin bireye karşı görevlerini saymışlardır. Bunların önde gelenlerini şöyle sıralayabiliriz: </a:t>
            </a:r>
            <a:r>
              <a:rPr lang="tr-TR" i="1" dirty="0"/>
              <a:t>1. Bireyin yeme-içme ve giyme ihtiyaçlarını sağlar. 2. Bireyin eğitimi için gerekli şartları hazırlar. 3. Bireye, haysiyetli bir hayat sürdürebilecek iş imkanı hazırlar. 4. Bireyin malını ve namusunu korur. 5. Bireye seyahat imkanı  sağlar ve yol emniyetini temin eder.</a:t>
            </a:r>
            <a:endParaRPr lang="tr-TR" dirty="0"/>
          </a:p>
          <a:p>
            <a:endParaRPr lang="tr-TR" dirty="0"/>
          </a:p>
        </p:txBody>
      </p:sp>
    </p:spTree>
    <p:extLst>
      <p:ext uri="{BB962C8B-B14F-4D97-AF65-F5344CB8AC3E}">
        <p14:creationId xmlns:p14="http://schemas.microsoft.com/office/powerpoint/2010/main" val="7361087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1998</Words>
  <Application>Microsoft Office PowerPoint</Application>
  <PresentationFormat>Geniş ekran</PresentationFormat>
  <Paragraphs>43</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Aile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dc:title>
  <dc:creator>canan verep</dc:creator>
  <cp:lastModifiedBy>canan verep</cp:lastModifiedBy>
  <cp:revision>1</cp:revision>
  <dcterms:created xsi:type="dcterms:W3CDTF">2020-04-17T17:40:52Z</dcterms:created>
  <dcterms:modified xsi:type="dcterms:W3CDTF">2020-04-17T17:49:06Z</dcterms:modified>
</cp:coreProperties>
</file>