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1"/>
    <p:sldMasterId id="2147483673" r:id="rId2"/>
  </p:sldMasterIdLst>
  <p:notesMasterIdLst>
    <p:notesMasterId r:id="rId3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10080625" cy="7559675"/>
  <p:notesSz cx="7559675" cy="10691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421" y="-72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29840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720000" y="300960"/>
            <a:ext cx="8855640" cy="126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720000" y="2160000"/>
            <a:ext cx="864000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title"/>
          </p:nvPr>
        </p:nvSpPr>
        <p:spPr>
          <a:xfrm>
            <a:off x="720000" y="300960"/>
            <a:ext cx="8855640" cy="126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720000" y="2160000"/>
            <a:ext cx="864000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2"/>
          </p:nvPr>
        </p:nvSpPr>
        <p:spPr>
          <a:xfrm>
            <a:off x="720000" y="4450320"/>
            <a:ext cx="864000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/>
          </p:nvPr>
        </p:nvSpPr>
        <p:spPr>
          <a:xfrm>
            <a:off x="720000" y="300960"/>
            <a:ext cx="8855640" cy="126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1"/>
          </p:nvPr>
        </p:nvSpPr>
        <p:spPr>
          <a:xfrm>
            <a:off x="720000" y="2160000"/>
            <a:ext cx="421596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2"/>
          </p:nvPr>
        </p:nvSpPr>
        <p:spPr>
          <a:xfrm>
            <a:off x="5147280" y="2160000"/>
            <a:ext cx="421596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body" idx="3"/>
          </p:nvPr>
        </p:nvSpPr>
        <p:spPr>
          <a:xfrm>
            <a:off x="720000" y="4450320"/>
            <a:ext cx="421596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body" idx="4"/>
          </p:nvPr>
        </p:nvSpPr>
        <p:spPr>
          <a:xfrm>
            <a:off x="5147280" y="4450320"/>
            <a:ext cx="421596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720000" y="300960"/>
            <a:ext cx="8855640" cy="126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1"/>
          </p:nvPr>
        </p:nvSpPr>
        <p:spPr>
          <a:xfrm>
            <a:off x="720000" y="2160000"/>
            <a:ext cx="278172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2"/>
          </p:nvPr>
        </p:nvSpPr>
        <p:spPr>
          <a:xfrm>
            <a:off x="3641040" y="2160000"/>
            <a:ext cx="278172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3"/>
          </p:nvPr>
        </p:nvSpPr>
        <p:spPr>
          <a:xfrm>
            <a:off x="6562440" y="2160000"/>
            <a:ext cx="278172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4"/>
          </p:nvPr>
        </p:nvSpPr>
        <p:spPr>
          <a:xfrm>
            <a:off x="720000" y="4450320"/>
            <a:ext cx="278172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5"/>
          </p:nvPr>
        </p:nvSpPr>
        <p:spPr>
          <a:xfrm>
            <a:off x="3641040" y="4450320"/>
            <a:ext cx="278172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6"/>
          </p:nvPr>
        </p:nvSpPr>
        <p:spPr>
          <a:xfrm>
            <a:off x="6562440" y="4450320"/>
            <a:ext cx="278172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720000" y="300960"/>
            <a:ext cx="8855640" cy="126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720000" y="2160000"/>
            <a:ext cx="421596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2"/>
          </p:nvPr>
        </p:nvSpPr>
        <p:spPr>
          <a:xfrm>
            <a:off x="5147280" y="2160000"/>
            <a:ext cx="421596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720000" y="300960"/>
            <a:ext cx="8855640" cy="126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720000" y="2160000"/>
            <a:ext cx="864000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>
            <a:spLocks noGrp="1"/>
          </p:cNvSpPr>
          <p:nvPr>
            <p:ph type="title"/>
          </p:nvPr>
        </p:nvSpPr>
        <p:spPr>
          <a:xfrm>
            <a:off x="720000" y="300960"/>
            <a:ext cx="8855640" cy="126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subTitle" idx="1"/>
          </p:nvPr>
        </p:nvSpPr>
        <p:spPr>
          <a:xfrm>
            <a:off x="720000" y="2160000"/>
            <a:ext cx="864000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>
            <a:spLocks noGrp="1"/>
          </p:cNvSpPr>
          <p:nvPr>
            <p:ph type="title"/>
          </p:nvPr>
        </p:nvSpPr>
        <p:spPr>
          <a:xfrm>
            <a:off x="720000" y="300960"/>
            <a:ext cx="8855640" cy="126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>
            <a:spLocks noGrp="1"/>
          </p:cNvSpPr>
          <p:nvPr>
            <p:ph type="subTitle" idx="1"/>
          </p:nvPr>
        </p:nvSpPr>
        <p:spPr>
          <a:xfrm>
            <a:off x="720000" y="300960"/>
            <a:ext cx="8855640" cy="58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>
            <a:spLocks noGrp="1"/>
          </p:cNvSpPr>
          <p:nvPr>
            <p:ph type="title"/>
          </p:nvPr>
        </p:nvSpPr>
        <p:spPr>
          <a:xfrm>
            <a:off x="720000" y="300960"/>
            <a:ext cx="8855640" cy="126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1"/>
          </p:nvPr>
        </p:nvSpPr>
        <p:spPr>
          <a:xfrm>
            <a:off x="720000" y="2160000"/>
            <a:ext cx="421596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body" idx="2"/>
          </p:nvPr>
        </p:nvSpPr>
        <p:spPr>
          <a:xfrm>
            <a:off x="5147280" y="2160000"/>
            <a:ext cx="421596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body" idx="3"/>
          </p:nvPr>
        </p:nvSpPr>
        <p:spPr>
          <a:xfrm>
            <a:off x="720000" y="4450320"/>
            <a:ext cx="421596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2"/>
          <p:cNvSpPr txBox="1">
            <a:spLocks noGrp="1"/>
          </p:cNvSpPr>
          <p:nvPr>
            <p:ph type="title"/>
          </p:nvPr>
        </p:nvSpPr>
        <p:spPr>
          <a:xfrm>
            <a:off x="720000" y="300960"/>
            <a:ext cx="8855640" cy="126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body" idx="1"/>
          </p:nvPr>
        </p:nvSpPr>
        <p:spPr>
          <a:xfrm>
            <a:off x="720000" y="2160000"/>
            <a:ext cx="421596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body" idx="2"/>
          </p:nvPr>
        </p:nvSpPr>
        <p:spPr>
          <a:xfrm>
            <a:off x="5147280" y="2160000"/>
            <a:ext cx="421596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2"/>
          <p:cNvSpPr txBox="1">
            <a:spLocks noGrp="1"/>
          </p:cNvSpPr>
          <p:nvPr>
            <p:ph type="body" idx="3"/>
          </p:nvPr>
        </p:nvSpPr>
        <p:spPr>
          <a:xfrm>
            <a:off x="5147280" y="4450320"/>
            <a:ext cx="421596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3"/>
          <p:cNvSpPr txBox="1">
            <a:spLocks noGrp="1"/>
          </p:cNvSpPr>
          <p:nvPr>
            <p:ph type="title"/>
          </p:nvPr>
        </p:nvSpPr>
        <p:spPr>
          <a:xfrm>
            <a:off x="720000" y="300960"/>
            <a:ext cx="8855640" cy="126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body" idx="1"/>
          </p:nvPr>
        </p:nvSpPr>
        <p:spPr>
          <a:xfrm>
            <a:off x="720000" y="2160000"/>
            <a:ext cx="421596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body" idx="2"/>
          </p:nvPr>
        </p:nvSpPr>
        <p:spPr>
          <a:xfrm>
            <a:off x="5147280" y="2160000"/>
            <a:ext cx="421596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body" idx="3"/>
          </p:nvPr>
        </p:nvSpPr>
        <p:spPr>
          <a:xfrm>
            <a:off x="720000" y="4450320"/>
            <a:ext cx="864000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"/>
          <p:cNvSpPr txBox="1">
            <a:spLocks noGrp="1"/>
          </p:cNvSpPr>
          <p:nvPr>
            <p:ph type="title"/>
          </p:nvPr>
        </p:nvSpPr>
        <p:spPr>
          <a:xfrm>
            <a:off x="720000" y="300960"/>
            <a:ext cx="8855640" cy="126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4"/>
          <p:cNvSpPr txBox="1">
            <a:spLocks noGrp="1"/>
          </p:cNvSpPr>
          <p:nvPr>
            <p:ph type="body" idx="1"/>
          </p:nvPr>
        </p:nvSpPr>
        <p:spPr>
          <a:xfrm>
            <a:off x="720000" y="2160000"/>
            <a:ext cx="864000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4"/>
          <p:cNvSpPr txBox="1">
            <a:spLocks noGrp="1"/>
          </p:cNvSpPr>
          <p:nvPr>
            <p:ph type="body" idx="2"/>
          </p:nvPr>
        </p:nvSpPr>
        <p:spPr>
          <a:xfrm>
            <a:off x="720000" y="4450320"/>
            <a:ext cx="864000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5"/>
          <p:cNvSpPr txBox="1">
            <a:spLocks noGrp="1"/>
          </p:cNvSpPr>
          <p:nvPr>
            <p:ph type="title"/>
          </p:nvPr>
        </p:nvSpPr>
        <p:spPr>
          <a:xfrm>
            <a:off x="720000" y="300960"/>
            <a:ext cx="8855640" cy="126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body" idx="1"/>
          </p:nvPr>
        </p:nvSpPr>
        <p:spPr>
          <a:xfrm>
            <a:off x="720000" y="2160000"/>
            <a:ext cx="421596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body" idx="2"/>
          </p:nvPr>
        </p:nvSpPr>
        <p:spPr>
          <a:xfrm>
            <a:off x="5147280" y="2160000"/>
            <a:ext cx="421596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body" idx="3"/>
          </p:nvPr>
        </p:nvSpPr>
        <p:spPr>
          <a:xfrm>
            <a:off x="720000" y="4450320"/>
            <a:ext cx="421596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5"/>
          <p:cNvSpPr txBox="1">
            <a:spLocks noGrp="1"/>
          </p:cNvSpPr>
          <p:nvPr>
            <p:ph type="body" idx="4"/>
          </p:nvPr>
        </p:nvSpPr>
        <p:spPr>
          <a:xfrm>
            <a:off x="5147280" y="4450320"/>
            <a:ext cx="421596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>
            <a:spLocks noGrp="1"/>
          </p:cNvSpPr>
          <p:nvPr>
            <p:ph type="title"/>
          </p:nvPr>
        </p:nvSpPr>
        <p:spPr>
          <a:xfrm>
            <a:off x="720000" y="300960"/>
            <a:ext cx="8855640" cy="126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720000" y="2160000"/>
            <a:ext cx="278172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body" idx="2"/>
          </p:nvPr>
        </p:nvSpPr>
        <p:spPr>
          <a:xfrm>
            <a:off x="3641040" y="2160000"/>
            <a:ext cx="278172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body" idx="3"/>
          </p:nvPr>
        </p:nvSpPr>
        <p:spPr>
          <a:xfrm>
            <a:off x="6562440" y="2160000"/>
            <a:ext cx="278172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body" idx="4"/>
          </p:nvPr>
        </p:nvSpPr>
        <p:spPr>
          <a:xfrm>
            <a:off x="720000" y="4450320"/>
            <a:ext cx="278172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6"/>
          <p:cNvSpPr txBox="1">
            <a:spLocks noGrp="1"/>
          </p:cNvSpPr>
          <p:nvPr>
            <p:ph type="body" idx="5"/>
          </p:nvPr>
        </p:nvSpPr>
        <p:spPr>
          <a:xfrm>
            <a:off x="3641040" y="4450320"/>
            <a:ext cx="278172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6"/>
          <p:cNvSpPr txBox="1">
            <a:spLocks noGrp="1"/>
          </p:cNvSpPr>
          <p:nvPr>
            <p:ph type="body" idx="6"/>
          </p:nvPr>
        </p:nvSpPr>
        <p:spPr>
          <a:xfrm>
            <a:off x="6562440" y="4450320"/>
            <a:ext cx="278172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720000" y="300960"/>
            <a:ext cx="8855640" cy="126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720000" y="2160000"/>
            <a:ext cx="864000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720000" y="300960"/>
            <a:ext cx="8855640" cy="126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720000" y="2160000"/>
            <a:ext cx="421596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2"/>
          </p:nvPr>
        </p:nvSpPr>
        <p:spPr>
          <a:xfrm>
            <a:off x="5147280" y="2160000"/>
            <a:ext cx="421596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720000" y="300960"/>
            <a:ext cx="8855640" cy="126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subTitle" idx="1"/>
          </p:nvPr>
        </p:nvSpPr>
        <p:spPr>
          <a:xfrm>
            <a:off x="720000" y="300960"/>
            <a:ext cx="8855640" cy="58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720000" y="300960"/>
            <a:ext cx="8855640" cy="126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1"/>
          </p:nvPr>
        </p:nvSpPr>
        <p:spPr>
          <a:xfrm>
            <a:off x="720000" y="2160000"/>
            <a:ext cx="421596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body" idx="2"/>
          </p:nvPr>
        </p:nvSpPr>
        <p:spPr>
          <a:xfrm>
            <a:off x="5147280" y="2160000"/>
            <a:ext cx="421596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3"/>
          </p:nvPr>
        </p:nvSpPr>
        <p:spPr>
          <a:xfrm>
            <a:off x="720000" y="4450320"/>
            <a:ext cx="421596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>
            <a:spLocks noGrp="1"/>
          </p:cNvSpPr>
          <p:nvPr>
            <p:ph type="title"/>
          </p:nvPr>
        </p:nvSpPr>
        <p:spPr>
          <a:xfrm>
            <a:off x="720000" y="300960"/>
            <a:ext cx="8855640" cy="126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body" idx="1"/>
          </p:nvPr>
        </p:nvSpPr>
        <p:spPr>
          <a:xfrm>
            <a:off x="720000" y="2160000"/>
            <a:ext cx="421596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2"/>
          </p:nvPr>
        </p:nvSpPr>
        <p:spPr>
          <a:xfrm>
            <a:off x="5147280" y="2160000"/>
            <a:ext cx="421596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3"/>
          </p:nvPr>
        </p:nvSpPr>
        <p:spPr>
          <a:xfrm>
            <a:off x="5147280" y="4450320"/>
            <a:ext cx="421596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>
            <a:spLocks noGrp="1"/>
          </p:cNvSpPr>
          <p:nvPr>
            <p:ph type="title"/>
          </p:nvPr>
        </p:nvSpPr>
        <p:spPr>
          <a:xfrm>
            <a:off x="720000" y="300960"/>
            <a:ext cx="8855640" cy="126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720000" y="2160000"/>
            <a:ext cx="421596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2"/>
          </p:nvPr>
        </p:nvSpPr>
        <p:spPr>
          <a:xfrm>
            <a:off x="5147280" y="2160000"/>
            <a:ext cx="421596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3"/>
          </p:nvPr>
        </p:nvSpPr>
        <p:spPr>
          <a:xfrm>
            <a:off x="720000" y="4450320"/>
            <a:ext cx="8640000" cy="209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92000" y="4104000"/>
            <a:ext cx="85680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92000" y="5904000"/>
            <a:ext cx="8568000" cy="982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504000" y="688644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447360" y="688644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7227360" y="688644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/  </a:t>
            </a:r>
            <a:endParaRPr/>
          </a:p>
        </p:txBody>
      </p:sp>
      <p:sp>
        <p:nvSpPr>
          <p:cNvPr id="11" name="Google Shape;11;p1"/>
          <p:cNvSpPr/>
          <p:nvPr/>
        </p:nvSpPr>
        <p:spPr>
          <a:xfrm>
            <a:off x="0" y="4320000"/>
            <a:ext cx="504000" cy="1080000"/>
          </a:xfrm>
          <a:prstGeom prst="rect">
            <a:avLst/>
          </a:prstGeom>
          <a:solidFill>
            <a:srgbClr val="EF29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720000" y="300960"/>
            <a:ext cx="8855640" cy="126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720000" y="2160000"/>
            <a:ext cx="864000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dt" idx="10"/>
          </p:nvPr>
        </p:nvSpPr>
        <p:spPr>
          <a:xfrm>
            <a:off x="504000" y="688680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ftr" idx="11"/>
          </p:nvPr>
        </p:nvSpPr>
        <p:spPr>
          <a:xfrm>
            <a:off x="3447360" y="688680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7227360" y="688680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strike="noStrike"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strike="noStrike"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strike="noStrike"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strike="noStrike"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strike="noStrike"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strike="noStrike"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strike="noStrike"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strike="noStrike"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strike="noStrike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/  </a:t>
            </a:r>
            <a:endParaRPr/>
          </a:p>
        </p:txBody>
      </p:sp>
      <p:sp>
        <p:nvSpPr>
          <p:cNvPr id="66" name="Google Shape;66;p14"/>
          <p:cNvSpPr/>
          <p:nvPr/>
        </p:nvSpPr>
        <p:spPr>
          <a:xfrm>
            <a:off x="0" y="288000"/>
            <a:ext cx="504000" cy="1080000"/>
          </a:xfrm>
          <a:prstGeom prst="rect">
            <a:avLst/>
          </a:prstGeom>
          <a:solidFill>
            <a:srgbClr val="EF29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7"/>
          <p:cNvSpPr txBox="1"/>
          <p:nvPr/>
        </p:nvSpPr>
        <p:spPr>
          <a:xfrm>
            <a:off x="792000" y="3993480"/>
            <a:ext cx="8568000" cy="16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COM337 </a:t>
            </a:r>
            <a:r>
              <a:rPr lang="en-US" sz="1800" b="0" i="0" u="none" strike="noStrike" cap="none"/>
              <a:t/>
            </a:r>
            <a:br>
              <a:rPr lang="en-US" sz="1800" b="0" i="0" u="none" strike="noStrike" cap="none"/>
            </a:br>
            <a:r>
              <a:rPr lang="en-US" sz="480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Computer Graphics</a:t>
            </a:r>
            <a:endParaRPr sz="4800" b="1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7"/>
          <p:cNvSpPr txBox="1"/>
          <p:nvPr/>
        </p:nvSpPr>
        <p:spPr>
          <a:xfrm>
            <a:off x="792000" y="5904000"/>
            <a:ext cx="8568000" cy="982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strike="noStrike">
                <a:latin typeface="Arial"/>
                <a:ea typeface="Arial"/>
                <a:cs typeface="Arial"/>
                <a:sym typeface="Arial"/>
              </a:rPr>
              <a:t>Graphics Programming</a:t>
            </a:r>
            <a:endParaRPr sz="32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6"/>
          <p:cNvSpPr txBox="1"/>
          <p:nvPr/>
        </p:nvSpPr>
        <p:spPr>
          <a:xfrm>
            <a:off x="720000" y="300960"/>
            <a:ext cx="8855640" cy="126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Versions of Functions</a:t>
            </a:r>
            <a:endParaRPr sz="4400" b="1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36"/>
          <p:cNvSpPr txBox="1"/>
          <p:nvPr/>
        </p:nvSpPr>
        <p:spPr>
          <a:xfrm>
            <a:off x="720000" y="1558800"/>
            <a:ext cx="864000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32000" marR="0" lvl="0" indent="-324000" algn="l" rtl="0">
              <a:spcBef>
                <a:spcPts val="0"/>
              </a:spcBef>
              <a:spcAft>
                <a:spcPts val="0"/>
              </a:spcAft>
              <a:buClr>
                <a:srgbClr val="EF2929"/>
              </a:buClr>
              <a:buSzPts val="900"/>
              <a:buFont typeface="Noto Sans Symbols"/>
              <a:buChar char="●"/>
            </a:pPr>
            <a:r>
              <a:rPr lang="en-US" sz="20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There are multiple versions of GL functions </a:t>
            </a:r>
            <a:endParaRPr sz="20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64000" marR="0" lvl="1" indent="-324000" algn="l" rtl="0">
              <a:spcBef>
                <a:spcPts val="1414"/>
              </a:spcBef>
              <a:spcAft>
                <a:spcPts val="0"/>
              </a:spcAft>
              <a:buClr>
                <a:srgbClr val="EF2929"/>
              </a:buClr>
              <a:buSzPts val="1500"/>
              <a:buFont typeface="Noto Sans Symbols"/>
              <a:buChar char="−"/>
            </a:pPr>
            <a:r>
              <a:rPr lang="en-US" sz="2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gl.uniform3f(...) </a:t>
            </a:r>
            <a:endParaRPr sz="2000" b="0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64000" marR="0" lvl="1" indent="-324000" algn="l" rtl="0">
              <a:spcBef>
                <a:spcPts val="1134"/>
              </a:spcBef>
              <a:spcAft>
                <a:spcPts val="0"/>
              </a:spcAft>
              <a:buClr>
                <a:srgbClr val="EF2929"/>
              </a:buClr>
              <a:buSzPts val="1500"/>
              <a:buFont typeface="Noto Sans Symbols"/>
              <a:buChar char="−"/>
            </a:pPr>
            <a:r>
              <a:rPr lang="en-US" sz="2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gl.uniform2iv(…)</a:t>
            </a:r>
            <a:endParaRPr sz="2000" b="0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36"/>
          <p:cNvSpPr/>
          <p:nvPr/>
        </p:nvSpPr>
        <p:spPr>
          <a:xfrm>
            <a:off x="3797640" y="3762360"/>
            <a:ext cx="2352960" cy="3988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strike="noStrike">
                <a:solidFill>
                  <a:srgbClr val="3333CC"/>
                </a:solidFill>
                <a:latin typeface="Arial"/>
                <a:ea typeface="Arial"/>
                <a:cs typeface="Arial"/>
                <a:sym typeface="Arial"/>
              </a:rPr>
              <a:t>gl</a:t>
            </a:r>
            <a:r>
              <a:rPr lang="en-US" sz="2000" b="1" strike="noStrike">
                <a:latin typeface="Arial"/>
                <a:ea typeface="Arial"/>
                <a:cs typeface="Arial"/>
                <a:sym typeface="Arial"/>
              </a:rPr>
              <a:t>.uniform</a:t>
            </a:r>
            <a:r>
              <a:rPr lang="en-US" sz="2000" b="1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2000" b="1" strike="noStrike">
                <a:solidFill>
                  <a:srgbClr val="00CC99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-US" sz="2000" b="1" strike="noStrike">
                <a:latin typeface="Arial"/>
                <a:ea typeface="Arial"/>
                <a:cs typeface="Arial"/>
                <a:sym typeface="Arial"/>
              </a:rPr>
              <a:t>(x,y,z)</a:t>
            </a: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3" name="Google Shape;183;p36"/>
          <p:cNvCxnSpPr/>
          <p:nvPr/>
        </p:nvCxnSpPr>
        <p:spPr>
          <a:xfrm rot="10800000" flipH="1">
            <a:off x="3131640" y="4146480"/>
            <a:ext cx="727920" cy="456120"/>
          </a:xfrm>
          <a:prstGeom prst="straightConnector1">
            <a:avLst/>
          </a:prstGeom>
          <a:noFill/>
          <a:ln w="12600" cap="flat" cmpd="sng">
            <a:solidFill>
              <a:srgbClr val="3333CC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184" name="Google Shape;184;p36"/>
          <p:cNvSpPr/>
          <p:nvPr/>
        </p:nvSpPr>
        <p:spPr>
          <a:xfrm>
            <a:off x="1751400" y="4610160"/>
            <a:ext cx="2844720" cy="3988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strike="noStrike">
                <a:latin typeface="Times New Roman"/>
                <a:ea typeface="Times New Roman"/>
                <a:cs typeface="Times New Roman"/>
                <a:sym typeface="Times New Roman"/>
              </a:rPr>
              <a:t>belongs to WebGL canvas</a:t>
            </a: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5" name="Google Shape;185;p36"/>
          <p:cNvCxnSpPr/>
          <p:nvPr/>
        </p:nvCxnSpPr>
        <p:spPr>
          <a:xfrm flipH="1">
            <a:off x="4829400" y="3082320"/>
            <a:ext cx="646920" cy="684000"/>
          </a:xfrm>
          <a:prstGeom prst="straightConnector1">
            <a:avLst/>
          </a:prstGeom>
          <a:noFill/>
          <a:ln w="12600" cap="flat" cmpd="sng">
            <a:solidFill>
              <a:srgbClr val="000000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186" name="Google Shape;186;p36"/>
          <p:cNvSpPr/>
          <p:nvPr/>
        </p:nvSpPr>
        <p:spPr>
          <a:xfrm>
            <a:off x="4976280" y="2743200"/>
            <a:ext cx="1646640" cy="3988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strike="noStrike">
                <a:latin typeface="Times New Roman"/>
                <a:ea typeface="Times New Roman"/>
                <a:cs typeface="Times New Roman"/>
                <a:sym typeface="Times New Roman"/>
              </a:rPr>
              <a:t>function name</a:t>
            </a: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7" name="Google Shape;187;p36"/>
          <p:cNvCxnSpPr/>
          <p:nvPr/>
        </p:nvCxnSpPr>
        <p:spPr>
          <a:xfrm rot="10800000">
            <a:off x="5367600" y="4146480"/>
            <a:ext cx="485280" cy="456120"/>
          </a:xfrm>
          <a:prstGeom prst="straightConnector1">
            <a:avLst/>
          </a:prstGeom>
          <a:noFill/>
          <a:ln w="12600" cap="flat" cmpd="sng">
            <a:solidFill>
              <a:srgbClr val="00CC99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188" name="Google Shape;188;p36"/>
          <p:cNvSpPr/>
          <p:nvPr/>
        </p:nvSpPr>
        <p:spPr>
          <a:xfrm>
            <a:off x="5836320" y="4566240"/>
            <a:ext cx="2076480" cy="3988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strike="noStrike">
                <a:latin typeface="Arial"/>
                <a:ea typeface="Arial"/>
                <a:cs typeface="Arial"/>
                <a:sym typeface="Arial"/>
              </a:rPr>
              <a:t>x,y,z</a:t>
            </a:r>
            <a:r>
              <a:rPr lang="en-US" sz="2000" b="0" strike="noStrike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strike="noStrike">
                <a:latin typeface="Times New Roman"/>
                <a:ea typeface="Times New Roman"/>
                <a:cs typeface="Times New Roman"/>
                <a:sym typeface="Times New Roman"/>
              </a:rPr>
              <a:t>are float variables</a:t>
            </a: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36"/>
          <p:cNvSpPr/>
          <p:nvPr/>
        </p:nvSpPr>
        <p:spPr>
          <a:xfrm>
            <a:off x="3335760" y="5493240"/>
            <a:ext cx="2117880" cy="3988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strike="noStrike">
                <a:latin typeface="Arial"/>
                <a:ea typeface="Arial"/>
                <a:cs typeface="Arial"/>
                <a:sym typeface="Arial"/>
              </a:rPr>
              <a:t>gl.uniform3f</a:t>
            </a:r>
            <a:r>
              <a:rPr lang="en-US" sz="2000" b="1" strike="noStrike">
                <a:solidFill>
                  <a:srgbClr val="00CC99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r>
              <a:rPr lang="en-US" sz="2000" b="1" strike="noStrike">
                <a:latin typeface="Arial"/>
                <a:ea typeface="Arial"/>
                <a:cs typeface="Arial"/>
                <a:sym typeface="Arial"/>
              </a:rPr>
              <a:t>(p)</a:t>
            </a: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36"/>
          <p:cNvSpPr/>
          <p:nvPr/>
        </p:nvSpPr>
        <p:spPr>
          <a:xfrm>
            <a:off x="5725440" y="6546960"/>
            <a:ext cx="1468800" cy="3988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strike="noStrike"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2000" b="0" strike="noStrike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strike="noStrike">
                <a:latin typeface="Times New Roman"/>
                <a:ea typeface="Times New Roman"/>
                <a:cs typeface="Times New Roman"/>
                <a:sym typeface="Times New Roman"/>
              </a:rPr>
              <a:t>is an array</a:t>
            </a: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1" name="Google Shape;191;p36"/>
          <p:cNvCxnSpPr/>
          <p:nvPr/>
        </p:nvCxnSpPr>
        <p:spPr>
          <a:xfrm flipH="1">
            <a:off x="5212080" y="3291840"/>
            <a:ext cx="1617840" cy="532080"/>
          </a:xfrm>
          <a:prstGeom prst="straightConnector1">
            <a:avLst/>
          </a:prstGeom>
          <a:noFill/>
          <a:ln w="12600" cap="flat" cmpd="sng">
            <a:solidFill>
              <a:srgbClr val="FF0000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192" name="Google Shape;192;p36"/>
          <p:cNvSpPr/>
          <p:nvPr/>
        </p:nvSpPr>
        <p:spPr>
          <a:xfrm>
            <a:off x="6908400" y="3038040"/>
            <a:ext cx="1243080" cy="3988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0000" tIns="46800" rIns="90000" bIns="46800" anchor="t" anchorCtr="1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strike="noStrike">
                <a:latin typeface="Times New Roman"/>
                <a:ea typeface="Times New Roman"/>
                <a:cs typeface="Times New Roman"/>
                <a:sym typeface="Times New Roman"/>
              </a:rPr>
              <a:t>dimension</a:t>
            </a: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3" name="Google Shape;193;p36"/>
          <p:cNvCxnSpPr/>
          <p:nvPr/>
        </p:nvCxnSpPr>
        <p:spPr>
          <a:xfrm rot="10800000">
            <a:off x="5013720" y="5892120"/>
            <a:ext cx="746640" cy="732600"/>
          </a:xfrm>
          <a:prstGeom prst="straightConnector1">
            <a:avLst/>
          </a:prstGeom>
          <a:noFill/>
          <a:ln w="12600" cap="flat" cmpd="sng">
            <a:solidFill>
              <a:srgbClr val="00CC99"/>
            </a:solidFill>
            <a:prstDash val="solid"/>
            <a:miter lim="8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7"/>
          <p:cNvSpPr txBox="1"/>
          <p:nvPr/>
        </p:nvSpPr>
        <p:spPr>
          <a:xfrm>
            <a:off x="720000" y="300960"/>
            <a:ext cx="8855640" cy="126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Primitives</a:t>
            </a:r>
            <a:endParaRPr sz="4400" b="1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37"/>
          <p:cNvSpPr txBox="1"/>
          <p:nvPr/>
        </p:nvSpPr>
        <p:spPr>
          <a:xfrm>
            <a:off x="720000" y="2160000"/>
            <a:ext cx="864000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32000" marR="0" lvl="0" indent="-324000" algn="l" rtl="0">
              <a:spcBef>
                <a:spcPts val="0"/>
              </a:spcBef>
              <a:spcAft>
                <a:spcPts val="0"/>
              </a:spcAft>
              <a:buClr>
                <a:srgbClr val="EF2929"/>
              </a:buClr>
              <a:buSzPts val="1260"/>
              <a:buFont typeface="Noto Sans Symbols"/>
              <a:buChar char="●"/>
            </a:pPr>
            <a:r>
              <a:rPr lang="en-US" sz="2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Primitives are the basic geometric shapes we use to display graphics</a:t>
            </a:r>
            <a:endParaRPr sz="28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64000" marR="0" lvl="1" indent="-324000" algn="l" rtl="0">
              <a:spcBef>
                <a:spcPts val="1414"/>
              </a:spcBef>
              <a:spcAft>
                <a:spcPts val="0"/>
              </a:spcAft>
              <a:buClr>
                <a:srgbClr val="EF2929"/>
              </a:buClr>
              <a:buSzPts val="2100"/>
              <a:buFont typeface="Noto Sans Symbols"/>
              <a:buChar char="−"/>
            </a:pPr>
            <a:r>
              <a:rPr lang="en-US" sz="28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Points, Lines, Triangles, etc. </a:t>
            </a:r>
            <a:endParaRPr sz="2800" b="0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4000" algn="l" rtl="0">
              <a:spcBef>
                <a:spcPts val="1134"/>
              </a:spcBef>
              <a:spcAft>
                <a:spcPts val="0"/>
              </a:spcAft>
              <a:buClr>
                <a:srgbClr val="EF2929"/>
              </a:buClr>
              <a:buSzPts val="1260"/>
              <a:buFont typeface="Noto Sans Symbols"/>
              <a:buChar char="●"/>
            </a:pPr>
            <a:r>
              <a:rPr lang="en-US" sz="2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WebGL and many APIs only provide simple primitives </a:t>
            </a:r>
            <a:endParaRPr sz="28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4000" algn="l" rtl="0">
              <a:spcBef>
                <a:spcPts val="1414"/>
              </a:spcBef>
              <a:spcAft>
                <a:spcPts val="0"/>
              </a:spcAft>
              <a:buClr>
                <a:srgbClr val="EF2929"/>
              </a:buClr>
              <a:buSzPts val="1260"/>
              <a:buFont typeface="Noto Sans Symbols"/>
              <a:buChar char="●"/>
            </a:pPr>
            <a:r>
              <a:rPr lang="en-US" sz="2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We display more complex shapes by using many simple primitives (often approximating the shape)</a:t>
            </a:r>
            <a:endParaRPr sz="28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4000" algn="l" rtl="0">
              <a:spcBef>
                <a:spcPts val="1414"/>
              </a:spcBef>
              <a:spcAft>
                <a:spcPts val="0"/>
              </a:spcAft>
              <a:buClr>
                <a:srgbClr val="EF2929"/>
              </a:buClr>
              <a:buSzPts val="1260"/>
              <a:buFont typeface="Noto Sans Symbols"/>
              <a:buChar char="●"/>
            </a:pPr>
            <a:r>
              <a:rPr lang="en-US" sz="2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There are graphics APIs that support other primitives such as text, circles, curves, surfaces, and solids. </a:t>
            </a:r>
            <a:endParaRPr sz="28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8"/>
          <p:cNvSpPr txBox="1"/>
          <p:nvPr/>
        </p:nvSpPr>
        <p:spPr>
          <a:xfrm>
            <a:off x="720000" y="300960"/>
            <a:ext cx="8855640" cy="126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Primitives</a:t>
            </a:r>
            <a:endParaRPr sz="4400" b="1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8"/>
          <p:cNvSpPr txBox="1"/>
          <p:nvPr/>
        </p:nvSpPr>
        <p:spPr>
          <a:xfrm>
            <a:off x="720000" y="2160000"/>
            <a:ext cx="864000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6" name="Google Shape;206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325" y="2321000"/>
            <a:ext cx="9509750" cy="407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9"/>
          <p:cNvSpPr txBox="1"/>
          <p:nvPr/>
        </p:nvSpPr>
        <p:spPr>
          <a:xfrm>
            <a:off x="720000" y="300960"/>
            <a:ext cx="8855640" cy="126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Polygons</a:t>
            </a:r>
            <a:endParaRPr sz="4400" b="1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39"/>
          <p:cNvSpPr txBox="1"/>
          <p:nvPr/>
        </p:nvSpPr>
        <p:spPr>
          <a:xfrm>
            <a:off x="720000" y="2160000"/>
            <a:ext cx="421596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32000" marR="0" lvl="0" indent="-324000" algn="l" rtl="0">
              <a:spcBef>
                <a:spcPts val="0"/>
              </a:spcBef>
              <a:spcAft>
                <a:spcPts val="0"/>
              </a:spcAft>
              <a:buClr>
                <a:srgbClr val="EF2929"/>
              </a:buClr>
              <a:buSzPts val="1260"/>
              <a:buFont typeface="Noto Sans Symbols"/>
              <a:buChar char="●"/>
            </a:pPr>
            <a:r>
              <a:rPr lang="en-US" sz="2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Using lines, we can draw the edges of an object</a:t>
            </a:r>
            <a:endParaRPr sz="28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4000" algn="l" rtl="0">
              <a:spcBef>
                <a:spcPts val="1414"/>
              </a:spcBef>
              <a:spcAft>
                <a:spcPts val="0"/>
              </a:spcAft>
              <a:buClr>
                <a:srgbClr val="EF2929"/>
              </a:buClr>
              <a:buSzPts val="1260"/>
              <a:buFont typeface="Noto Sans Symbols"/>
              <a:buChar char="●"/>
            </a:pPr>
            <a:r>
              <a:rPr lang="en-US" sz="2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But, closed objects (</a:t>
            </a:r>
            <a:r>
              <a:rPr lang="en-US" sz="2800" b="1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fill areas</a:t>
            </a:r>
            <a:r>
              <a:rPr lang="en-US" sz="2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) also have interior areas</a:t>
            </a:r>
            <a:endParaRPr sz="28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4000" algn="l" rtl="0">
              <a:spcBef>
                <a:spcPts val="1414"/>
              </a:spcBef>
              <a:spcAft>
                <a:spcPts val="0"/>
              </a:spcAft>
              <a:buClr>
                <a:srgbClr val="EF2929"/>
              </a:buClr>
              <a:buSzPts val="1260"/>
              <a:buFont typeface="Noto Sans Symbols"/>
              <a:buChar char="●"/>
            </a:pPr>
            <a:r>
              <a:rPr lang="en-US" sz="2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Three properties make sure that the interior for a polygon is defined easily</a:t>
            </a:r>
            <a:endParaRPr sz="28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64000" marR="0" lvl="1" indent="-324000" algn="l" rtl="0">
              <a:spcBef>
                <a:spcPts val="1414"/>
              </a:spcBef>
              <a:spcAft>
                <a:spcPts val="0"/>
              </a:spcAft>
              <a:buClr>
                <a:srgbClr val="EF2929"/>
              </a:buClr>
              <a:buSzPts val="2100"/>
              <a:buFont typeface="Noto Sans Symbols"/>
              <a:buChar char="−"/>
            </a:pPr>
            <a:r>
              <a:rPr lang="en-US" sz="28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Simple, convex, flat</a:t>
            </a:r>
            <a:endParaRPr sz="2800" b="0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39"/>
          <p:cNvSpPr txBox="1"/>
          <p:nvPr/>
        </p:nvSpPr>
        <p:spPr>
          <a:xfrm>
            <a:off x="5147280" y="2160000"/>
            <a:ext cx="421596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4" name="Google Shape;214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6400" y="2198160"/>
            <a:ext cx="3836880" cy="3836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0"/>
          <p:cNvSpPr txBox="1"/>
          <p:nvPr/>
        </p:nvSpPr>
        <p:spPr>
          <a:xfrm>
            <a:off x="720000" y="300960"/>
            <a:ext cx="8855640" cy="126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Polygons (Simplicity, Convexity)</a:t>
            </a:r>
            <a:endParaRPr sz="3600" b="1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40"/>
          <p:cNvSpPr txBox="1"/>
          <p:nvPr/>
        </p:nvSpPr>
        <p:spPr>
          <a:xfrm>
            <a:off x="720000" y="2160000"/>
            <a:ext cx="421596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40"/>
          <p:cNvSpPr txBox="1"/>
          <p:nvPr/>
        </p:nvSpPr>
        <p:spPr>
          <a:xfrm>
            <a:off x="5147280" y="2160000"/>
            <a:ext cx="421596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2" name="Google Shape;222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0000" y="2011680"/>
            <a:ext cx="3669120" cy="502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26480" y="2560320"/>
            <a:ext cx="3200400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1"/>
          <p:cNvSpPr txBox="1"/>
          <p:nvPr/>
        </p:nvSpPr>
        <p:spPr>
          <a:xfrm>
            <a:off x="720000" y="300960"/>
            <a:ext cx="8855640" cy="126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Triangle Primitives</a:t>
            </a:r>
            <a:endParaRPr sz="3600" b="1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41"/>
          <p:cNvSpPr txBox="1"/>
          <p:nvPr/>
        </p:nvSpPr>
        <p:spPr>
          <a:xfrm>
            <a:off x="720000" y="2160000"/>
            <a:ext cx="421596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41"/>
          <p:cNvSpPr txBox="1"/>
          <p:nvPr/>
        </p:nvSpPr>
        <p:spPr>
          <a:xfrm>
            <a:off x="5147280" y="2160000"/>
            <a:ext cx="421596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" name="Google Shape;231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44080" y="1383480"/>
            <a:ext cx="4876560" cy="3099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2880" y="4389120"/>
            <a:ext cx="4876560" cy="3017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2"/>
          <p:cNvSpPr txBox="1"/>
          <p:nvPr/>
        </p:nvSpPr>
        <p:spPr>
          <a:xfrm>
            <a:off x="720000" y="300960"/>
            <a:ext cx="8855640" cy="126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Approximating a Sphere</a:t>
            </a:r>
            <a:endParaRPr sz="4400" b="1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42"/>
          <p:cNvSpPr txBox="1"/>
          <p:nvPr/>
        </p:nvSpPr>
        <p:spPr>
          <a:xfrm>
            <a:off x="720000" y="2160000"/>
            <a:ext cx="421596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32000" marR="0" lvl="0" indent="-324000" algn="l" rtl="0">
              <a:spcBef>
                <a:spcPts val="0"/>
              </a:spcBef>
              <a:spcAft>
                <a:spcPts val="0"/>
              </a:spcAft>
              <a:buClr>
                <a:srgbClr val="EF2929"/>
              </a:buClr>
              <a:buSzPts val="1170"/>
              <a:buFont typeface="Noto Sans Symbols"/>
              <a:buChar char="●"/>
            </a:pPr>
            <a:r>
              <a:rPr lang="en-US" sz="26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We can approximate a sphere by </a:t>
            </a:r>
            <a:endParaRPr sz="26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64000" marR="0" lvl="1" indent="-324000" algn="l" rtl="0">
              <a:spcBef>
                <a:spcPts val="1414"/>
              </a:spcBef>
              <a:spcAft>
                <a:spcPts val="0"/>
              </a:spcAft>
              <a:buClr>
                <a:srgbClr val="EF2929"/>
              </a:buClr>
              <a:buSzPts val="1950"/>
              <a:buFont typeface="Noto Sans Symbols"/>
              <a:buChar char="−"/>
            </a:pPr>
            <a:r>
              <a:rPr lang="en-US" sz="26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 series of calls with </a:t>
            </a:r>
            <a:endParaRPr sz="2600" b="0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134"/>
              </a:spcBef>
              <a:spcAft>
                <a:spcPts val="0"/>
              </a:spcAft>
              <a:buNone/>
            </a:pPr>
            <a:r>
              <a:rPr lang="en-US"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gl.drawArrays(gl.TRIANGLE_STRIP, …)</a:t>
            </a:r>
            <a:endParaRPr sz="18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64000" marR="0" lvl="1" indent="-324000" algn="l" rtl="0">
              <a:spcBef>
                <a:spcPts val="0"/>
              </a:spcBef>
              <a:spcAft>
                <a:spcPts val="0"/>
              </a:spcAft>
              <a:buClr>
                <a:srgbClr val="EF2929"/>
              </a:buClr>
              <a:buSzPts val="1950"/>
              <a:buFont typeface="Noto Sans Symbols"/>
              <a:buChar char="−"/>
            </a:pPr>
            <a:r>
              <a:rPr lang="en-US" sz="26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And 2 calls with </a:t>
            </a:r>
            <a:endParaRPr sz="2600" b="0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134"/>
              </a:spcBef>
              <a:spcAft>
                <a:spcPts val="0"/>
              </a:spcAft>
              <a:buNone/>
            </a:pPr>
            <a:r>
              <a:rPr lang="en-US"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gl.drawArrays(gl.TRIANGLE_FAN, ...)</a:t>
            </a:r>
            <a:endParaRPr sz="18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42"/>
          <p:cNvSpPr txBox="1"/>
          <p:nvPr/>
        </p:nvSpPr>
        <p:spPr>
          <a:xfrm>
            <a:off x="5147280" y="2160000"/>
            <a:ext cx="421596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0" name="Google Shape;240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99200" y="2088000"/>
            <a:ext cx="4515120" cy="4515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3"/>
          <p:cNvSpPr txBox="1"/>
          <p:nvPr/>
        </p:nvSpPr>
        <p:spPr>
          <a:xfrm>
            <a:off x="720000" y="300960"/>
            <a:ext cx="8855640" cy="126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Triangulation</a:t>
            </a:r>
            <a:endParaRPr sz="4400" b="1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43"/>
          <p:cNvSpPr txBox="1"/>
          <p:nvPr/>
        </p:nvSpPr>
        <p:spPr>
          <a:xfrm>
            <a:off x="720000" y="2160000"/>
            <a:ext cx="864000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7" name="Google Shape;247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960" y="2160000"/>
            <a:ext cx="8537040" cy="438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4"/>
          <p:cNvSpPr txBox="1"/>
          <p:nvPr/>
        </p:nvSpPr>
        <p:spPr>
          <a:xfrm>
            <a:off x="720000" y="300960"/>
            <a:ext cx="8855640" cy="126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Text</a:t>
            </a:r>
            <a:endParaRPr sz="4400" b="1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44"/>
          <p:cNvSpPr txBox="1"/>
          <p:nvPr/>
        </p:nvSpPr>
        <p:spPr>
          <a:xfrm>
            <a:off x="720000" y="2160000"/>
            <a:ext cx="864000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32000" marR="0" lvl="0" indent="-396390" algn="l" rtl="0">
              <a:spcBef>
                <a:spcPts val="0"/>
              </a:spcBef>
              <a:spcAft>
                <a:spcPts val="0"/>
              </a:spcAft>
              <a:buClr>
                <a:srgbClr val="EF2929"/>
              </a:buClr>
              <a:buSzPts val="2400"/>
              <a:buFont typeface="Noto Sans Symbols"/>
              <a:buChar char="●"/>
            </a:pPr>
            <a:r>
              <a:rPr lang="en-US" sz="24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We often need to display text in different ways (font styles, sizes, colors, etc.)</a:t>
            </a:r>
            <a:endParaRPr sz="24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96390" algn="l" rtl="0">
              <a:spcBef>
                <a:spcPts val="1414"/>
              </a:spcBef>
              <a:spcAft>
                <a:spcPts val="0"/>
              </a:spcAft>
              <a:buClr>
                <a:srgbClr val="EF2929"/>
              </a:buClr>
              <a:buSzPts val="2400"/>
              <a:buFont typeface="Noto Sans Symbols"/>
              <a:buChar char="●"/>
            </a:pPr>
            <a:r>
              <a:rPr lang="en-US" sz="24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There has been two approaches</a:t>
            </a:r>
            <a:endParaRPr sz="24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64000" marR="0" lvl="1" indent="-343050" algn="l" rtl="0">
              <a:spcBef>
                <a:spcPts val="1414"/>
              </a:spcBef>
              <a:spcAft>
                <a:spcPts val="0"/>
              </a:spcAft>
              <a:buClr>
                <a:srgbClr val="EF2929"/>
              </a:buClr>
              <a:buSzPts val="2400"/>
              <a:buFont typeface="Noto Sans Symbols"/>
              <a:buChar char="−"/>
            </a:pPr>
            <a:r>
              <a:rPr lang="en-US" sz="24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Stroke text: text is just like other objects described with vertices, line segments, … </a:t>
            </a:r>
            <a:endParaRPr sz="2400" b="0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64000" marR="0" lvl="1" indent="-343050" algn="l" rtl="0">
              <a:spcBef>
                <a:spcPts val="1134"/>
              </a:spcBef>
              <a:spcAft>
                <a:spcPts val="0"/>
              </a:spcAft>
              <a:buClr>
                <a:srgbClr val="EF2929"/>
              </a:buClr>
              <a:buSzPts val="2400"/>
              <a:buFont typeface="Noto Sans Symbols"/>
              <a:buChar char="−"/>
            </a:pPr>
            <a:r>
              <a:rPr lang="en-US" sz="24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Raster text: characters are defined as rectangles of </a:t>
            </a:r>
            <a:r>
              <a:rPr lang="en-US" sz="240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bit blocks</a:t>
            </a:r>
            <a:endParaRPr sz="2400" b="0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35720" y="5577840"/>
            <a:ext cx="1810440" cy="181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58160" y="5577840"/>
            <a:ext cx="1767600" cy="180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5"/>
          <p:cNvSpPr txBox="1"/>
          <p:nvPr/>
        </p:nvSpPr>
        <p:spPr>
          <a:xfrm>
            <a:off x="720000" y="300960"/>
            <a:ext cx="8855640" cy="126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Text</a:t>
            </a:r>
            <a:endParaRPr sz="4400" b="1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45"/>
          <p:cNvSpPr txBox="1"/>
          <p:nvPr/>
        </p:nvSpPr>
        <p:spPr>
          <a:xfrm>
            <a:off x="720000" y="2160000"/>
            <a:ext cx="864000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32000" marR="0" lvl="0" indent="-324000" algn="l" rtl="0">
              <a:spcBef>
                <a:spcPts val="0"/>
              </a:spcBef>
              <a:spcAft>
                <a:spcPts val="0"/>
              </a:spcAft>
              <a:buClr>
                <a:srgbClr val="EF2929"/>
              </a:buClr>
              <a:buSzPts val="1260"/>
              <a:buFont typeface="Noto Sans Symbols"/>
              <a:buChar char="●"/>
            </a:pPr>
            <a:r>
              <a:rPr lang="en-US" sz="2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As graphics systems focused on using GPU and rendering with lines and triangles, text primitives were eliminated</a:t>
            </a:r>
            <a:endParaRPr sz="28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4000" algn="l" rtl="0">
              <a:spcBef>
                <a:spcPts val="1414"/>
              </a:spcBef>
              <a:spcAft>
                <a:spcPts val="0"/>
              </a:spcAft>
              <a:buClr>
                <a:srgbClr val="EF2929"/>
              </a:buClr>
              <a:buSzPts val="1260"/>
              <a:buFont typeface="Noto Sans Symbols"/>
              <a:buChar char="●"/>
            </a:pPr>
            <a:r>
              <a:rPr lang="en-US" sz="2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8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4000" algn="l" rtl="0">
              <a:spcBef>
                <a:spcPts val="1414"/>
              </a:spcBef>
              <a:spcAft>
                <a:spcPts val="0"/>
              </a:spcAft>
              <a:buClr>
                <a:srgbClr val="EF2929"/>
              </a:buClr>
              <a:buSzPts val="1260"/>
              <a:buFont typeface="Noto Sans Symbols"/>
              <a:buChar char="●"/>
            </a:pPr>
            <a:r>
              <a:rPr lang="en-US" sz="2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WebGL runs inside the browser and we can display better-looking text using a separate HTML canvas instead of trying to do it in the WebGL canvas</a:t>
            </a:r>
            <a:endParaRPr sz="28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8"/>
          <p:cNvSpPr txBox="1"/>
          <p:nvPr/>
        </p:nvSpPr>
        <p:spPr>
          <a:xfrm>
            <a:off x="720000" y="209520"/>
            <a:ext cx="8855640" cy="14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Sierpinski Gasket </a:t>
            </a:r>
            <a:r>
              <a:rPr lang="en-US" sz="1800"/>
              <a:t/>
            </a:r>
            <a:br>
              <a:rPr lang="en-US" sz="1800"/>
            </a:br>
            <a:r>
              <a:rPr lang="en-US" sz="4400" b="1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as an Example Shape</a:t>
            </a:r>
            <a:endParaRPr sz="4400" b="1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8"/>
          <p:cNvSpPr txBox="1"/>
          <p:nvPr/>
        </p:nvSpPr>
        <p:spPr>
          <a:xfrm>
            <a:off x="720000" y="2160000"/>
            <a:ext cx="421596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32000" marR="0" lvl="0" indent="-285900" algn="l" rtl="0">
              <a:spcBef>
                <a:spcPts val="0"/>
              </a:spcBef>
              <a:spcAft>
                <a:spcPts val="0"/>
              </a:spcAft>
              <a:buClr>
                <a:srgbClr val="EF2929"/>
              </a:buClr>
              <a:buSzPts val="2200"/>
              <a:buFont typeface="Noto Sans Symbols"/>
              <a:buAutoNum type="arabicParenR"/>
            </a:pPr>
            <a:r>
              <a:rPr lang="en-US" sz="22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Start with a triangle</a:t>
            </a:r>
            <a:endParaRPr sz="22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285900" algn="l" rtl="0">
              <a:spcBef>
                <a:spcPts val="1414"/>
              </a:spcBef>
              <a:spcAft>
                <a:spcPts val="0"/>
              </a:spcAft>
              <a:buClr>
                <a:srgbClr val="EF2929"/>
              </a:buClr>
              <a:buSzPts val="2200"/>
              <a:buFont typeface="Noto Sans Symbols"/>
              <a:buAutoNum type="arabicParenR"/>
            </a:pPr>
            <a:r>
              <a:rPr lang="en-US" sz="22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Select a point p randomly inside the triangle</a:t>
            </a:r>
            <a:endParaRPr sz="22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285900" algn="l" rtl="0">
              <a:spcBef>
                <a:spcPts val="1414"/>
              </a:spcBef>
              <a:spcAft>
                <a:spcPts val="0"/>
              </a:spcAft>
              <a:buClr>
                <a:srgbClr val="EF2929"/>
              </a:buClr>
              <a:buSzPts val="2200"/>
              <a:buFont typeface="Noto Sans Symbols"/>
              <a:buAutoNum type="arabicParenR"/>
            </a:pPr>
            <a:r>
              <a:rPr lang="en-US" sz="22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Select one of triangle corners (vertices) at random</a:t>
            </a:r>
            <a:endParaRPr sz="22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285900" algn="l" rtl="0">
              <a:spcBef>
                <a:spcPts val="1414"/>
              </a:spcBef>
              <a:spcAft>
                <a:spcPts val="0"/>
              </a:spcAft>
              <a:buClr>
                <a:srgbClr val="EF2929"/>
              </a:buClr>
              <a:buSzPts val="2200"/>
              <a:buFont typeface="Noto Sans Symbols"/>
              <a:buAutoNum type="arabicParenR"/>
            </a:pPr>
            <a:r>
              <a:rPr lang="en-US" sz="22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Find the point q which is halfway between p and the selected corner</a:t>
            </a:r>
            <a:endParaRPr sz="22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285900" algn="l" rtl="0">
              <a:spcBef>
                <a:spcPts val="1414"/>
              </a:spcBef>
              <a:spcAft>
                <a:spcPts val="0"/>
              </a:spcAft>
              <a:buClr>
                <a:srgbClr val="EF2929"/>
              </a:buClr>
              <a:buSzPts val="2200"/>
              <a:buFont typeface="Noto Sans Symbols"/>
              <a:buAutoNum type="arabicParenR"/>
            </a:pPr>
            <a:r>
              <a:rPr lang="en-US" sz="22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Display q (mark it with a small circle) </a:t>
            </a:r>
            <a:endParaRPr sz="22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285900" algn="l" rtl="0">
              <a:spcBef>
                <a:spcPts val="1414"/>
              </a:spcBef>
              <a:spcAft>
                <a:spcPts val="0"/>
              </a:spcAft>
              <a:buClr>
                <a:srgbClr val="EF2929"/>
              </a:buClr>
              <a:buSzPts val="2200"/>
              <a:buFont typeface="Noto Sans Symbols"/>
              <a:buAutoNum type="arabicParenR"/>
            </a:pPr>
            <a:r>
              <a:rPr lang="en-US" sz="22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Replace p with q and go to step 3</a:t>
            </a:r>
            <a:endParaRPr sz="22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8"/>
          <p:cNvSpPr txBox="1"/>
          <p:nvPr/>
        </p:nvSpPr>
        <p:spPr>
          <a:xfrm>
            <a:off x="5147280" y="2160000"/>
            <a:ext cx="421596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58640" y="1649520"/>
            <a:ext cx="4876560" cy="4876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6"/>
          <p:cNvSpPr txBox="1"/>
          <p:nvPr/>
        </p:nvSpPr>
        <p:spPr>
          <a:xfrm>
            <a:off x="720000" y="300960"/>
            <a:ext cx="8855640" cy="126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Attributes</a:t>
            </a:r>
            <a:endParaRPr sz="4400" b="1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46"/>
          <p:cNvSpPr txBox="1"/>
          <p:nvPr/>
        </p:nvSpPr>
        <p:spPr>
          <a:xfrm>
            <a:off x="720000" y="1404000"/>
            <a:ext cx="864000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32000" marR="0" lvl="0" indent="-324000" algn="l" rtl="0">
              <a:spcBef>
                <a:spcPts val="0"/>
              </a:spcBef>
              <a:spcAft>
                <a:spcPts val="0"/>
              </a:spcAft>
              <a:buClr>
                <a:srgbClr val="EF2929"/>
              </a:buClr>
              <a:buSzPts val="1080"/>
              <a:buFont typeface="Noto Sans Symbols"/>
              <a:buChar char="●"/>
            </a:pPr>
            <a:r>
              <a:rPr lang="en-US" sz="24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The same geometric object can be displayed in many different ways</a:t>
            </a:r>
            <a:endParaRPr sz="24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4000" algn="l" rtl="0">
              <a:spcBef>
                <a:spcPts val="1414"/>
              </a:spcBef>
              <a:spcAft>
                <a:spcPts val="0"/>
              </a:spcAft>
              <a:buClr>
                <a:srgbClr val="EF2929"/>
              </a:buClr>
              <a:buSzPts val="1080"/>
              <a:buFont typeface="Noto Sans Symbols"/>
              <a:buChar char="●"/>
            </a:pPr>
            <a:r>
              <a:rPr lang="en-US" sz="24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Properties that describe how an object should be rendered are called </a:t>
            </a:r>
            <a:r>
              <a:rPr lang="en-US" sz="2400" b="1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attributes</a:t>
            </a:r>
            <a:endParaRPr sz="24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64000" marR="0" lvl="1" indent="-324000" algn="l" rtl="0">
              <a:spcBef>
                <a:spcPts val="1414"/>
              </a:spcBef>
              <a:spcAft>
                <a:spcPts val="0"/>
              </a:spcAft>
              <a:buClr>
                <a:srgbClr val="EF2929"/>
              </a:buClr>
              <a:buSzPts val="1800"/>
              <a:buFont typeface="Noto Sans Symbols"/>
              <a:buChar char="−"/>
            </a:pPr>
            <a:r>
              <a:rPr lang="en-US" sz="24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Color is an attribute for all primitives</a:t>
            </a:r>
            <a:endParaRPr sz="2400" b="0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64000" marR="0" lvl="1" indent="-324000" algn="l" rtl="0">
              <a:spcBef>
                <a:spcPts val="1134"/>
              </a:spcBef>
              <a:spcAft>
                <a:spcPts val="0"/>
              </a:spcAft>
              <a:buClr>
                <a:srgbClr val="EF2929"/>
              </a:buClr>
              <a:buSzPts val="1800"/>
              <a:buFont typeface="Noto Sans Symbols"/>
              <a:buChar char="−"/>
            </a:pPr>
            <a:r>
              <a:rPr lang="en-US" sz="24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 line’s thickness can change and it can be solid, dashed, … </a:t>
            </a:r>
            <a:endParaRPr sz="2400" b="0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64000" marR="0" lvl="1" indent="-324000" algn="l" rtl="0">
              <a:spcBef>
                <a:spcPts val="1134"/>
              </a:spcBef>
              <a:spcAft>
                <a:spcPts val="0"/>
              </a:spcAft>
              <a:buClr>
                <a:srgbClr val="EF2929"/>
              </a:buClr>
              <a:buSzPts val="1800"/>
              <a:buFont typeface="Noto Sans Symbols"/>
              <a:buChar char="−"/>
            </a:pPr>
            <a:r>
              <a:rPr lang="en-US" sz="24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 polygon can be filled with a single color or with a pattern</a:t>
            </a:r>
            <a:endParaRPr sz="2400" b="0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8" name="Google Shape;268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37360" y="5303520"/>
            <a:ext cx="5852160" cy="2084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7"/>
          <p:cNvSpPr txBox="1"/>
          <p:nvPr/>
        </p:nvSpPr>
        <p:spPr>
          <a:xfrm>
            <a:off x="720000" y="300960"/>
            <a:ext cx="8855640" cy="126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Color</a:t>
            </a:r>
            <a:endParaRPr sz="4400" b="1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47"/>
          <p:cNvSpPr txBox="1"/>
          <p:nvPr/>
        </p:nvSpPr>
        <p:spPr>
          <a:xfrm>
            <a:off x="720000" y="2160000"/>
            <a:ext cx="864000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32000" marR="0" lvl="0" indent="-324000" algn="l" rtl="0">
              <a:spcBef>
                <a:spcPts val="0"/>
              </a:spcBef>
              <a:spcAft>
                <a:spcPts val="0"/>
              </a:spcAft>
              <a:buClr>
                <a:srgbClr val="EF2929"/>
              </a:buClr>
              <a:buSzPts val="1260"/>
              <a:buFont typeface="Noto Sans Symbols"/>
              <a:buChar char="●"/>
            </a:pPr>
            <a:r>
              <a:rPr lang="en-US" sz="2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Human visual system has three types of cones (color sensitive receptors located on the retina) </a:t>
            </a:r>
            <a:endParaRPr sz="28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4000" algn="l" rtl="0">
              <a:spcBef>
                <a:spcPts val="1414"/>
              </a:spcBef>
              <a:spcAft>
                <a:spcPts val="0"/>
              </a:spcAft>
              <a:buClr>
                <a:srgbClr val="EF2929"/>
              </a:buClr>
              <a:buSzPts val="1260"/>
              <a:buFont typeface="Noto Sans Symbols"/>
              <a:buChar char="●"/>
            </a:pPr>
            <a:r>
              <a:rPr lang="en-US" sz="2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So, a display only needs three primary colors to produce color for a human observer</a:t>
            </a:r>
            <a:endParaRPr sz="28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4000" algn="l" rtl="0">
              <a:spcBef>
                <a:spcPts val="1414"/>
              </a:spcBef>
              <a:spcAft>
                <a:spcPts val="0"/>
              </a:spcAft>
              <a:buClr>
                <a:srgbClr val="EF2929"/>
              </a:buClr>
              <a:buSzPts val="1260"/>
              <a:buFont typeface="Noto Sans Symbols"/>
              <a:buChar char="●"/>
            </a:pPr>
            <a:r>
              <a:rPr lang="en-US" sz="2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Additive vs. subtractive color models</a:t>
            </a:r>
            <a:endParaRPr sz="28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 descr="Image result for additive color subtractive 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62" y="4787949"/>
            <a:ext cx="573405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8"/>
          <p:cNvSpPr txBox="1"/>
          <p:nvPr/>
        </p:nvSpPr>
        <p:spPr>
          <a:xfrm>
            <a:off x="720000" y="300960"/>
            <a:ext cx="8855640" cy="126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Color</a:t>
            </a:r>
            <a:endParaRPr sz="4400" b="1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48"/>
          <p:cNvSpPr txBox="1"/>
          <p:nvPr/>
        </p:nvSpPr>
        <p:spPr>
          <a:xfrm>
            <a:off x="720000" y="2160000"/>
            <a:ext cx="421596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32000" marR="0" lvl="0" indent="-324000" algn="l" rtl="0">
              <a:spcBef>
                <a:spcPts val="0"/>
              </a:spcBef>
              <a:spcAft>
                <a:spcPts val="0"/>
              </a:spcAft>
              <a:buClr>
                <a:srgbClr val="EF2929"/>
              </a:buClr>
              <a:buSzPts val="1260"/>
              <a:buFont typeface="Noto Sans Symbols"/>
              <a:buChar char="●"/>
            </a:pPr>
            <a:r>
              <a:rPr lang="en-US" sz="2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We can view a color as a point in a color solid</a:t>
            </a:r>
            <a:endParaRPr sz="28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48"/>
          <p:cNvSpPr txBox="1"/>
          <p:nvPr/>
        </p:nvSpPr>
        <p:spPr>
          <a:xfrm>
            <a:off x="5147280" y="2160000"/>
            <a:ext cx="421596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4" name="Google Shape;284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98840" y="1463040"/>
            <a:ext cx="3376800" cy="337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51760" y="4023360"/>
            <a:ext cx="3017520" cy="3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9"/>
          <p:cNvSpPr txBox="1"/>
          <p:nvPr/>
        </p:nvSpPr>
        <p:spPr>
          <a:xfrm>
            <a:off x="720000" y="300960"/>
            <a:ext cx="8855640" cy="126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Aspect Ratio and Viewports</a:t>
            </a:r>
            <a:endParaRPr sz="4400" b="1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49"/>
          <p:cNvSpPr txBox="1"/>
          <p:nvPr/>
        </p:nvSpPr>
        <p:spPr>
          <a:xfrm>
            <a:off x="720000" y="1872000"/>
            <a:ext cx="864000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32000" marR="0" lvl="0" indent="-324000" algn="l" rtl="0">
              <a:spcBef>
                <a:spcPts val="0"/>
              </a:spcBef>
              <a:spcAft>
                <a:spcPts val="0"/>
              </a:spcAft>
              <a:buClr>
                <a:srgbClr val="EF2929"/>
              </a:buClr>
              <a:buSzPts val="1080"/>
              <a:buFont typeface="Noto Sans Symbols"/>
              <a:buChar char="●"/>
            </a:pPr>
            <a:r>
              <a:rPr lang="en-US" sz="2400" b="1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Aspect ratio</a:t>
            </a:r>
            <a:r>
              <a:rPr lang="en-US" sz="24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of a rectangle is the ratio of its width to its height</a:t>
            </a:r>
            <a:endParaRPr sz="24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4000" algn="l" rtl="0">
              <a:spcBef>
                <a:spcPts val="1414"/>
              </a:spcBef>
              <a:spcAft>
                <a:spcPts val="0"/>
              </a:spcAft>
              <a:buClr>
                <a:srgbClr val="EF2929"/>
              </a:buClr>
              <a:buSzPts val="1080"/>
              <a:buFont typeface="Noto Sans Symbols"/>
              <a:buChar char="●"/>
            </a:pPr>
            <a:r>
              <a:rPr lang="en-US" sz="24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In graphics programming, objects, viewing parameters and screen window are independent</a:t>
            </a:r>
            <a:endParaRPr sz="24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4000" algn="l" rtl="0">
              <a:spcBef>
                <a:spcPts val="1414"/>
              </a:spcBef>
              <a:spcAft>
                <a:spcPts val="0"/>
              </a:spcAft>
              <a:buClr>
                <a:srgbClr val="EF2929"/>
              </a:buClr>
              <a:buSzPts val="1080"/>
              <a:buFont typeface="Noto Sans Symbols"/>
              <a:buChar char="●"/>
            </a:pPr>
            <a:r>
              <a:rPr lang="en-US" sz="24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This may cause undesirable effects if the viewing rectangle of the camera and window area of the canvas have different aspect ratios </a:t>
            </a:r>
            <a:endParaRPr sz="24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90640" y="4752000"/>
            <a:ext cx="4876560" cy="2599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0"/>
          <p:cNvSpPr txBox="1"/>
          <p:nvPr/>
        </p:nvSpPr>
        <p:spPr>
          <a:xfrm>
            <a:off x="720000" y="300960"/>
            <a:ext cx="8855640" cy="126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Aspect Ratio and Viewports</a:t>
            </a:r>
            <a:endParaRPr sz="4400" b="1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50"/>
          <p:cNvSpPr txBox="1"/>
          <p:nvPr/>
        </p:nvSpPr>
        <p:spPr>
          <a:xfrm>
            <a:off x="720000" y="2160000"/>
            <a:ext cx="864000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32000" marR="0" lvl="0" indent="-324000" algn="l" rtl="0">
              <a:spcBef>
                <a:spcPts val="0"/>
              </a:spcBef>
              <a:spcAft>
                <a:spcPts val="0"/>
              </a:spcAft>
              <a:buClr>
                <a:srgbClr val="EF2929"/>
              </a:buClr>
              <a:buSzPts val="1260"/>
              <a:buFont typeface="Noto Sans Symbols"/>
              <a:buChar char="●"/>
            </a:pPr>
            <a:r>
              <a:rPr lang="en-US" sz="2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Such distortions can be avoided if we make sure that clipping rectangle and display window have the same aspect ratio</a:t>
            </a:r>
            <a:endParaRPr sz="28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4000" algn="l" rtl="0">
              <a:spcBef>
                <a:spcPts val="1414"/>
              </a:spcBef>
              <a:spcAft>
                <a:spcPts val="0"/>
              </a:spcAft>
              <a:buClr>
                <a:srgbClr val="EF2929"/>
              </a:buClr>
              <a:buSzPts val="1260"/>
              <a:buFont typeface="Noto Sans Symbols"/>
              <a:buChar char="●"/>
            </a:pPr>
            <a:r>
              <a:rPr lang="en-US" sz="2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By default, our graphics are displayed using the entire window (canvas) but this can be changed</a:t>
            </a:r>
            <a:endParaRPr sz="28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4000" algn="l" rtl="0">
              <a:spcBef>
                <a:spcPts val="1414"/>
              </a:spcBef>
              <a:spcAft>
                <a:spcPts val="0"/>
              </a:spcAft>
              <a:buClr>
                <a:srgbClr val="EF2929"/>
              </a:buClr>
              <a:buSzPts val="1260"/>
              <a:buFont typeface="Noto Sans Symbols"/>
              <a:buChar char="●"/>
            </a:pPr>
            <a:r>
              <a:rPr lang="en-US" sz="2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The area inside the window (canvas) we use to display output is called </a:t>
            </a:r>
            <a:r>
              <a:rPr lang="en-US" sz="2800" b="1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viewport</a:t>
            </a:r>
            <a:endParaRPr sz="28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4000" algn="l" rtl="0">
              <a:spcBef>
                <a:spcPts val="1414"/>
              </a:spcBef>
              <a:spcAft>
                <a:spcPts val="0"/>
              </a:spcAft>
              <a:buClr>
                <a:srgbClr val="EF2929"/>
              </a:buClr>
              <a:buSzPts val="1260"/>
              <a:buFont typeface="Noto Sans Symbols"/>
              <a:buChar char="●"/>
            </a:pPr>
            <a:r>
              <a:rPr lang="en-US" sz="2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Its place and size can be changed</a:t>
            </a:r>
            <a:endParaRPr sz="28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64000" marR="0" lvl="1" indent="-324000" algn="l" rtl="0">
              <a:spcBef>
                <a:spcPts val="1414"/>
              </a:spcBef>
              <a:spcAft>
                <a:spcPts val="0"/>
              </a:spcAft>
              <a:buClr>
                <a:srgbClr val="EF2929"/>
              </a:buClr>
              <a:buSzPts val="2100"/>
              <a:buFont typeface="Noto Sans Symbols"/>
              <a:buChar char="−"/>
            </a:pPr>
            <a:r>
              <a:rPr lang="en-US" sz="28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gl.viewport(x, y, w, h);</a:t>
            </a:r>
            <a:endParaRPr sz="2800" b="0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1"/>
          <p:cNvSpPr txBox="1"/>
          <p:nvPr/>
        </p:nvSpPr>
        <p:spPr>
          <a:xfrm>
            <a:off x="720000" y="300960"/>
            <a:ext cx="8855640" cy="126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The Gasket Program - HTML</a:t>
            </a:r>
            <a:endParaRPr sz="4400" b="1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51"/>
          <p:cNvSpPr txBox="1"/>
          <p:nvPr/>
        </p:nvSpPr>
        <p:spPr>
          <a:xfrm>
            <a:off x="720000" y="2160000"/>
            <a:ext cx="864000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&lt;html&gt;</a:t>
            </a:r>
            <a:endParaRPr sz="24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  &lt;script id="vertex-shader" type="x-shader/x-vertex"&gt;</a:t>
            </a:r>
            <a:endParaRPr sz="24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     attribute vec4 vPosition;</a:t>
            </a:r>
            <a:endParaRPr sz="24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     void main() {</a:t>
            </a:r>
            <a:endParaRPr sz="24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        gl_PointSize = 2.0;</a:t>
            </a:r>
            <a:endParaRPr sz="24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        gl_Position = vPosition;</a:t>
            </a:r>
            <a:endParaRPr sz="24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     }</a:t>
            </a:r>
            <a:endParaRPr sz="24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  &lt;/script&gt;</a:t>
            </a:r>
            <a:endParaRPr sz="24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  &lt;script id="fragment-shader" type="x-shader/x-fragment"&gt;</a:t>
            </a:r>
            <a:endParaRPr sz="24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     precision mediump float;</a:t>
            </a:r>
            <a:endParaRPr sz="24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     void main() {</a:t>
            </a:r>
            <a:endParaRPr sz="24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        gl_FragColor = vec4(1.0, 0.0, 0.0, 1.0);</a:t>
            </a:r>
            <a:endParaRPr sz="24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     }</a:t>
            </a:r>
            <a:endParaRPr sz="24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  &lt;/script&gt;</a:t>
            </a:r>
            <a:endParaRPr sz="24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2"/>
          <p:cNvSpPr txBox="1"/>
          <p:nvPr/>
        </p:nvSpPr>
        <p:spPr>
          <a:xfrm>
            <a:off x="720000" y="300960"/>
            <a:ext cx="8855640" cy="126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The Gasket Program - HTML</a:t>
            </a:r>
            <a:endParaRPr sz="4400" b="1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52"/>
          <p:cNvSpPr txBox="1"/>
          <p:nvPr/>
        </p:nvSpPr>
        <p:spPr>
          <a:xfrm>
            <a:off x="720000" y="2160000"/>
            <a:ext cx="864000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strike="noStrik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  &lt;script type="text/</a:t>
            </a:r>
            <a:r>
              <a:rPr lang="en-US" sz="2000" b="0" strike="noStrik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javascript</a:t>
            </a:r>
            <a:r>
              <a:rPr lang="en-US" sz="2000" b="0" strike="noStrik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" </a:t>
            </a:r>
            <a:r>
              <a:rPr lang="en-US" sz="2000" b="0" strike="noStrik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src</a:t>
            </a:r>
            <a:r>
              <a:rPr lang="en-US" sz="2000" b="0" strike="noStrik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="../Common/webgl-utils.js"&gt;&lt;/script&gt;</a:t>
            </a:r>
            <a:endParaRPr sz="2000" b="0" strike="noStrike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strike="noStrik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  &lt;script type="text/</a:t>
            </a:r>
            <a:r>
              <a:rPr lang="en-US" sz="2000" b="0" strike="noStrik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javascript</a:t>
            </a:r>
            <a:r>
              <a:rPr lang="en-US" sz="2000" b="0" strike="noStrik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" </a:t>
            </a:r>
            <a:r>
              <a:rPr lang="en-US" sz="2000" b="0" strike="noStrik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src</a:t>
            </a:r>
            <a:r>
              <a:rPr lang="en-US" sz="2000" b="0" strike="noStrik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="../Common/initShaders.js"&gt;&lt;/script&gt;</a:t>
            </a:r>
            <a:endParaRPr sz="2000" b="0" strike="noStrike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strike="noStrik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  &lt;script type="text/</a:t>
            </a:r>
            <a:r>
              <a:rPr lang="en-US" sz="2000" b="0" strike="noStrik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javascript</a:t>
            </a:r>
            <a:r>
              <a:rPr lang="en-US" sz="2000" b="0" strike="noStrik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" </a:t>
            </a:r>
            <a:r>
              <a:rPr lang="en-US" sz="2000" b="0" strike="noStrik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src</a:t>
            </a:r>
            <a:r>
              <a:rPr lang="en-US" sz="2000" b="0" strike="noStrik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="../Common/MV.js"&gt;&lt;/script&gt;</a:t>
            </a:r>
            <a:endParaRPr sz="2000" b="0" strike="noStrike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strike="noStrik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  &lt;script type="text/</a:t>
            </a:r>
            <a:r>
              <a:rPr lang="en-US" sz="2000" b="0" strike="noStrik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javascript</a:t>
            </a:r>
            <a:r>
              <a:rPr lang="en-US" sz="2000" b="0" strike="noStrik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" </a:t>
            </a:r>
            <a:r>
              <a:rPr lang="en-US" sz="2000" b="0" strike="noStrik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src</a:t>
            </a:r>
            <a:r>
              <a:rPr lang="en-US" sz="2000" b="0" strike="noStrik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="gasket1.js"&gt;&lt;/script&gt;</a:t>
            </a:r>
            <a:endParaRPr sz="2000" b="0" strike="noStrike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strike="noStrik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  &lt;body&gt;</a:t>
            </a:r>
            <a:endParaRPr sz="2000" b="0" strike="noStrike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strike="noStrik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     &lt;canvas id="</a:t>
            </a:r>
            <a:r>
              <a:rPr lang="en-US" sz="2000" b="0" strike="noStrik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gl</a:t>
            </a:r>
            <a:r>
              <a:rPr lang="en-US" sz="2000" b="0" strike="noStrik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-canvas" width="512" height="512"&gt;</a:t>
            </a:r>
            <a:endParaRPr sz="2000" b="0" strike="noStrike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strike="noStrik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     &lt;!-- The following message is displayed if the browser doesn’t</a:t>
            </a:r>
            <a:endParaRPr sz="2000" b="0" strike="noStrike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strike="noStrik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        -- support HTML5 --&gt;</a:t>
            </a:r>
            <a:endParaRPr sz="2000" b="0" strike="noStrike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strike="noStrik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     Sorry; your web browser does not support HTML5’s canvas element.</a:t>
            </a:r>
            <a:endParaRPr sz="2000" b="0" strike="noStrike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strike="noStrik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     &lt;/canvas&gt;</a:t>
            </a:r>
            <a:endParaRPr sz="2000" b="0" strike="noStrike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strike="noStrik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  &lt;/body&gt;</a:t>
            </a:r>
            <a:endParaRPr sz="2000" b="0" strike="noStrike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strike="noStrik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&lt;/html&gt;</a:t>
            </a:r>
            <a:endParaRPr sz="2000" b="0" strike="noStrike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3"/>
          <p:cNvSpPr txBox="1"/>
          <p:nvPr/>
        </p:nvSpPr>
        <p:spPr>
          <a:xfrm>
            <a:off x="720000" y="300960"/>
            <a:ext cx="8855640" cy="126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The Gasket Program - JS</a:t>
            </a:r>
            <a:endParaRPr sz="4400" b="1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53"/>
          <p:cNvSpPr txBox="1"/>
          <p:nvPr/>
        </p:nvSpPr>
        <p:spPr>
          <a:xfrm>
            <a:off x="720000" y="1563480"/>
            <a:ext cx="8640000" cy="566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var gl;</a:t>
            </a:r>
            <a:endParaRPr sz="18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numPoints = 5000;</a:t>
            </a:r>
            <a:endParaRPr sz="18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window.onload = function init() {</a:t>
            </a:r>
            <a:endParaRPr sz="18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 // Initialize points</a:t>
            </a:r>
            <a:endParaRPr sz="18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 var vertices = [</a:t>
            </a:r>
            <a:endParaRPr sz="18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   vec2(-1, -1),</a:t>
            </a:r>
            <a:endParaRPr sz="18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   vec2(0, 1),</a:t>
            </a:r>
            <a:endParaRPr sz="18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   vec2(1, -1)</a:t>
            </a:r>
            <a:endParaRPr sz="18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 ];</a:t>
            </a:r>
            <a:endParaRPr sz="18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 var u = add(vertices[0], vertices[1]);</a:t>
            </a:r>
            <a:endParaRPr sz="18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 var v = add(vertices[0], vertices[2]);</a:t>
            </a:r>
            <a:endParaRPr sz="18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 var p = scale(0.5, add(u, v));</a:t>
            </a:r>
            <a:endParaRPr sz="18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 points = [ p ];</a:t>
            </a:r>
            <a:endParaRPr sz="18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 for (var i = 0; points.length &lt; numPoints; ++i) {</a:t>
            </a:r>
            <a:endParaRPr sz="18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   var j = Math.floor(Math.random() * 3);</a:t>
            </a:r>
            <a:endParaRPr sz="18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   p = add(points[i], vertices[j]);</a:t>
            </a:r>
            <a:endParaRPr sz="18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   p = scale(0.5, p);</a:t>
            </a:r>
            <a:endParaRPr sz="18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   points.push(p);</a:t>
            </a:r>
            <a:endParaRPr sz="18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 }</a:t>
            </a:r>
            <a:endParaRPr sz="18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4"/>
          <p:cNvSpPr txBox="1"/>
          <p:nvPr/>
        </p:nvSpPr>
        <p:spPr>
          <a:xfrm>
            <a:off x="720000" y="300960"/>
            <a:ext cx="8855640" cy="126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The Gasket Program - JS</a:t>
            </a:r>
            <a:endParaRPr sz="4400" b="1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54"/>
          <p:cNvSpPr txBox="1"/>
          <p:nvPr/>
        </p:nvSpPr>
        <p:spPr>
          <a:xfrm>
            <a:off x="720000" y="2160000"/>
            <a:ext cx="864000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 canvas = document.getElementById("gl-canvas");</a:t>
            </a:r>
            <a:endParaRPr sz="24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 gl = WebGLUtils.setupWebGL(canvas);</a:t>
            </a:r>
            <a:endParaRPr sz="24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 if (!gl) {</a:t>
            </a:r>
            <a:endParaRPr sz="24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   alert("WebGL isn’t available");</a:t>
            </a:r>
            <a:endParaRPr sz="24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 }</a:t>
            </a:r>
            <a:endParaRPr sz="24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 gl.viewport(0, 0, canvas.width, canvas.height);</a:t>
            </a:r>
            <a:endParaRPr sz="24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 gl.clearColor(1.0, 1.0, 1.0, 1.0);</a:t>
            </a:r>
            <a:endParaRPr sz="24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 // Load shaders and initialize attribute buffers</a:t>
            </a:r>
            <a:endParaRPr sz="24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 program = initShaders(gl, "vertex-shader", "fragment-shader");</a:t>
            </a:r>
            <a:endParaRPr sz="24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 gl.useProgram(program);</a:t>
            </a:r>
            <a:endParaRPr sz="24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5"/>
          <p:cNvSpPr txBox="1"/>
          <p:nvPr/>
        </p:nvSpPr>
        <p:spPr>
          <a:xfrm>
            <a:off x="720000" y="300960"/>
            <a:ext cx="8855640" cy="126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The Gasket Program - JS</a:t>
            </a:r>
            <a:endParaRPr sz="4400" b="1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55"/>
          <p:cNvSpPr txBox="1"/>
          <p:nvPr/>
        </p:nvSpPr>
        <p:spPr>
          <a:xfrm>
            <a:off x="720000" y="2160000"/>
            <a:ext cx="864000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strike="noStrik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000" b="0" strike="noStrik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var</a:t>
            </a:r>
            <a:r>
              <a:rPr lang="en-US" sz="2000" b="0" strike="noStrik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buffer = </a:t>
            </a:r>
            <a:r>
              <a:rPr lang="en-US" sz="2000" b="0" strike="noStrik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gl.createBuffer</a:t>
            </a:r>
            <a:r>
              <a:rPr lang="en-US" sz="2000" b="0" strike="noStrik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();</a:t>
            </a:r>
            <a:endParaRPr sz="2000" b="0" strike="noStrike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strike="noStrik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000" b="0" strike="noStrik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gl.bindBuffer</a:t>
            </a:r>
            <a:r>
              <a:rPr lang="en-US" sz="2000" b="0" strike="noStrik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000" b="0" strike="noStrik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gl.ARRAY_BUFFER</a:t>
            </a:r>
            <a:r>
              <a:rPr lang="en-US" sz="2000" b="0" strike="noStrik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, buffer);</a:t>
            </a:r>
            <a:endParaRPr sz="2000" b="0" strike="noStrike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strike="noStrik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000" b="0" strike="noStrik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gl.bufferData</a:t>
            </a:r>
            <a:r>
              <a:rPr lang="en-US" sz="2000" b="0" strike="noStrik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( </a:t>
            </a:r>
            <a:r>
              <a:rPr lang="en-US" sz="2000" b="0" strike="noStrik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gl.ARRAY_BUFFER</a:t>
            </a:r>
            <a:r>
              <a:rPr lang="en-US" sz="2000" b="0" strike="noStrik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, flatten(points), </a:t>
            </a:r>
            <a:r>
              <a:rPr lang="en-US" sz="2000" b="0" strike="noStrik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gl.STATIC_DRAW</a:t>
            </a:r>
            <a:r>
              <a:rPr lang="en-US" sz="2000" b="0" strike="noStrik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);</a:t>
            </a:r>
            <a:endParaRPr sz="2000" b="0" strike="noStrike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strike="noStrik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000" b="0" strike="noStrik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var</a:t>
            </a:r>
            <a:r>
              <a:rPr lang="en-US" sz="2000" b="0" strike="noStrik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strike="noStrik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vPosition</a:t>
            </a:r>
            <a:r>
              <a:rPr lang="en-US" sz="2000" b="0" strike="noStrik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lang="en-US" sz="2000" b="0" strike="noStrik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gl.getAttribLocation</a:t>
            </a:r>
            <a:r>
              <a:rPr lang="en-US" sz="2000" b="0" strike="noStrik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(program, "</a:t>
            </a:r>
            <a:r>
              <a:rPr lang="en-US" sz="2000" b="0" strike="noStrik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vPosition</a:t>
            </a:r>
            <a:r>
              <a:rPr lang="en-US" sz="2000" b="0" strike="noStrik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");</a:t>
            </a:r>
            <a:endParaRPr sz="2000" b="0" strike="noStrike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strike="noStrik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000" b="0" strike="noStrik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gl.vertexAttribPointer</a:t>
            </a:r>
            <a:r>
              <a:rPr lang="en-US" sz="2000" b="0" strike="noStrik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000" b="0" strike="noStrik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vPosition</a:t>
            </a:r>
            <a:r>
              <a:rPr lang="en-US" sz="2000" b="0" strike="noStrik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, 2, </a:t>
            </a:r>
            <a:r>
              <a:rPr lang="en-US" sz="2000" b="0" strike="noStrik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gl.FLOAT</a:t>
            </a:r>
            <a:r>
              <a:rPr lang="en-US" sz="2000" b="0" strike="noStrik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, false, 0, 0);</a:t>
            </a:r>
            <a:endParaRPr sz="2000" b="0" strike="noStrike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strike="noStrik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000" b="0" strike="noStrik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gl.enableVertexAttribArray</a:t>
            </a:r>
            <a:r>
              <a:rPr lang="en-US" sz="2000" b="0" strike="noStrik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000" b="0" strike="noStrik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vPosition</a:t>
            </a:r>
            <a:r>
              <a:rPr lang="en-US" sz="2000" b="0" strike="noStrik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);</a:t>
            </a:r>
            <a:endParaRPr sz="2000" b="0" strike="noStrike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strike="noStrik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 render();</a:t>
            </a:r>
            <a:endParaRPr sz="2000" b="0" strike="noStrike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strike="noStrik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endParaRPr sz="2000" b="0" strike="noStrike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strike="noStrik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function render() {</a:t>
            </a:r>
            <a:endParaRPr sz="2000" b="0" strike="noStrike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strike="noStrik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2000" b="0" strike="noStrik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gl.clear</a:t>
            </a:r>
            <a:r>
              <a:rPr lang="en-US" sz="2000" b="0" strike="noStrik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000" b="0" strike="noStrik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gl.COLOR_BUFFER_BIT</a:t>
            </a:r>
            <a:r>
              <a:rPr lang="en-US" sz="2000" b="0" strike="noStrik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);</a:t>
            </a:r>
            <a:endParaRPr sz="2000" b="0" strike="noStrike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strike="noStrik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2000" b="0" strike="noStrik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gl.drawArrays</a:t>
            </a:r>
            <a:r>
              <a:rPr lang="en-US" sz="2000" b="0" strike="noStrik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000" b="0" strike="noStrik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gl.POINTS</a:t>
            </a:r>
            <a:r>
              <a:rPr lang="en-US" sz="2000" b="0" strike="noStrik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, 0, </a:t>
            </a:r>
            <a:r>
              <a:rPr lang="en-US" sz="2000" b="0" strike="noStrike" dirty="0" err="1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numPoints</a:t>
            </a:r>
            <a:r>
              <a:rPr lang="en-US" sz="2000" b="0" strike="noStrik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);</a:t>
            </a:r>
            <a:endParaRPr sz="2000" b="0" strike="noStrike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strike="noStrik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endParaRPr sz="2000" b="0" strike="noStrike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9"/>
          <p:cNvSpPr txBox="1"/>
          <p:nvPr/>
        </p:nvSpPr>
        <p:spPr>
          <a:xfrm>
            <a:off x="720000" y="209520"/>
            <a:ext cx="8855640" cy="14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Sierpinski Gasket </a:t>
            </a:r>
            <a:r>
              <a:rPr lang="en-US" sz="1800"/>
              <a:t/>
            </a:r>
            <a:br>
              <a:rPr lang="en-US" sz="1800"/>
            </a:br>
            <a:r>
              <a:rPr lang="en-US" sz="4400" b="1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as an Example Shape</a:t>
            </a:r>
            <a:endParaRPr sz="4400" b="1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9"/>
          <p:cNvSpPr txBox="1"/>
          <p:nvPr/>
        </p:nvSpPr>
        <p:spPr>
          <a:xfrm>
            <a:off x="720000" y="2160000"/>
            <a:ext cx="864000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90640" y="1937520"/>
            <a:ext cx="4876560" cy="4876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0"/>
          <p:cNvSpPr txBox="1"/>
          <p:nvPr/>
        </p:nvSpPr>
        <p:spPr>
          <a:xfrm>
            <a:off x="720000" y="300960"/>
            <a:ext cx="8855640" cy="126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Immediate Mode Graphics</a:t>
            </a:r>
            <a:endParaRPr sz="4400" b="1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30"/>
          <p:cNvSpPr txBox="1"/>
          <p:nvPr/>
        </p:nvSpPr>
        <p:spPr>
          <a:xfrm>
            <a:off x="720000" y="2160000"/>
            <a:ext cx="421596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32000" marR="0" lvl="0" indent="-396390" algn="l" rtl="0">
              <a:spcBef>
                <a:spcPts val="0"/>
              </a:spcBef>
              <a:spcAft>
                <a:spcPts val="0"/>
              </a:spcAft>
              <a:buClr>
                <a:srgbClr val="EF2929"/>
              </a:buClr>
              <a:buSzPts val="2400"/>
              <a:buFont typeface="Noto Sans Symbols"/>
              <a:buChar char="●"/>
            </a:pPr>
            <a:r>
              <a:rPr lang="en-US" sz="24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The pseudo-code on the right can generate this shape</a:t>
            </a:r>
            <a:endParaRPr sz="24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96390" algn="l" rtl="0">
              <a:spcBef>
                <a:spcPts val="1414"/>
              </a:spcBef>
              <a:spcAft>
                <a:spcPts val="0"/>
              </a:spcAft>
              <a:buClr>
                <a:srgbClr val="EF2929"/>
              </a:buClr>
              <a:buSzPts val="2400"/>
              <a:buFont typeface="Noto Sans Symbols"/>
              <a:buChar char="●"/>
            </a:pPr>
            <a:r>
              <a:rPr lang="en-US" sz="24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This approach is known as </a:t>
            </a:r>
            <a:r>
              <a:rPr lang="en-US" sz="2400" b="1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immediate mode graphics</a:t>
            </a:r>
            <a:endParaRPr sz="24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96390" algn="l" rtl="0">
              <a:spcBef>
                <a:spcPts val="1414"/>
              </a:spcBef>
              <a:spcAft>
                <a:spcPts val="0"/>
              </a:spcAft>
              <a:buClr>
                <a:srgbClr val="EF2929"/>
              </a:buClr>
              <a:buSzPts val="2400"/>
              <a:buFont typeface="Noto Sans Symbols"/>
              <a:buChar char="●"/>
            </a:pPr>
            <a:r>
              <a:rPr lang="en-US" sz="24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We are directly sending coordinates to the GPU and drawing as they are generated </a:t>
            </a:r>
            <a:endParaRPr sz="24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96390" algn="l" rtl="0">
              <a:spcBef>
                <a:spcPts val="1414"/>
              </a:spcBef>
              <a:spcAft>
                <a:spcPts val="0"/>
              </a:spcAft>
              <a:buClr>
                <a:srgbClr val="EF2929"/>
              </a:buClr>
              <a:buSzPts val="2400"/>
              <a:buFont typeface="Noto Sans Symbols"/>
              <a:buChar char="●"/>
            </a:pPr>
            <a:r>
              <a:rPr lang="en-US" sz="24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What if we want to draw the points again?</a:t>
            </a:r>
            <a:endParaRPr sz="24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30"/>
          <p:cNvSpPr txBox="1"/>
          <p:nvPr/>
        </p:nvSpPr>
        <p:spPr>
          <a:xfrm>
            <a:off x="5147275" y="2160000"/>
            <a:ext cx="455520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function sierpinski() {</a:t>
            </a:r>
            <a:endParaRPr sz="24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  initialize_the_system();</a:t>
            </a:r>
            <a:endParaRPr sz="24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  p = find_initial_point();</a:t>
            </a:r>
            <a:endParaRPr sz="24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  for (some_number_of_points) {</a:t>
            </a:r>
            <a:endParaRPr sz="24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     q = generate_a_point(p);</a:t>
            </a:r>
            <a:endParaRPr sz="24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     display_the_point(q);</a:t>
            </a:r>
            <a:endParaRPr sz="24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     p = q;</a:t>
            </a:r>
            <a:endParaRPr sz="24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  }</a:t>
            </a:r>
            <a:endParaRPr sz="24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endParaRPr sz="24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1"/>
          <p:cNvSpPr txBox="1"/>
          <p:nvPr/>
        </p:nvSpPr>
        <p:spPr>
          <a:xfrm>
            <a:off x="720000" y="300960"/>
            <a:ext cx="8855640" cy="126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Retained Mode Graphics</a:t>
            </a:r>
            <a:endParaRPr sz="4400" b="1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31"/>
          <p:cNvSpPr txBox="1"/>
          <p:nvPr/>
        </p:nvSpPr>
        <p:spPr>
          <a:xfrm>
            <a:off x="720000" y="2160000"/>
            <a:ext cx="421596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32000" marR="0" lvl="0" indent="-396390" algn="l" rtl="0">
              <a:spcBef>
                <a:spcPts val="0"/>
              </a:spcBef>
              <a:spcAft>
                <a:spcPts val="0"/>
              </a:spcAft>
              <a:buClr>
                <a:srgbClr val="EF2929"/>
              </a:buClr>
              <a:buSzPts val="2400"/>
              <a:buFont typeface="Noto Sans Symbols"/>
              <a:buChar char="●"/>
            </a:pPr>
            <a:r>
              <a:rPr lang="en-US" sz="24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If we first store the data, we can send and resend anytime</a:t>
            </a:r>
            <a:endParaRPr sz="24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96390" algn="l" rtl="0">
              <a:spcBef>
                <a:spcPts val="1414"/>
              </a:spcBef>
              <a:spcAft>
                <a:spcPts val="0"/>
              </a:spcAft>
              <a:buClr>
                <a:srgbClr val="EF2929"/>
              </a:buClr>
              <a:buSzPts val="2400"/>
              <a:buFont typeface="Noto Sans Symbols"/>
              <a:buChar char="●"/>
            </a:pPr>
            <a:r>
              <a:rPr lang="en-US" sz="24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This version shows the </a:t>
            </a:r>
            <a:r>
              <a:rPr lang="en-US" sz="2400" b="1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retained mode graphics</a:t>
            </a:r>
            <a:r>
              <a:rPr lang="en-US" sz="24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approach</a:t>
            </a:r>
            <a:endParaRPr sz="24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96390" algn="l" rtl="0">
              <a:spcBef>
                <a:spcPts val="1414"/>
              </a:spcBef>
              <a:spcAft>
                <a:spcPts val="0"/>
              </a:spcAft>
              <a:buClr>
                <a:srgbClr val="EF2929"/>
              </a:buClr>
              <a:buSzPts val="2400"/>
              <a:buFont typeface="Noto Sans Symbols"/>
              <a:buChar char="●"/>
            </a:pPr>
            <a:r>
              <a:rPr lang="en-US" sz="24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We still send all coordinates to the GPU when we want to drawn them</a:t>
            </a:r>
            <a:endParaRPr sz="24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96390" algn="l" rtl="0">
              <a:spcBef>
                <a:spcPts val="1414"/>
              </a:spcBef>
              <a:spcAft>
                <a:spcPts val="0"/>
              </a:spcAft>
              <a:buClr>
                <a:srgbClr val="EF2929"/>
              </a:buClr>
              <a:buSzPts val="2400"/>
              <a:buFont typeface="Noto Sans Symbols"/>
              <a:buChar char="●"/>
            </a:pPr>
            <a:r>
              <a:rPr lang="en-US" sz="24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Modern graphics systems with a GPU leads to a third version</a:t>
            </a:r>
            <a:endParaRPr sz="24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31"/>
          <p:cNvSpPr txBox="1"/>
          <p:nvPr/>
        </p:nvSpPr>
        <p:spPr>
          <a:xfrm>
            <a:off x="5147275" y="2160000"/>
            <a:ext cx="453960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function sierpinski() {</a:t>
            </a:r>
            <a:endParaRPr sz="24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  initialize_the_system();</a:t>
            </a:r>
            <a:endParaRPr sz="24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  p = find_initial_point();</a:t>
            </a:r>
            <a:endParaRPr sz="24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  for (some_number_of_points) {</a:t>
            </a:r>
            <a:endParaRPr sz="24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     q = generate_a_point(p);</a:t>
            </a:r>
            <a:endParaRPr sz="24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     store_the_point(q);</a:t>
            </a:r>
            <a:endParaRPr sz="24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     p = q;</a:t>
            </a:r>
            <a:endParaRPr sz="24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  }</a:t>
            </a:r>
            <a:endParaRPr sz="24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  display_all_points();</a:t>
            </a:r>
            <a:endParaRPr sz="24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endParaRPr sz="24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2"/>
          <p:cNvSpPr txBox="1"/>
          <p:nvPr/>
        </p:nvSpPr>
        <p:spPr>
          <a:xfrm>
            <a:off x="720000" y="300960"/>
            <a:ext cx="8855640" cy="126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Retained Mode Graphics v.2</a:t>
            </a:r>
            <a:endParaRPr sz="4400" b="1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32"/>
          <p:cNvSpPr txBox="1"/>
          <p:nvPr/>
        </p:nvSpPr>
        <p:spPr>
          <a:xfrm>
            <a:off x="720000" y="2160000"/>
            <a:ext cx="421596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32000" marR="0" lvl="0" indent="-396390" algn="l" rtl="0">
              <a:spcBef>
                <a:spcPts val="0"/>
              </a:spcBef>
              <a:spcAft>
                <a:spcPts val="0"/>
              </a:spcAft>
              <a:buClr>
                <a:srgbClr val="EF2929"/>
              </a:buClr>
              <a:buSzPts val="2400"/>
              <a:buFont typeface="Noto Sans Symbols"/>
              <a:buChar char="●"/>
            </a:pPr>
            <a:r>
              <a:rPr lang="en-US" sz="24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Similar to the previous one</a:t>
            </a:r>
            <a:endParaRPr sz="24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96390" algn="l" rtl="0">
              <a:spcBef>
                <a:spcPts val="1414"/>
              </a:spcBef>
              <a:spcAft>
                <a:spcPts val="0"/>
              </a:spcAft>
              <a:buClr>
                <a:srgbClr val="EF2929"/>
              </a:buClr>
              <a:buSzPts val="2400"/>
              <a:buFont typeface="Noto Sans Symbols"/>
              <a:buChar char="●"/>
            </a:pPr>
            <a:r>
              <a:rPr lang="en-US" sz="24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We separated the display process into 2 stages</a:t>
            </a:r>
            <a:endParaRPr sz="24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64000" marR="0" lvl="1" indent="-343050" algn="l" rtl="0">
              <a:spcBef>
                <a:spcPts val="1414"/>
              </a:spcBef>
              <a:spcAft>
                <a:spcPts val="0"/>
              </a:spcAft>
              <a:buClr>
                <a:srgbClr val="EF2929"/>
              </a:buClr>
              <a:buSzPts val="2400"/>
              <a:buFont typeface="Noto Sans Symbols"/>
              <a:buChar char="−"/>
            </a:pPr>
            <a:r>
              <a:rPr lang="en-US" sz="24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Storing the data on the GPU</a:t>
            </a:r>
            <a:endParaRPr sz="2400" b="0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64000" marR="0" lvl="1" indent="-343050" algn="l" rtl="0">
              <a:spcBef>
                <a:spcPts val="1134"/>
              </a:spcBef>
              <a:spcAft>
                <a:spcPts val="0"/>
              </a:spcAft>
              <a:buClr>
                <a:srgbClr val="EF2929"/>
              </a:buClr>
              <a:buSzPts val="2400"/>
              <a:buFont typeface="Noto Sans Symbols"/>
              <a:buChar char="−"/>
            </a:pPr>
            <a:r>
              <a:rPr lang="en-US" sz="24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Displaying stored data</a:t>
            </a:r>
            <a:endParaRPr sz="2400" b="0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96390" algn="l" rtl="0">
              <a:spcBef>
                <a:spcPts val="1134"/>
              </a:spcBef>
              <a:spcAft>
                <a:spcPts val="0"/>
              </a:spcAft>
              <a:buClr>
                <a:srgbClr val="EF2929"/>
              </a:buClr>
              <a:buSzPts val="2400"/>
              <a:buFont typeface="Noto Sans Symbols"/>
              <a:buChar char="●"/>
            </a:pPr>
            <a:r>
              <a:rPr lang="en-US" sz="24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This version is better if we are going to display multiple images using same coordinates</a:t>
            </a:r>
            <a:endParaRPr sz="24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32"/>
          <p:cNvSpPr txBox="1"/>
          <p:nvPr/>
        </p:nvSpPr>
        <p:spPr>
          <a:xfrm>
            <a:off x="5147275" y="2160000"/>
            <a:ext cx="453960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function sierpinski() {</a:t>
            </a:r>
            <a:endParaRPr sz="24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  initialize_the_system();</a:t>
            </a:r>
            <a:endParaRPr sz="24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  p = find_initial_point();</a:t>
            </a:r>
            <a:endParaRPr sz="24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  for (some_number_of_points) {</a:t>
            </a:r>
            <a:endParaRPr sz="24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     q = generate_a_point(p);</a:t>
            </a:r>
            <a:endParaRPr sz="24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     store_the_point(q);</a:t>
            </a:r>
            <a:endParaRPr sz="24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     p = q;</a:t>
            </a:r>
            <a:endParaRPr sz="24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  }</a:t>
            </a:r>
            <a:endParaRPr sz="24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  send_all_points_to_GPU();</a:t>
            </a:r>
            <a:endParaRPr sz="24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  display_data_on_GPU();</a:t>
            </a:r>
            <a:endParaRPr sz="24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endParaRPr sz="24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3"/>
          <p:cNvSpPr txBox="1"/>
          <p:nvPr/>
        </p:nvSpPr>
        <p:spPr>
          <a:xfrm>
            <a:off x="720000" y="300960"/>
            <a:ext cx="8855640" cy="126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Coordinates</a:t>
            </a:r>
            <a:endParaRPr sz="4400" b="1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33"/>
          <p:cNvSpPr txBox="1"/>
          <p:nvPr/>
        </p:nvSpPr>
        <p:spPr>
          <a:xfrm>
            <a:off x="720000" y="2160000"/>
            <a:ext cx="864000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32000" marR="0" lvl="0" indent="-324000" algn="l" rtl="0">
              <a:spcBef>
                <a:spcPts val="0"/>
              </a:spcBef>
              <a:spcAft>
                <a:spcPts val="0"/>
              </a:spcAft>
              <a:buClr>
                <a:srgbClr val="EF2929"/>
              </a:buClr>
              <a:buSzPts val="1260"/>
              <a:buFont typeface="Noto Sans Symbols"/>
              <a:buChar char="●"/>
            </a:pPr>
            <a:r>
              <a:rPr lang="en-US" sz="2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By default, we are drawing and viewing inside a cube centered at origin between coordinates (-1,-1,-1) and (1,1,1)</a:t>
            </a:r>
            <a:endParaRPr sz="28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4000" algn="l" rtl="0">
              <a:spcBef>
                <a:spcPts val="1414"/>
              </a:spcBef>
              <a:spcAft>
                <a:spcPts val="0"/>
              </a:spcAft>
              <a:buClr>
                <a:srgbClr val="EF2929"/>
              </a:buClr>
              <a:buSzPts val="1260"/>
              <a:buFont typeface="Noto Sans Symbols"/>
              <a:buChar char="●"/>
            </a:pPr>
            <a:r>
              <a:rPr lang="en-US" sz="2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These are our default clip coordinates</a:t>
            </a:r>
            <a:endParaRPr sz="28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64000" marR="0" lvl="1" indent="-324000" algn="l" rtl="0">
              <a:spcBef>
                <a:spcPts val="1414"/>
              </a:spcBef>
              <a:spcAft>
                <a:spcPts val="0"/>
              </a:spcAft>
              <a:buClr>
                <a:srgbClr val="EF2929"/>
              </a:buClr>
              <a:buSzPts val="2100"/>
              <a:buFont typeface="Noto Sans Symbols"/>
              <a:buChar char="−"/>
            </a:pPr>
            <a:r>
              <a:rPr lang="en-US" sz="28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Shapes outside this area are clipped (cut) and will not appear on screen</a:t>
            </a:r>
            <a:endParaRPr sz="2800" b="0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4000" algn="l" rtl="0">
              <a:spcBef>
                <a:spcPts val="1134"/>
              </a:spcBef>
              <a:spcAft>
                <a:spcPts val="0"/>
              </a:spcAft>
              <a:buClr>
                <a:srgbClr val="EF2929"/>
              </a:buClr>
              <a:buSzPts val="1260"/>
              <a:buFont typeface="Noto Sans Symbols"/>
              <a:buChar char="●"/>
            </a:pPr>
            <a:r>
              <a:rPr lang="en-US" sz="2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Later, we will learn how we can change these settings so that we can draw shapes in any coordinates we want</a:t>
            </a:r>
            <a:endParaRPr sz="28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4"/>
          <p:cNvSpPr txBox="1"/>
          <p:nvPr/>
        </p:nvSpPr>
        <p:spPr>
          <a:xfrm>
            <a:off x="720000" y="300960"/>
            <a:ext cx="8855640" cy="126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Generating Sierpinski Gasket</a:t>
            </a:r>
            <a:endParaRPr sz="4000" b="1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34"/>
          <p:cNvSpPr txBox="1"/>
          <p:nvPr/>
        </p:nvSpPr>
        <p:spPr>
          <a:xfrm>
            <a:off x="720000" y="2160000"/>
            <a:ext cx="864000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const numPoints = 5000;</a:t>
            </a:r>
            <a:endParaRPr sz="24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var vertices = [ vec2(-1.0, -1.0), </a:t>
            </a:r>
            <a:endParaRPr sz="24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                        vec2(0.0, 1.0),</a:t>
            </a:r>
            <a:endParaRPr sz="24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                        vec2(1.0, -1.0) ];</a:t>
            </a:r>
            <a:endParaRPr sz="24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var u = scale(0.5, add(vertices[0], vertices[1]));</a:t>
            </a:r>
            <a:endParaRPr sz="24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var v = scale(0.5, add(vertices[0], vertices[2]));</a:t>
            </a:r>
            <a:endParaRPr sz="24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var p = scale(0.5, add(u, v));</a:t>
            </a:r>
            <a:endParaRPr sz="24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points = [ p ];</a:t>
            </a:r>
            <a:endParaRPr sz="24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for (var i = 1; i &lt; numPoints; ++i) {</a:t>
            </a:r>
            <a:endParaRPr sz="24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  var j = Math.floor(Math.random() * 3);</a:t>
            </a:r>
            <a:endParaRPr sz="24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  p = scale(0.5, add(points[i-1], vertices[j]));</a:t>
            </a:r>
            <a:endParaRPr sz="24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  points.push(p);</a:t>
            </a:r>
            <a:endParaRPr sz="24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}</a:t>
            </a:r>
            <a:endParaRPr sz="24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5"/>
          <p:cNvSpPr txBox="1"/>
          <p:nvPr/>
        </p:nvSpPr>
        <p:spPr>
          <a:xfrm>
            <a:off x="720000" y="209520"/>
            <a:ext cx="8855640" cy="14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WebGL/OpenGL as a </a:t>
            </a:r>
            <a:r>
              <a:rPr lang="en-US" sz="1800"/>
              <a:t/>
            </a:r>
            <a:br>
              <a:rPr lang="en-US" sz="1800"/>
            </a:br>
            <a:r>
              <a:rPr lang="en-US" sz="4400" b="1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State Machine</a:t>
            </a:r>
            <a:endParaRPr sz="4400" b="1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35"/>
          <p:cNvSpPr txBox="1"/>
          <p:nvPr/>
        </p:nvSpPr>
        <p:spPr>
          <a:xfrm>
            <a:off x="720000" y="2160000"/>
            <a:ext cx="8640000" cy="4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32000" marR="0" lvl="0" indent="-324000" algn="l" rtl="0">
              <a:spcBef>
                <a:spcPts val="0"/>
              </a:spcBef>
              <a:spcAft>
                <a:spcPts val="0"/>
              </a:spcAft>
              <a:buClr>
                <a:srgbClr val="EF2929"/>
              </a:buClr>
              <a:buSzPts val="1260"/>
              <a:buFont typeface="Noto Sans Symbols"/>
              <a:buChar char="●"/>
            </a:pPr>
            <a:r>
              <a:rPr lang="en-US" sz="2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We can think of the graphics system as a finite state machine</a:t>
            </a:r>
            <a:endParaRPr sz="28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4000" algn="l" rtl="0">
              <a:spcBef>
                <a:spcPts val="1414"/>
              </a:spcBef>
              <a:spcAft>
                <a:spcPts val="0"/>
              </a:spcAft>
              <a:buClr>
                <a:srgbClr val="EF2929"/>
              </a:buClr>
              <a:buSzPts val="1260"/>
              <a:buFont typeface="Noto Sans Symbols"/>
              <a:buChar char="●"/>
            </a:pPr>
            <a:r>
              <a:rPr lang="en-US" sz="2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Many GL functions change the state of the machine without doing anything else</a:t>
            </a:r>
            <a:endParaRPr sz="28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24000" algn="l" rtl="0">
              <a:spcBef>
                <a:spcPts val="1414"/>
              </a:spcBef>
              <a:spcAft>
                <a:spcPts val="0"/>
              </a:spcAft>
              <a:buClr>
                <a:srgbClr val="EF2929"/>
              </a:buClr>
              <a:buSzPts val="1260"/>
              <a:buFont typeface="Noto Sans Symbols"/>
              <a:buChar char="●"/>
            </a:pPr>
            <a:r>
              <a:rPr lang="en-US" sz="2800" b="0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E.g., gl.ClearColor(1.0, 0.0, 0.0, 1.0) </a:t>
            </a:r>
            <a:endParaRPr sz="2800" b="0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64000" marR="0" lvl="1" indent="-324000" algn="l" rtl="0">
              <a:spcBef>
                <a:spcPts val="1414"/>
              </a:spcBef>
              <a:spcAft>
                <a:spcPts val="0"/>
              </a:spcAft>
              <a:buClr>
                <a:srgbClr val="EF2929"/>
              </a:buClr>
              <a:buSzPts val="2100"/>
              <a:buFont typeface="Noto Sans Symbols"/>
              <a:buChar char="−"/>
            </a:pPr>
            <a:r>
              <a:rPr lang="en-US" sz="28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Makes the active/current clear color red</a:t>
            </a:r>
            <a:endParaRPr sz="2800" b="0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64000" marR="0" lvl="1" indent="-324000" algn="l" rtl="0">
              <a:spcBef>
                <a:spcPts val="1134"/>
              </a:spcBef>
              <a:spcAft>
                <a:spcPts val="0"/>
              </a:spcAft>
              <a:buClr>
                <a:srgbClr val="EF2929"/>
              </a:buClr>
              <a:buSzPts val="2100"/>
              <a:buFont typeface="Noto Sans Symbols"/>
              <a:buChar char="−"/>
            </a:pPr>
            <a:r>
              <a:rPr lang="en-US" sz="28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It doesn’t clear the screen to this color</a:t>
            </a:r>
            <a:endParaRPr sz="2800" b="0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64000" marR="0" lvl="1" indent="-324000" algn="l" rtl="0">
              <a:spcBef>
                <a:spcPts val="1134"/>
              </a:spcBef>
              <a:spcAft>
                <a:spcPts val="0"/>
              </a:spcAft>
              <a:buClr>
                <a:srgbClr val="EF2929"/>
              </a:buClr>
              <a:buSzPts val="2100"/>
              <a:buFont typeface="Noto Sans Symbols"/>
              <a:buChar char="−"/>
            </a:pPr>
            <a:r>
              <a:rPr lang="en-US" sz="28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The clear color remains red until it is changed to a different color</a:t>
            </a:r>
            <a:endParaRPr sz="2800" b="0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1523</Words>
  <Application>Microsoft Office PowerPoint</Application>
  <PresentationFormat>Custom</PresentationFormat>
  <Paragraphs>223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kk</cp:lastModifiedBy>
  <cp:revision>4</cp:revision>
  <dcterms:modified xsi:type="dcterms:W3CDTF">2020-05-11T13:07:57Z</dcterms:modified>
</cp:coreProperties>
</file>