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214" autoAdjust="0"/>
    <p:restoredTop sz="94660"/>
  </p:normalViewPr>
  <p:slideViewPr>
    <p:cSldViewPr>
      <p:cViewPr varScale="1">
        <p:scale>
          <a:sx n="108" d="100"/>
          <a:sy n="108" d="100"/>
        </p:scale>
        <p:origin x="1302" y="12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4.03.2020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4.03.2020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4.03.2020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4.03.2020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4.03.2020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4.03.2020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4.03.2020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4.03.2020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319 Hint Tiyatrosu</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12. HAFTA</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Kalidasa'nın</a:t>
            </a:r>
            <a:r>
              <a:rPr lang="tr-TR" sz="2700">
                <a:solidFill>
                  <a:schemeClr val="accent2">
                    <a:lumMod val="75000"/>
                  </a:schemeClr>
                </a:solidFill>
                <a:effectLst>
                  <a:outerShdw blurRad="38100" dist="38100" dir="2700000" algn="tl">
                    <a:srgbClr val="000000">
                      <a:alpha val="43137"/>
                    </a:srgbClr>
                  </a:outerShdw>
                </a:effectLst>
                <a:latin typeface="Comic Sans MS" pitchFamily="66" charset="0"/>
              </a:rPr>
              <a:t> Eserleri: </a:t>
            </a: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Malavikaagnimitra</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II</a:t>
            </a: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a:t>
            </a:r>
            <a:r>
              <a:rPr lang="tr-TR" dirty="0" err="1">
                <a:solidFill>
                  <a:schemeClr val="tx1"/>
                </a:solidFill>
                <a:effectLst>
                  <a:outerShdw blurRad="38100" dist="38100" dir="2700000" algn="tl">
                    <a:srgbClr val="000000">
                      <a:alpha val="43137"/>
                    </a:srgbClr>
                  </a:outerShdw>
                </a:effectLst>
                <a:latin typeface="Comic Sans MS" pitchFamily="66" charset="0"/>
              </a:rPr>
              <a:t>Edebiyataları</a:t>
            </a:r>
            <a:r>
              <a:rPr lang="tr-TR" dirty="0">
                <a:solidFill>
                  <a:schemeClr val="tx1"/>
                </a:solidFill>
                <a:effectLst>
                  <a:outerShdw blurRad="38100" dist="38100" dir="2700000" algn="tl">
                    <a:srgbClr val="000000">
                      <a:alpha val="43137"/>
                    </a:srgbClr>
                  </a:outerShdw>
                </a:effectLst>
                <a:latin typeface="Comic Sans MS" pitchFamily="66" charset="0"/>
              </a:rPr>
              <a:t>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Elindeki süslerle ayağını boyamaya başlar. Bir yandan da daha önce </a:t>
            </a:r>
            <a:r>
              <a:rPr lang="tr-TR" dirty="0" err="1"/>
              <a:t>Vidushaka</a:t>
            </a:r>
            <a:r>
              <a:rPr lang="tr-TR" dirty="0"/>
              <a:t> tarafından ona söylenen mesajı iletir. Ancak mesajı direk olarak söylemez. </a:t>
            </a:r>
            <a:r>
              <a:rPr lang="tr-TR" dirty="0" err="1"/>
              <a:t>Malavika’nın</a:t>
            </a:r>
            <a:r>
              <a:rPr lang="tr-TR" dirty="0"/>
              <a:t> da duygularını dile getirmesi için adeta soru-cevap şeklinde bir oyunla </a:t>
            </a:r>
            <a:r>
              <a:rPr lang="tr-TR" dirty="0" err="1"/>
              <a:t>Malavika’nın</a:t>
            </a:r>
            <a:r>
              <a:rPr lang="tr-TR" dirty="0"/>
              <a:t> duygularını öğrenir. Kral </a:t>
            </a:r>
            <a:r>
              <a:rPr lang="tr-TR" dirty="0" err="1"/>
              <a:t>Malavika’nın</a:t>
            </a:r>
            <a:r>
              <a:rPr lang="tr-TR" dirty="0"/>
              <a:t> da ona aşık olduğunu duyunca mutluluktan saklandığı yerden dışarı çıkar. Ancak unuttuğu bir şey vardır.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Oraya </a:t>
            </a:r>
            <a:r>
              <a:rPr lang="tr-TR" dirty="0" err="1"/>
              <a:t>İravati’yi</a:t>
            </a:r>
            <a:r>
              <a:rPr lang="tr-TR" dirty="0"/>
              <a:t> görmeye gelmiştir. Ama </a:t>
            </a:r>
            <a:r>
              <a:rPr lang="tr-TR" dirty="0" err="1"/>
              <a:t>Malavika’nın</a:t>
            </a:r>
            <a:r>
              <a:rPr lang="tr-TR" dirty="0"/>
              <a:t> duygularını öğrenince hiçbir şeyin önemi kalmaz. Oysaki </a:t>
            </a:r>
            <a:r>
              <a:rPr lang="tr-TR" dirty="0" err="1"/>
              <a:t>İravati</a:t>
            </a:r>
            <a:r>
              <a:rPr lang="tr-TR" dirty="0"/>
              <a:t> ve hizmetçisi de oradadır. Kralın </a:t>
            </a:r>
            <a:r>
              <a:rPr lang="tr-TR" dirty="0" err="1"/>
              <a:t>Malavika’ya</a:t>
            </a:r>
            <a:r>
              <a:rPr lang="tr-TR" dirty="0"/>
              <a:t> olan hislerinden bahsettiğini duyan </a:t>
            </a:r>
            <a:r>
              <a:rPr lang="tr-TR" dirty="0" err="1"/>
              <a:t>İravati</a:t>
            </a:r>
            <a:r>
              <a:rPr lang="tr-TR" dirty="0"/>
              <a:t> daha fazla gizlenemez ve ortaya çıkar. </a:t>
            </a:r>
            <a:r>
              <a:rPr lang="tr-TR" dirty="0" err="1"/>
              <a:t>İravati’yi</a:t>
            </a:r>
            <a:r>
              <a:rPr lang="tr-TR" dirty="0"/>
              <a:t> gören kral ve diğerleri şaşırır. </a:t>
            </a:r>
            <a:r>
              <a:rPr lang="tr-TR" dirty="0" err="1"/>
              <a:t>Bakulavalika</a:t>
            </a:r>
            <a:r>
              <a:rPr lang="tr-TR" dirty="0"/>
              <a:t> ve </a:t>
            </a:r>
            <a:r>
              <a:rPr lang="tr-TR" dirty="0" err="1"/>
              <a:t>Malavika</a:t>
            </a:r>
            <a:r>
              <a:rPr lang="tr-TR" dirty="0"/>
              <a:t> hemen orayı terk eder.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Kral, </a:t>
            </a:r>
            <a:r>
              <a:rPr lang="tr-TR" dirty="0" err="1"/>
              <a:t>Vidushaka’nın</a:t>
            </a:r>
            <a:r>
              <a:rPr lang="tr-TR" dirty="0"/>
              <a:t> tavsiyeleri doğrultusunda </a:t>
            </a:r>
            <a:r>
              <a:rPr lang="tr-TR" dirty="0" err="1"/>
              <a:t>Malavika’yla</a:t>
            </a:r>
            <a:r>
              <a:rPr lang="tr-TR" dirty="0"/>
              <a:t> sadece vakit geçirmek için onunla ilgilendiğini, asıl beklediğinin kendisi olduğunu söylese de </a:t>
            </a:r>
            <a:r>
              <a:rPr lang="tr-TR" dirty="0" err="1"/>
              <a:t>İravati’yi</a:t>
            </a:r>
            <a:r>
              <a:rPr lang="tr-TR" dirty="0"/>
              <a:t> inandıramaz. </a:t>
            </a:r>
            <a:r>
              <a:rPr lang="tr-TR" dirty="0" err="1"/>
              <a:t>İravati’nin</a:t>
            </a:r>
            <a:r>
              <a:rPr lang="tr-TR" dirty="0"/>
              <a:t> öfke ile oradan ayrılmasıyla III. Perde sona erer.</a:t>
            </a:r>
          </a:p>
          <a:p>
            <a:endParaRPr lang="tr-TR" dirty="0"/>
          </a:p>
        </p:txBody>
      </p:sp>
    </p:spTree>
    <p:extLst>
      <p:ext uri="{BB962C8B-B14F-4D97-AF65-F5344CB8AC3E}">
        <p14:creationId xmlns:p14="http://schemas.microsoft.com/office/powerpoint/2010/main" val="892222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Ancak dans hocası </a:t>
            </a:r>
            <a:r>
              <a:rPr lang="tr-TR" dirty="0" err="1"/>
              <a:t>Ganadasa</a:t>
            </a:r>
            <a:r>
              <a:rPr lang="tr-TR" dirty="0"/>
              <a:t> öğrencisinin hatasının ne olduğunu öğrenmek ister. Bunun üzerine </a:t>
            </a:r>
            <a:r>
              <a:rPr lang="tr-TR" dirty="0" err="1"/>
              <a:t>Vidushaka</a:t>
            </a:r>
            <a:r>
              <a:rPr lang="tr-TR" dirty="0"/>
              <a:t>: “İlk önce öğretmenlik sergilendi. Oysaki parasız bir ibadet ilkönce bir Brahman’a sunulmalıydı. Bunu unuttuğunu söylüyorum.” der.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err="1"/>
              <a:t>Vidushka’nın</a:t>
            </a:r>
            <a:r>
              <a:rPr lang="tr-TR" dirty="0"/>
              <a:t> bu sözleri söylemekteki amacı, sanki dans daha önce </a:t>
            </a:r>
            <a:r>
              <a:rPr lang="tr-TR" dirty="0" err="1"/>
              <a:t>provaedilmemiş</a:t>
            </a:r>
            <a:r>
              <a:rPr lang="tr-TR" dirty="0"/>
              <a:t> gibi ilk defa kralın ve kraliçenin huzurunda oynanıyor </a:t>
            </a:r>
            <a:r>
              <a:rPr lang="tr-TR" dirty="0" err="1"/>
              <a:t>izleniminivermekti</a:t>
            </a:r>
            <a:r>
              <a:rPr lang="tr-TR" dirty="0"/>
              <a:t>. Ancak </a:t>
            </a:r>
            <a:r>
              <a:rPr lang="tr-TR" dirty="0" err="1"/>
              <a:t>Ganadasa</a:t>
            </a:r>
            <a:r>
              <a:rPr lang="tr-TR" dirty="0"/>
              <a:t> dansın daha önce prova edildiğini </a:t>
            </a:r>
            <a:r>
              <a:rPr lang="tr-TR" dirty="0" err="1"/>
              <a:t>söyler.Vidushaka</a:t>
            </a:r>
            <a:r>
              <a:rPr lang="tr-TR" dirty="0"/>
              <a:t> ise sanki büyük bir hata yapmıştır ve kendisini affettirmesi gerektiğini düşünerek kralın bileğinden bileziğini alarak </a:t>
            </a:r>
            <a:r>
              <a:rPr lang="tr-TR" dirty="0" err="1"/>
              <a:t>Malavika’ya</a:t>
            </a:r>
            <a:r>
              <a:rPr lang="tr-TR" dirty="0"/>
              <a:t> verir.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Bu davranışıyla </a:t>
            </a:r>
            <a:r>
              <a:rPr lang="tr-TR" dirty="0" err="1"/>
              <a:t>Vidushaka</a:t>
            </a:r>
            <a:r>
              <a:rPr lang="tr-TR" dirty="0"/>
              <a:t> sevgililerin aralarında bir şekilde bir bağ kurmuştur. Kral asıl amacına, yani </a:t>
            </a:r>
            <a:r>
              <a:rPr lang="tr-TR" dirty="0" err="1"/>
              <a:t>Malavika’yı</a:t>
            </a:r>
            <a:r>
              <a:rPr lang="tr-TR" dirty="0"/>
              <a:t> görme arzusuna kavuştuktan sonra yorgun olduğunu, diğer dans hocasının performansını yarın seyredeceğini söyleyerek </a:t>
            </a:r>
            <a:r>
              <a:rPr lang="tr-TR" dirty="0" err="1"/>
              <a:t>Haradatta’yı</a:t>
            </a:r>
            <a:r>
              <a:rPr lang="tr-TR" dirty="0"/>
              <a:t> huzurundan gönderir. Böylece </a:t>
            </a:r>
            <a:r>
              <a:rPr lang="tr-TR" dirty="0" err="1"/>
              <a:t>II.Perde</a:t>
            </a:r>
            <a:r>
              <a:rPr lang="tr-TR" dirty="0"/>
              <a:t> biter.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III. perdede kral </a:t>
            </a:r>
            <a:r>
              <a:rPr lang="tr-TR" dirty="0" err="1"/>
              <a:t>Malavika’ya</a:t>
            </a:r>
            <a:r>
              <a:rPr lang="tr-TR" dirty="0"/>
              <a:t> duyduğu aşktan dolayı ne yapacağını bilmez bir durumdadır, ancak </a:t>
            </a:r>
            <a:r>
              <a:rPr lang="tr-TR" dirty="0" err="1"/>
              <a:t>Vidushaka</a:t>
            </a:r>
            <a:r>
              <a:rPr lang="tr-TR" dirty="0"/>
              <a:t> kralın sabırlı olmasını, </a:t>
            </a:r>
            <a:r>
              <a:rPr lang="tr-TR" dirty="0" err="1"/>
              <a:t>Malavika’ya</a:t>
            </a:r>
            <a:r>
              <a:rPr lang="tr-TR" dirty="0"/>
              <a:t> kavuşuncaya kadar krallıkta yapması gereken görevleri yerine getirmesini söyler. Kral ise sevdiğine kavuşamamanın verdiği acıyla bu görevleri nasıl yerine getireceğini bilemediğini söyler.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Bunun üzerine </a:t>
            </a:r>
            <a:r>
              <a:rPr lang="tr-TR" dirty="0" err="1"/>
              <a:t>Vidushaka</a:t>
            </a:r>
            <a:r>
              <a:rPr lang="tr-TR" dirty="0"/>
              <a:t> krala, genç kraliçesi </a:t>
            </a:r>
            <a:r>
              <a:rPr lang="tr-TR" dirty="0" err="1"/>
              <a:t>İravati’nin</a:t>
            </a:r>
            <a:r>
              <a:rPr lang="tr-TR" dirty="0"/>
              <a:t> bahar festivalinin ilk </a:t>
            </a:r>
            <a:r>
              <a:rPr lang="tr-TR" dirty="0" err="1"/>
              <a:t>habercisiolan</a:t>
            </a:r>
            <a:r>
              <a:rPr lang="tr-TR" dirty="0"/>
              <a:t> kırmızı </a:t>
            </a:r>
            <a:r>
              <a:rPr lang="tr-TR" dirty="0" err="1"/>
              <a:t>Aşoka</a:t>
            </a:r>
            <a:r>
              <a:rPr lang="tr-TR" dirty="0"/>
              <a:t> ağacının çiçeklerini yollamasının nedeninin egemenliğinizde mutluluk içinde yaşamayı arzu etmesinden kaynaklandığını söyler. “Sizin bu dileğe karşılık mutluluk bahçesine giderek onu ziyaret etmeniz gerekir” der. Kral bunu yapamayacağını söyler.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err="1"/>
              <a:t>Vidushaka</a:t>
            </a:r>
            <a:r>
              <a:rPr lang="tr-TR" dirty="0"/>
              <a:t> bunun nedenini sorduğunda kral: “Dostum! Kadınlar yaradılışlarından dolayı çok kurnazdırlar. Onu (</a:t>
            </a:r>
            <a:r>
              <a:rPr lang="tr-TR" dirty="0" err="1"/>
              <a:t>İravati</a:t>
            </a:r>
            <a:r>
              <a:rPr lang="tr-TR" dirty="0"/>
              <a:t>) okşayacağım zaman kalbimin başka birisine ait olduğunu bile bile bana nasıl olur da hissettirmez. Bundan dolayı diyorum ki onun hayal kırıklığına uğradığını görmek için birçok neden olmasına karşın isteğini reddetmek en iyisidir. Ancak yine de yüce gönüllü hanımların isteklerinin reddedilmesi de gerçek bir duygusuzluktur.” cevabını verir.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normAutofit/>
          </a:bodyPr>
          <a:lstStyle/>
          <a:p>
            <a:pPr algn="ctr"/>
            <a:r>
              <a:rPr lang="tr-TR" dirty="0"/>
              <a:t>Kral ve </a:t>
            </a:r>
            <a:r>
              <a:rPr lang="tr-TR" dirty="0" err="1"/>
              <a:t>Vidushaka</a:t>
            </a:r>
            <a:r>
              <a:rPr lang="tr-TR" dirty="0"/>
              <a:t> arasında geçen bu konuşmadan kralın, </a:t>
            </a:r>
            <a:r>
              <a:rPr lang="tr-TR" dirty="0" err="1"/>
              <a:t>İravati’ye</a:t>
            </a:r>
            <a:r>
              <a:rPr lang="tr-TR" dirty="0"/>
              <a:t> güvenmemesinin nedeninin, </a:t>
            </a:r>
            <a:r>
              <a:rPr lang="tr-TR" dirty="0" err="1"/>
              <a:t>İravati’nin</a:t>
            </a:r>
            <a:r>
              <a:rPr lang="tr-TR" dirty="0"/>
              <a:t> de kralın </a:t>
            </a:r>
            <a:r>
              <a:rPr lang="tr-TR" dirty="0" err="1"/>
              <a:t>Malavika’ya</a:t>
            </a:r>
            <a:r>
              <a:rPr lang="tr-TR" dirty="0"/>
              <a:t> olan hislerini tahmin ettiğini anlıyoruz. Hint dramlarının bir özelliği olarak kahraman hiçbir zaman gözden düşecek olaylara maruz kalmamalıdır. Böyle olaylar varsa onlardan ima yoluyla bahsedilebilirdi. Böylece hem yazarın başarısı hem de seyredenlerin bilgeliği ön plana çıkardı. Dramların bu özelliğinden dolayı da bir önceki sahnede </a:t>
            </a:r>
            <a:r>
              <a:rPr lang="tr-TR" dirty="0" err="1"/>
              <a:t>İravati</a:t>
            </a:r>
            <a:r>
              <a:rPr lang="tr-TR" dirty="0"/>
              <a:t> ile kral karşı karşıya gelmemiş, ama bu konuya ima yapılmıştır.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Ayrıca burada gene Hint dramlarının genel özelliği olarak dramlar ilkbahar aylarında oynanırdı. </a:t>
            </a:r>
            <a:r>
              <a:rPr lang="tr-TR" dirty="0" err="1"/>
              <a:t>Kalidasa</a:t>
            </a:r>
            <a:r>
              <a:rPr lang="tr-TR" dirty="0"/>
              <a:t> da bu geleneğe bağlı kalmıştır. Kral ve </a:t>
            </a:r>
            <a:r>
              <a:rPr lang="tr-TR" dirty="0" err="1"/>
              <a:t>Vidushaka</a:t>
            </a:r>
            <a:r>
              <a:rPr lang="tr-TR" dirty="0"/>
              <a:t> mutluluk bahçesinde </a:t>
            </a:r>
            <a:r>
              <a:rPr lang="tr-TR" dirty="0" err="1"/>
              <a:t>Malavika’yı</a:t>
            </a:r>
            <a:r>
              <a:rPr lang="tr-TR" dirty="0"/>
              <a:t> bir ağacın gölgesinde otururken görürler. </a:t>
            </a:r>
            <a:r>
              <a:rPr lang="tr-TR" dirty="0" err="1"/>
              <a:t>İravati</a:t>
            </a:r>
            <a:r>
              <a:rPr lang="tr-TR" dirty="0"/>
              <a:t> ile karşılaşma korkusu içinde bir sarmaşığın arkasına saklanırlar. </a:t>
            </a:r>
            <a:r>
              <a:rPr lang="tr-TR" dirty="0" err="1"/>
              <a:t>Malavika’nın</a:t>
            </a:r>
            <a:r>
              <a:rPr lang="tr-TR" dirty="0"/>
              <a:t> yanına </a:t>
            </a:r>
            <a:r>
              <a:rPr lang="tr-TR" dirty="0" err="1"/>
              <a:t>Bakulavalika</a:t>
            </a:r>
            <a:r>
              <a:rPr lang="tr-TR" dirty="0"/>
              <a:t> gelir.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1349</TotalTime>
  <Words>657</Words>
  <Application>Microsoft Office PowerPoint</Application>
  <PresentationFormat>Ekran Gösterisi (4:3)</PresentationFormat>
  <Paragraphs>30</Paragraphs>
  <Slides>12</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Calibri</vt:lpstr>
      <vt:lpstr>Century Schoolbook</vt:lpstr>
      <vt:lpstr>Comic Sans MS</vt:lpstr>
      <vt:lpstr>Wingdings</vt:lpstr>
      <vt:lpstr>Wingdings 2</vt:lpstr>
      <vt:lpstr>Oriel</vt:lpstr>
      <vt:lpstr>                  HİN 319 Hint Tiyatrosu  12. HAFTA  Kalidasa'nın Eserleri: Malavikaagnimitra II     </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148</cp:revision>
  <dcterms:created xsi:type="dcterms:W3CDTF">2014-11-21T09:52:05Z</dcterms:created>
  <dcterms:modified xsi:type="dcterms:W3CDTF">2020-03-04T14:03:46Z</dcterms:modified>
</cp:coreProperties>
</file>