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1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18.01.21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VERGİ HUKUKU </a:t>
            </a:r>
            <a:r>
              <a:rPr lang="en-US" dirty="0" smtClean="0"/>
              <a:t>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(DEVAM): </a:t>
            </a:r>
            <a:r>
              <a:rPr lang="en-US" dirty="0" err="1" smtClean="0"/>
              <a:t>Tebliğ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Tahakkuk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Dilek ÖZKÖK ÇUBUKÇU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89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TEBLİĞ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işlemle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,</a:t>
            </a:r>
            <a:r>
              <a:rPr lang="en-US" dirty="0" err="1" smtClean="0"/>
              <a:t>ilgililerin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tarafların</a:t>
            </a:r>
            <a:r>
              <a:rPr lang="en-US" dirty="0" smtClean="0"/>
              <a:t> </a:t>
            </a:r>
            <a:r>
              <a:rPr lang="en-US" dirty="0" err="1" smtClean="0"/>
              <a:t>yetkili</a:t>
            </a:r>
            <a:r>
              <a:rPr lang="en-US" dirty="0" smtClean="0"/>
              <a:t> </a:t>
            </a:r>
            <a:r>
              <a:rPr lang="en-US" dirty="0" err="1" smtClean="0"/>
              <a:t>makamlarca</a:t>
            </a:r>
            <a:r>
              <a:rPr lang="en-US" dirty="0" smtClean="0"/>
              <a:t> </a:t>
            </a:r>
            <a:r>
              <a:rPr lang="en-US" dirty="0" err="1" smtClean="0"/>
              <a:t>haberdar</a:t>
            </a:r>
            <a:r>
              <a:rPr lang="en-US" dirty="0" smtClean="0"/>
              <a:t> </a:t>
            </a:r>
            <a:r>
              <a:rPr lang="en-US" dirty="0" err="1" smtClean="0"/>
              <a:t>edilmesine</a:t>
            </a:r>
            <a:r>
              <a:rPr lang="en-US" dirty="0" smtClean="0"/>
              <a:t> </a:t>
            </a:r>
            <a:r>
              <a:rPr lang="en-US" dirty="0" err="1" smtClean="0"/>
              <a:t>yarayan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kanuni</a:t>
            </a:r>
            <a:r>
              <a:rPr lang="en-US" dirty="0" smtClean="0"/>
              <a:t> </a:t>
            </a:r>
            <a:r>
              <a:rPr lang="en-US" dirty="0" err="1" smtClean="0"/>
              <a:t>usullere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öngörülen</a:t>
            </a:r>
            <a:r>
              <a:rPr lang="en-US" dirty="0" smtClean="0"/>
              <a:t> </a:t>
            </a:r>
            <a:r>
              <a:rPr lang="en-US" dirty="0" err="1" smtClean="0"/>
              <a:t>biçimlerde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genelde</a:t>
            </a:r>
            <a:r>
              <a:rPr lang="en-US" dirty="0" smtClean="0"/>
              <a:t> </a:t>
            </a:r>
            <a:r>
              <a:rPr lang="en-US" dirty="0" err="1" smtClean="0"/>
              <a:t>yazı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bilgilendirme</a:t>
            </a:r>
            <a:r>
              <a:rPr lang="en-US" dirty="0" smtClean="0"/>
              <a:t> </a:t>
            </a:r>
            <a:r>
              <a:rPr lang="en-US" dirty="0" err="1" smtClean="0"/>
              <a:t>işlemidir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21 de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r>
              <a:rPr lang="en-US" dirty="0" smtClean="0"/>
              <a:t> </a:t>
            </a:r>
            <a:r>
              <a:rPr lang="en-US" dirty="0" err="1" smtClean="0"/>
              <a:t>yönünden</a:t>
            </a:r>
            <a:r>
              <a:rPr lang="en-US" dirty="0" smtClean="0"/>
              <a:t> </a:t>
            </a:r>
            <a:r>
              <a:rPr lang="en-US" dirty="0" err="1" smtClean="0"/>
              <a:t>tanımlanmıştır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“</a:t>
            </a:r>
            <a:r>
              <a:rPr lang="en-US" b="1" dirty="0" err="1"/>
              <a:t>Tebliğ</a:t>
            </a:r>
            <a:r>
              <a:rPr lang="en-US" b="1" dirty="0"/>
              <a:t>, </a:t>
            </a:r>
            <a:r>
              <a:rPr lang="en-US" b="1" dirty="0" err="1"/>
              <a:t>vergilendirmeyi</a:t>
            </a:r>
            <a:r>
              <a:rPr lang="en-US" b="1" dirty="0"/>
              <a:t> </a:t>
            </a:r>
            <a:r>
              <a:rPr lang="en-US" b="1" dirty="0" err="1"/>
              <a:t>ilgilendiren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hüküm</a:t>
            </a:r>
            <a:r>
              <a:rPr lang="en-US" b="1" dirty="0"/>
              <a:t> </a:t>
            </a:r>
            <a:r>
              <a:rPr lang="en-US" b="1" dirty="0" err="1"/>
              <a:t>ifade</a:t>
            </a:r>
            <a:r>
              <a:rPr lang="en-US" b="1" dirty="0"/>
              <a:t> </a:t>
            </a:r>
            <a:r>
              <a:rPr lang="en-US" b="1" dirty="0" err="1"/>
              <a:t>eden</a:t>
            </a:r>
            <a:r>
              <a:rPr lang="en-US" b="1" dirty="0"/>
              <a:t> </a:t>
            </a:r>
            <a:r>
              <a:rPr lang="en-US" b="1" dirty="0" err="1"/>
              <a:t>hususların</a:t>
            </a:r>
            <a:r>
              <a:rPr lang="en-US" b="1" dirty="0"/>
              <a:t> </a:t>
            </a:r>
            <a:r>
              <a:rPr lang="en-US" b="1" dirty="0" err="1"/>
              <a:t>yetkili</a:t>
            </a:r>
            <a:r>
              <a:rPr lang="en-US" b="1" dirty="0"/>
              <a:t> </a:t>
            </a:r>
            <a:r>
              <a:rPr lang="en-US" b="1" dirty="0" err="1"/>
              <a:t>makamlar</a:t>
            </a:r>
            <a:r>
              <a:rPr lang="en-US" b="1" dirty="0"/>
              <a:t> </a:t>
            </a:r>
            <a:r>
              <a:rPr lang="en-US" b="1" dirty="0" err="1"/>
              <a:t>tarafından</a:t>
            </a:r>
            <a:r>
              <a:rPr lang="en-US" b="1" dirty="0"/>
              <a:t> </a:t>
            </a:r>
            <a:r>
              <a:rPr lang="en-US" b="1" dirty="0" err="1"/>
              <a:t>mükellefe</a:t>
            </a:r>
            <a:r>
              <a:rPr lang="en-US" b="1" dirty="0"/>
              <a:t> </a:t>
            </a:r>
            <a:r>
              <a:rPr lang="en-US" b="1" dirty="0" err="1"/>
              <a:t>veya</a:t>
            </a:r>
            <a:r>
              <a:rPr lang="en-US" b="1" dirty="0"/>
              <a:t> </a:t>
            </a:r>
            <a:r>
              <a:rPr lang="en-US" b="1" dirty="0" err="1"/>
              <a:t>ceza</a:t>
            </a:r>
            <a:r>
              <a:rPr lang="en-US" b="1" dirty="0"/>
              <a:t> </a:t>
            </a:r>
            <a:r>
              <a:rPr lang="en-US" b="1" dirty="0" err="1"/>
              <a:t>sorumlusuna</a:t>
            </a:r>
            <a:r>
              <a:rPr lang="en-US" b="1" dirty="0"/>
              <a:t> </a:t>
            </a:r>
            <a:r>
              <a:rPr lang="en-US" b="1" dirty="0" err="1"/>
              <a:t>yazı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bildirilmesidir</a:t>
            </a:r>
            <a:r>
              <a:rPr lang="en-US" dirty="0" smtClean="0"/>
              <a:t>.”</a:t>
            </a:r>
            <a:endParaRPr lang="en-US" dirty="0"/>
          </a:p>
          <a:p>
            <a:pPr algn="just"/>
            <a:r>
              <a:rPr lang="en-US" dirty="0" err="1" smtClean="0"/>
              <a:t>Amaç</a:t>
            </a:r>
            <a:r>
              <a:rPr lang="en-US" dirty="0" smtClean="0"/>
              <a:t>: </a:t>
            </a:r>
            <a:r>
              <a:rPr lang="en-US" dirty="0" err="1" smtClean="0"/>
              <a:t>mükelleflerin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durumlarına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edecek</a:t>
            </a:r>
            <a:r>
              <a:rPr lang="en-US" dirty="0" smtClean="0"/>
              <a:t> </a:t>
            </a:r>
            <a:r>
              <a:rPr lang="en-US" dirty="0" err="1" smtClean="0"/>
              <a:t>hususlardan</a:t>
            </a:r>
            <a:r>
              <a:rPr lang="en-US" dirty="0" smtClean="0"/>
              <a:t> </a:t>
            </a:r>
            <a:r>
              <a:rPr lang="en-US" dirty="0" err="1" smtClean="0"/>
              <a:t>haberdar</a:t>
            </a:r>
            <a:r>
              <a:rPr lang="en-US" dirty="0" smtClean="0"/>
              <a:t> </a:t>
            </a:r>
            <a:r>
              <a:rPr lang="en-US" dirty="0" err="1" smtClean="0"/>
              <a:t>olmalarını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gerekirse</a:t>
            </a:r>
            <a:r>
              <a:rPr lang="en-US" dirty="0" smtClean="0"/>
              <a:t> </a:t>
            </a:r>
            <a:r>
              <a:rPr lang="en-US" dirty="0" err="1" smtClean="0"/>
              <a:t>idarenin</a:t>
            </a:r>
            <a:r>
              <a:rPr lang="en-US" dirty="0" smtClean="0"/>
              <a:t> </a:t>
            </a:r>
            <a:r>
              <a:rPr lang="en-US" dirty="0" err="1" smtClean="0"/>
              <a:t>yapmış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işlemlere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açma</a:t>
            </a:r>
            <a:r>
              <a:rPr lang="en-US" dirty="0" smtClean="0"/>
              <a:t> </a:t>
            </a:r>
            <a:r>
              <a:rPr lang="en-US" dirty="0" err="1" smtClean="0"/>
              <a:t>haklarını</a:t>
            </a:r>
            <a:r>
              <a:rPr lang="en-US" dirty="0" smtClean="0"/>
              <a:t> </a:t>
            </a:r>
            <a:r>
              <a:rPr lang="en-US" dirty="0" err="1" smtClean="0"/>
              <a:t>kullanmalarını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. 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45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TEBLİĞ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21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tanım</a:t>
            </a:r>
            <a:r>
              <a:rPr lang="en-US" dirty="0" smtClean="0"/>
              <a:t> </a:t>
            </a:r>
            <a:r>
              <a:rPr lang="en-US" dirty="0" err="1" smtClean="0"/>
              <a:t>vermekte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r>
              <a:rPr lang="en-US" dirty="0" smtClean="0"/>
              <a:t> de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almaktadır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93-109 </a:t>
            </a:r>
            <a:r>
              <a:rPr lang="en-US" dirty="0" err="1" smtClean="0"/>
              <a:t>md’ler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tebliğe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alıyor</a:t>
            </a:r>
            <a:r>
              <a:rPr lang="en-US" dirty="0" smtClean="0"/>
              <a:t>. Bu </a:t>
            </a:r>
            <a:r>
              <a:rPr lang="en-US" dirty="0" err="1" smtClean="0"/>
              <a:t>düzenlemelerde</a:t>
            </a:r>
            <a:r>
              <a:rPr lang="en-US" dirty="0" smtClean="0"/>
              <a:t> </a:t>
            </a:r>
            <a:r>
              <a:rPr lang="en-US" dirty="0" err="1" smtClean="0"/>
              <a:t>tebliğin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esaslara</a:t>
            </a:r>
            <a:r>
              <a:rPr lang="en-US" dirty="0" smtClean="0"/>
              <a:t> </a:t>
            </a:r>
            <a:r>
              <a:rPr lang="en-US" dirty="0" err="1" smtClean="0"/>
              <a:t>uyularak</a:t>
            </a:r>
            <a:r>
              <a:rPr lang="en-US" dirty="0" smtClean="0"/>
              <a:t> </a:t>
            </a:r>
            <a:r>
              <a:rPr lang="en-US" dirty="0" err="1" smtClean="0"/>
              <a:t>yapılacağı</a:t>
            </a:r>
            <a:r>
              <a:rPr lang="en-US" dirty="0" smtClean="0"/>
              <a:t> </a:t>
            </a:r>
            <a:r>
              <a:rPr lang="en-US" dirty="0" err="1" smtClean="0"/>
              <a:t>belirtilir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Buna </a:t>
            </a:r>
            <a:r>
              <a:rPr lang="en-US" dirty="0" err="1" smtClean="0"/>
              <a:t>göre</a:t>
            </a:r>
            <a:r>
              <a:rPr lang="en-US" dirty="0" smtClean="0"/>
              <a:t> VUK </a:t>
            </a:r>
            <a:r>
              <a:rPr lang="en-US" dirty="0" err="1" smtClean="0"/>
              <a:t>md.</a:t>
            </a:r>
            <a:r>
              <a:rPr lang="en-US" dirty="0" smtClean="0"/>
              <a:t> 93 </a:t>
            </a:r>
            <a:r>
              <a:rPr lang="en-US" dirty="0" err="1" smtClean="0"/>
              <a:t>tebliğe</a:t>
            </a:r>
            <a:r>
              <a:rPr lang="en-US" dirty="0" smtClean="0"/>
              <a:t> </a:t>
            </a:r>
            <a:r>
              <a:rPr lang="en-US" dirty="0" err="1" smtClean="0"/>
              <a:t>ilikin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getirmekte</a:t>
            </a:r>
            <a:r>
              <a:rPr lang="en-US" dirty="0" smtClean="0"/>
              <a:t>: “</a:t>
            </a:r>
            <a:r>
              <a:rPr lang="en-US" b="1" dirty="0" err="1" smtClean="0"/>
              <a:t>Tahakkuk</a:t>
            </a:r>
            <a:r>
              <a:rPr lang="en-US" b="1" dirty="0" smtClean="0"/>
              <a:t> </a:t>
            </a:r>
            <a:r>
              <a:rPr lang="en-US" b="1" dirty="0" err="1"/>
              <a:t>fişinden</a:t>
            </a:r>
            <a:r>
              <a:rPr lang="en-US" b="1" dirty="0"/>
              <a:t> </a:t>
            </a:r>
            <a:r>
              <a:rPr lang="en-US" b="1" dirty="0" err="1"/>
              <a:t>gayri</a:t>
            </a:r>
            <a:r>
              <a:rPr lang="en-US" b="1" dirty="0"/>
              <a:t>, </a:t>
            </a:r>
            <a:r>
              <a:rPr lang="en-US" b="1" dirty="0" err="1"/>
              <a:t>vergilendirme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ilgili</a:t>
            </a:r>
            <a:r>
              <a:rPr lang="en-US" b="1" dirty="0"/>
              <a:t> </a:t>
            </a:r>
            <a:r>
              <a:rPr lang="en-US" b="1" dirty="0" err="1"/>
              <a:t>olup</a:t>
            </a:r>
            <a:r>
              <a:rPr lang="en-US" b="1" dirty="0"/>
              <a:t>, </a:t>
            </a:r>
            <a:r>
              <a:rPr lang="en-US" b="1" dirty="0" err="1"/>
              <a:t>hüküm</a:t>
            </a:r>
            <a:r>
              <a:rPr lang="en-US" b="1" dirty="0"/>
              <a:t> </a:t>
            </a:r>
            <a:r>
              <a:rPr lang="en-US" b="1" dirty="0" err="1"/>
              <a:t>ifade</a:t>
            </a:r>
            <a:r>
              <a:rPr lang="en-US" b="1" dirty="0"/>
              <a:t> </a:t>
            </a:r>
            <a:r>
              <a:rPr lang="en-US" b="1" dirty="0" err="1"/>
              <a:t>eden</a:t>
            </a:r>
            <a:r>
              <a:rPr lang="en-US" b="1" dirty="0"/>
              <a:t> </a:t>
            </a:r>
            <a:r>
              <a:rPr lang="en-US" b="1" dirty="0" err="1"/>
              <a:t>bilûmum</a:t>
            </a:r>
            <a:r>
              <a:rPr lang="en-US" b="1" dirty="0"/>
              <a:t> </a:t>
            </a:r>
            <a:r>
              <a:rPr lang="en-US" b="1" dirty="0" err="1"/>
              <a:t>vesikalar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yazılar</a:t>
            </a:r>
            <a:r>
              <a:rPr lang="en-US" b="1" dirty="0"/>
              <a:t> </a:t>
            </a:r>
            <a:r>
              <a:rPr lang="en-US" b="1" dirty="0" err="1"/>
              <a:t>adresleri</a:t>
            </a:r>
            <a:r>
              <a:rPr lang="en-US" b="1" dirty="0"/>
              <a:t> </a:t>
            </a:r>
            <a:r>
              <a:rPr lang="en-US" b="1" dirty="0" err="1"/>
              <a:t>bilinen</a:t>
            </a:r>
            <a:r>
              <a:rPr lang="en-US" b="1" dirty="0"/>
              <a:t> </a:t>
            </a:r>
            <a:r>
              <a:rPr lang="en-US" b="1" dirty="0" err="1"/>
              <a:t>gerçek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tüzel</a:t>
            </a:r>
            <a:r>
              <a:rPr lang="en-US" b="1" dirty="0"/>
              <a:t> </a:t>
            </a:r>
            <a:r>
              <a:rPr lang="en-US" b="1" dirty="0" err="1"/>
              <a:t>kişiler</a:t>
            </a:r>
            <a:r>
              <a:rPr lang="en-US" dirty="0" err="1"/>
              <a:t>e</a:t>
            </a:r>
            <a:r>
              <a:rPr lang="en-US" dirty="0"/>
              <a:t> </a:t>
            </a:r>
            <a:r>
              <a:rPr lang="en-US" dirty="0" err="1"/>
              <a:t>posta</a:t>
            </a:r>
            <a:r>
              <a:rPr lang="en-US" dirty="0"/>
              <a:t> </a:t>
            </a:r>
            <a:r>
              <a:rPr lang="en-US" dirty="0" err="1"/>
              <a:t>vasıtasiyle</a:t>
            </a:r>
            <a:r>
              <a:rPr lang="en-US" dirty="0"/>
              <a:t> </a:t>
            </a:r>
            <a:r>
              <a:rPr lang="en-US" dirty="0" err="1"/>
              <a:t>ilmühaberli</a:t>
            </a:r>
            <a:r>
              <a:rPr lang="en-US" dirty="0"/>
              <a:t> </a:t>
            </a:r>
            <a:r>
              <a:rPr lang="en-US" dirty="0" err="1"/>
              <a:t>taahhütlü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adresleri</a:t>
            </a:r>
            <a:r>
              <a:rPr lang="en-US" dirty="0"/>
              <a:t> </a:t>
            </a:r>
            <a:r>
              <a:rPr lang="en-US" dirty="0" err="1"/>
              <a:t>bilinmiyenlere</a:t>
            </a:r>
            <a:r>
              <a:rPr lang="en-US" dirty="0"/>
              <a:t> </a:t>
            </a:r>
            <a:r>
              <a:rPr lang="en-US" dirty="0" err="1"/>
              <a:t>ilân</a:t>
            </a:r>
            <a:r>
              <a:rPr lang="en-US" dirty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r>
              <a:rPr lang="en-US" b="1" dirty="0"/>
              <a:t> 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, </a:t>
            </a:r>
            <a:r>
              <a:rPr lang="en-US" dirty="0" err="1"/>
              <a:t>ilgilinin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 smtClean="0"/>
              <a:t>etmesi</a:t>
            </a:r>
            <a:r>
              <a:rPr lang="en-US" dirty="0" smtClean="0"/>
              <a:t> </a:t>
            </a:r>
            <a:r>
              <a:rPr lang="en-US" dirty="0" err="1"/>
              <a:t>şartiyle</a:t>
            </a:r>
            <a:r>
              <a:rPr lang="en-US" dirty="0"/>
              <a:t>, </a:t>
            </a:r>
            <a:r>
              <a:rPr lang="en-US" dirty="0" err="1"/>
              <a:t>tebliğin</a:t>
            </a:r>
            <a:r>
              <a:rPr lang="en-US" dirty="0"/>
              <a:t> </a:t>
            </a:r>
            <a:r>
              <a:rPr lang="en-US" dirty="0" err="1"/>
              <a:t>daire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komisyonda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 smtClean="0"/>
              <a:t>caizdir</a:t>
            </a:r>
            <a:r>
              <a:rPr lang="en-US" dirty="0" smtClean="0"/>
              <a:t>”.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12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TEBLİĞ USULLERİ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1.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: “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” </a:t>
            </a:r>
            <a:r>
              <a:rPr lang="en-US" dirty="0" err="1"/>
              <a:t>posta</a:t>
            </a:r>
            <a:r>
              <a:rPr lang="en-US" dirty="0"/>
              <a:t> </a:t>
            </a:r>
            <a:r>
              <a:rPr lang="en-US" dirty="0" err="1"/>
              <a:t>veta</a:t>
            </a:r>
            <a:r>
              <a:rPr lang="en-US" dirty="0"/>
              <a:t> </a:t>
            </a:r>
            <a:r>
              <a:rPr lang="en-US" dirty="0" err="1"/>
              <a:t>memur</a:t>
            </a:r>
            <a:r>
              <a:rPr lang="en-US" dirty="0"/>
              <a:t> </a:t>
            </a:r>
            <a:r>
              <a:rPr lang="en-US" dirty="0" err="1"/>
              <a:t>vasıtasıyla</a:t>
            </a:r>
            <a:r>
              <a:rPr lang="en-US" dirty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 </a:t>
            </a:r>
            <a:r>
              <a:rPr lang="en-US" dirty="0"/>
              <a:t>. </a:t>
            </a:r>
            <a:r>
              <a:rPr lang="en-US" dirty="0" err="1"/>
              <a:t>İlan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:  </a:t>
            </a:r>
            <a:r>
              <a:rPr lang="en-US" dirty="0" err="1"/>
              <a:t>Muhatabın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,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adreste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yapılamaması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, </a:t>
            </a:r>
            <a:r>
              <a:rPr lang="en-US" dirty="0" err="1"/>
              <a:t>muhatabın</a:t>
            </a:r>
            <a:r>
              <a:rPr lang="en-US" dirty="0"/>
              <a:t> </a:t>
            </a:r>
            <a:r>
              <a:rPr lang="en-US" dirty="0" err="1"/>
              <a:t>adres</a:t>
            </a:r>
            <a:r>
              <a:rPr lang="en-US" dirty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sisteminde</a:t>
            </a:r>
            <a:r>
              <a:rPr lang="en-US" dirty="0"/>
              <a:t> </a:t>
            </a:r>
            <a:r>
              <a:rPr lang="en-US" dirty="0" err="1"/>
              <a:t>kayıtlı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 </a:t>
            </a:r>
            <a:r>
              <a:rPr lang="en-US" dirty="0" err="1"/>
              <a:t>bulunmazsa</a:t>
            </a:r>
            <a:r>
              <a:rPr lang="en-US" dirty="0"/>
              <a:t>,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memleketlerde</a:t>
            </a:r>
            <a:r>
              <a:rPr lang="en-US" dirty="0"/>
              <a:t> </a:t>
            </a:r>
            <a:r>
              <a:rPr lang="en-US" dirty="0" err="1"/>
              <a:t>bulunanlara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imkân</a:t>
            </a:r>
            <a:r>
              <a:rPr lang="en-US" dirty="0"/>
              <a:t> </a:t>
            </a:r>
            <a:r>
              <a:rPr lang="en-US" dirty="0" err="1"/>
              <a:t>bulunmazsa</a:t>
            </a:r>
            <a:r>
              <a:rPr lang="en-US" dirty="0"/>
              <a:t>, </a:t>
            </a:r>
            <a:r>
              <a:rPr lang="en-US" dirty="0" err="1"/>
              <a:t>başkaca</a:t>
            </a:r>
            <a:r>
              <a:rPr lang="en-US" dirty="0"/>
              <a:t> </a:t>
            </a:r>
            <a:r>
              <a:rPr lang="en-US" dirty="0" err="1"/>
              <a:t>nedenlerden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imkân</a:t>
            </a:r>
            <a:r>
              <a:rPr lang="en-US" dirty="0"/>
              <a:t> </a:t>
            </a:r>
            <a:r>
              <a:rPr lang="en-US" dirty="0" err="1"/>
              <a:t>bulunmazsa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ilan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  <a:p>
            <a:r>
              <a:rPr lang="en-US" dirty="0" smtClean="0"/>
              <a:t>3.</a:t>
            </a:r>
            <a:r>
              <a:rPr lang="en-US" dirty="0"/>
              <a:t> </a:t>
            </a:r>
            <a:r>
              <a:rPr lang="en-US" dirty="0" err="1"/>
              <a:t>Dairede-komisyonda</a:t>
            </a:r>
            <a:r>
              <a:rPr lang="en-US" dirty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: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şartına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yapılabilir</a:t>
            </a:r>
            <a:r>
              <a:rPr lang="en-US" dirty="0"/>
              <a:t>. Kabul </a:t>
            </a:r>
            <a:r>
              <a:rPr lang="en-US" dirty="0" err="1"/>
              <a:t>edilmezse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38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Tebliğin</a:t>
            </a:r>
            <a:r>
              <a:rPr lang="en-US" dirty="0"/>
              <a:t>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sürecinin</a:t>
            </a:r>
            <a:r>
              <a:rPr lang="en-US" dirty="0"/>
              <a:t> </a:t>
            </a:r>
            <a:r>
              <a:rPr lang="en-US" dirty="0" err="1"/>
              <a:t>devamını</a:t>
            </a:r>
            <a:r>
              <a:rPr lang="en-US" dirty="0"/>
              <a:t> </a:t>
            </a:r>
            <a:r>
              <a:rPr lang="en-US" dirty="0" err="1"/>
              <a:t>sağlayabilmesi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 smtClean="0"/>
              <a:t>usulüne</a:t>
            </a:r>
            <a:r>
              <a:rPr lang="en-US" dirty="0" smtClean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r>
              <a:rPr lang="en-US" dirty="0" err="1"/>
              <a:t>Hatalı</a:t>
            </a:r>
            <a:r>
              <a:rPr lang="en-US" dirty="0"/>
              <a:t> </a:t>
            </a:r>
            <a:r>
              <a:rPr lang="en-US" dirty="0" err="1"/>
              <a:t>tebliğler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2 durum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Esasa</a:t>
            </a:r>
            <a:r>
              <a:rPr lang="en-US" dirty="0"/>
              <a:t> </a:t>
            </a:r>
            <a:r>
              <a:rPr lang="en-US" dirty="0" err="1"/>
              <a:t>müessir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hatalar</a:t>
            </a:r>
            <a:r>
              <a:rPr lang="en-US" dirty="0"/>
              <a:t>: </a:t>
            </a:r>
            <a:r>
              <a:rPr lang="en-US" dirty="0" err="1"/>
              <a:t>sasa</a:t>
            </a:r>
            <a:r>
              <a:rPr lang="en-US" dirty="0"/>
              <a:t> </a:t>
            </a:r>
            <a:r>
              <a:rPr lang="en-US" dirty="0" err="1"/>
              <a:t>müessir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şekil</a:t>
            </a:r>
            <a:r>
              <a:rPr lang="en-US" dirty="0"/>
              <a:t> </a:t>
            </a:r>
            <a:r>
              <a:rPr lang="en-US" dirty="0" err="1"/>
              <a:t>hatalarından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/>
              <a:t>kıymetlerini</a:t>
            </a:r>
            <a:r>
              <a:rPr lang="en-US" dirty="0"/>
              <a:t> </a:t>
            </a:r>
            <a:r>
              <a:rPr lang="en-US" dirty="0" err="1"/>
              <a:t>kaybetmezler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Esasa</a:t>
            </a:r>
            <a:r>
              <a:rPr lang="en-US" dirty="0"/>
              <a:t> </a:t>
            </a:r>
            <a:r>
              <a:rPr lang="en-US" dirty="0" err="1"/>
              <a:t>müessir</a:t>
            </a:r>
            <a:r>
              <a:rPr lang="en-US" dirty="0"/>
              <a:t> </a:t>
            </a:r>
            <a:r>
              <a:rPr lang="en-US" dirty="0" err="1"/>
              <a:t>hatalar</a:t>
            </a:r>
            <a:r>
              <a:rPr lang="en-US" dirty="0"/>
              <a:t>: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hatalar</a:t>
            </a:r>
            <a:r>
              <a:rPr lang="en-US" dirty="0"/>
              <a:t> </a:t>
            </a:r>
            <a:r>
              <a:rPr lang="en-US" dirty="0" err="1"/>
              <a:t>esasa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kıymetlerini</a:t>
            </a:r>
            <a:r>
              <a:rPr lang="en-US" dirty="0"/>
              <a:t> </a:t>
            </a:r>
            <a:r>
              <a:rPr lang="en-US" dirty="0" err="1"/>
              <a:t>kaybederler</a:t>
            </a:r>
            <a:r>
              <a:rPr lang="en-US" dirty="0"/>
              <a:t>. Bu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yok</a:t>
            </a:r>
            <a:r>
              <a:rPr lang="en-US" dirty="0"/>
              <a:t> </a:t>
            </a:r>
            <a:r>
              <a:rPr lang="en-US" dirty="0" err="1"/>
              <a:t>hükmünde</a:t>
            </a:r>
            <a:r>
              <a:rPr lang="en-US" dirty="0"/>
              <a:t> </a:t>
            </a:r>
            <a:r>
              <a:rPr lang="en-US" dirty="0" err="1" smtClean="0"/>
              <a:t>sayılırlar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4493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TAHAKKUK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VUK md.22: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tahakkuku</a:t>
            </a:r>
            <a:r>
              <a:rPr lang="en-US" dirty="0"/>
              <a:t>,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ödenmesi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safhaya</a:t>
            </a:r>
            <a:r>
              <a:rPr lang="en-US" dirty="0"/>
              <a:t> </a:t>
            </a:r>
            <a:r>
              <a:rPr lang="en-US" dirty="0" err="1" smtClean="0"/>
              <a:t>gelmesidir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etmektedir.Tahakkuk</a:t>
            </a:r>
            <a:r>
              <a:rPr lang="en-US" dirty="0" smtClean="0"/>
              <a:t> </a:t>
            </a:r>
            <a:r>
              <a:rPr lang="en-US" dirty="0" err="1" smtClean="0"/>
              <a:t>etmiş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, </a:t>
            </a:r>
            <a:r>
              <a:rPr lang="en-US" dirty="0" err="1" smtClean="0"/>
              <a:t>tarhiyatı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hesap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hukuken</a:t>
            </a:r>
            <a:r>
              <a:rPr lang="en-US" dirty="0" smtClean="0"/>
              <a:t> de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borcunun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ödenmesi</a:t>
            </a:r>
            <a:r>
              <a:rPr lang="en-US" dirty="0" smtClean="0"/>
              <a:t> </a:t>
            </a:r>
            <a:r>
              <a:rPr lang="en-US" dirty="0" err="1" smtClean="0"/>
              <a:t>gerektiğini</a:t>
            </a:r>
            <a:r>
              <a:rPr lang="en-US" dirty="0" smtClean="0"/>
              <a:t> </a:t>
            </a:r>
            <a:r>
              <a:rPr lang="en-US" dirty="0" err="1" smtClean="0"/>
              <a:t>belirtir</a:t>
            </a:r>
            <a:r>
              <a:rPr lang="en-US" dirty="0" smtClean="0"/>
              <a:t>.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tahsil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nitelik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durumun</a:t>
            </a:r>
            <a:r>
              <a:rPr lang="en-US" dirty="0" smtClean="0"/>
              <a:t> 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edildiği</a:t>
            </a:r>
            <a:r>
              <a:rPr lang="en-US" dirty="0"/>
              <a:t> </a:t>
            </a:r>
            <a:r>
              <a:rPr lang="en-US" dirty="0" err="1" smtClean="0"/>
              <a:t>aşamayı</a:t>
            </a:r>
            <a:r>
              <a:rPr lang="en-US" dirty="0" smtClean="0"/>
              <a:t> </a:t>
            </a:r>
            <a:r>
              <a:rPr lang="en-US" dirty="0" err="1" smtClean="0"/>
              <a:t>anlatır</a:t>
            </a:r>
            <a:r>
              <a:rPr lang="en-US" dirty="0" smtClean="0"/>
              <a:t>.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yönüyle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aşamalardan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638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TAHAKKUK VE KESİNLEŞME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mahkemesinin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aleyhine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tahakkuk</a:t>
            </a:r>
            <a:r>
              <a:rPr lang="en-US" dirty="0" smtClean="0"/>
              <a:t> </a:t>
            </a:r>
            <a:r>
              <a:rPr lang="en-US" dirty="0" err="1" smtClean="0"/>
              <a:t>gerçekleşmiş</a:t>
            </a:r>
            <a:r>
              <a:rPr lang="en-US" dirty="0" smtClean="0"/>
              <a:t> </a:t>
            </a:r>
            <a:r>
              <a:rPr lang="en-US" dirty="0" err="1" smtClean="0"/>
              <a:t>olmakla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kanun</a:t>
            </a:r>
            <a:r>
              <a:rPr lang="en-US" dirty="0" smtClean="0"/>
              <a:t> </a:t>
            </a:r>
            <a:r>
              <a:rPr lang="en-US" dirty="0" err="1" smtClean="0"/>
              <a:t>yolları</a:t>
            </a:r>
            <a:r>
              <a:rPr lang="en-US" dirty="0" smtClean="0"/>
              <a:t> </a:t>
            </a:r>
            <a:r>
              <a:rPr lang="en-US" dirty="0" err="1" smtClean="0"/>
              <a:t>tüketilmiş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ilk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mahkemesinin</a:t>
            </a:r>
            <a:r>
              <a:rPr lang="en-US" dirty="0" smtClean="0"/>
              <a:t> </a:t>
            </a:r>
            <a:r>
              <a:rPr lang="en-US" dirty="0" err="1" smtClean="0"/>
              <a:t>kararından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istinaf</a:t>
            </a:r>
            <a:r>
              <a:rPr lang="en-US" dirty="0" smtClean="0"/>
              <a:t> </a:t>
            </a:r>
            <a:r>
              <a:rPr lang="en-US" dirty="0" err="1" smtClean="0"/>
              <a:t>yoluna</a:t>
            </a:r>
            <a:r>
              <a:rPr lang="en-US" dirty="0" smtClean="0"/>
              <a:t> </a:t>
            </a:r>
            <a:r>
              <a:rPr lang="en-US" dirty="0" err="1" smtClean="0"/>
              <a:t>gidebilir</a:t>
            </a:r>
            <a:r>
              <a:rPr lang="en-US" dirty="0" smtClean="0"/>
              <a:t>.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gerekirse</a:t>
            </a:r>
            <a:r>
              <a:rPr lang="en-US" dirty="0" smtClean="0"/>
              <a:t> </a:t>
            </a:r>
            <a:r>
              <a:rPr lang="en-US" dirty="0" err="1" smtClean="0"/>
              <a:t>istinaf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 smtClean="0"/>
              <a:t> </a:t>
            </a:r>
            <a:r>
              <a:rPr lang="en-US" dirty="0" err="1" smtClean="0"/>
              <a:t>temyize</a:t>
            </a:r>
            <a:r>
              <a:rPr lang="en-US" dirty="0" smtClean="0"/>
              <a:t> </a:t>
            </a:r>
            <a:r>
              <a:rPr lang="en-US" dirty="0" err="1" smtClean="0"/>
              <a:t>taşınabilir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Süresi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yargıya</a:t>
            </a:r>
            <a:r>
              <a:rPr lang="en-US" dirty="0" smtClean="0"/>
              <a:t> </a:t>
            </a:r>
            <a:r>
              <a:rPr lang="en-US" dirty="0" err="1" smtClean="0"/>
              <a:t>gidilmezse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gidildiği</a:t>
            </a:r>
            <a:r>
              <a:rPr lang="en-US" dirty="0" smtClean="0"/>
              <a:t> </a:t>
            </a:r>
            <a:r>
              <a:rPr lang="en-US" dirty="0" err="1" smtClean="0"/>
              <a:t>halde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mahkeme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aleyhine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verirse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ilk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kararına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 </a:t>
            </a:r>
            <a:r>
              <a:rPr lang="en-US" dirty="0" err="1" smtClean="0"/>
              <a:t>tahakkuk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kesinleşmiş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Tahakkuk</a:t>
            </a:r>
            <a:r>
              <a:rPr lang="en-US" dirty="0" smtClean="0"/>
              <a:t> </a:t>
            </a:r>
            <a:r>
              <a:rPr lang="en-US" dirty="0" err="1" smtClean="0"/>
              <a:t>aşamasının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açılarak</a:t>
            </a:r>
            <a:r>
              <a:rPr lang="en-US" dirty="0" smtClean="0"/>
              <a:t> </a:t>
            </a:r>
            <a:r>
              <a:rPr lang="en-US" dirty="0" err="1" smtClean="0"/>
              <a:t>geciktirielmiş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aslına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fer’ileri</a:t>
            </a:r>
            <a:r>
              <a:rPr lang="en-US" dirty="0" smtClean="0"/>
              <a:t> de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(</a:t>
            </a:r>
            <a:r>
              <a:rPr lang="en-US" dirty="0" err="1" smtClean="0"/>
              <a:t>gecikme</a:t>
            </a:r>
            <a:r>
              <a:rPr lang="en-US" dirty="0" smtClean="0"/>
              <a:t> </a:t>
            </a:r>
            <a:r>
              <a:rPr lang="en-US" dirty="0" err="1" smtClean="0"/>
              <a:t>faizi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895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Tahakkuku</a:t>
            </a:r>
            <a:r>
              <a:rPr lang="en-US" dirty="0" smtClean="0"/>
              <a:t> </a:t>
            </a:r>
            <a:r>
              <a:rPr lang="en-US" dirty="0" err="1" smtClean="0"/>
              <a:t>tahsile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vergiler</a:t>
            </a:r>
            <a:r>
              <a:rPr lang="en-US" dirty="0" smtClean="0"/>
              <a:t>:</a:t>
            </a:r>
          </a:p>
          <a:p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vergiler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tahsil</a:t>
            </a:r>
            <a:r>
              <a:rPr lang="en-US" dirty="0"/>
              <a:t> </a:t>
            </a:r>
            <a:r>
              <a:rPr lang="en-US" dirty="0" err="1"/>
              <a:t>edilerek</a:t>
            </a:r>
            <a:r>
              <a:rPr lang="en-US" dirty="0"/>
              <a:t> </a:t>
            </a:r>
            <a:r>
              <a:rPr lang="en-US" dirty="0" err="1"/>
              <a:t>tahakkuk</a:t>
            </a:r>
            <a:r>
              <a:rPr lang="en-US" dirty="0"/>
              <a:t> </a:t>
            </a:r>
            <a:r>
              <a:rPr lang="en-US" dirty="0" err="1"/>
              <a:t>ettirilmiş</a:t>
            </a:r>
            <a:r>
              <a:rPr lang="en-US" dirty="0"/>
              <a:t> </a:t>
            </a:r>
            <a:r>
              <a:rPr lang="en-US" dirty="0" err="1"/>
              <a:t>sayılırlar</a:t>
            </a:r>
            <a:r>
              <a:rPr lang="en-US" dirty="0"/>
              <a:t>. </a:t>
            </a:r>
          </a:p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sürecindeki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şamalar</a:t>
            </a:r>
            <a:r>
              <a:rPr lang="en-US" dirty="0" smtClean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gerçekleşmez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vergilerin</a:t>
            </a:r>
            <a:r>
              <a:rPr lang="en-US" dirty="0" smtClean="0"/>
              <a:t> </a:t>
            </a:r>
            <a:r>
              <a:rPr lang="en-US" dirty="0" err="1" smtClean="0"/>
              <a:t>tahsili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 </a:t>
            </a:r>
            <a:r>
              <a:rPr lang="en-US" dirty="0" err="1"/>
              <a:t>tahakkuk</a:t>
            </a:r>
            <a:r>
              <a:rPr lang="en-US" dirty="0"/>
              <a:t> </a:t>
            </a:r>
            <a:r>
              <a:rPr lang="en-US" dirty="0" err="1"/>
              <a:t>etmiş</a:t>
            </a:r>
            <a:r>
              <a:rPr lang="en-US" dirty="0"/>
              <a:t> </a:t>
            </a:r>
            <a:r>
              <a:rPr lang="en-US" dirty="0" err="1" smtClean="0"/>
              <a:t>sayılır</a:t>
            </a:r>
            <a:r>
              <a:rPr lang="en-US" dirty="0" smtClean="0"/>
              <a:t>. </a:t>
            </a:r>
            <a:r>
              <a:rPr lang="en-US" dirty="0"/>
              <a:t>Bu </a:t>
            </a:r>
            <a:r>
              <a:rPr lang="en-US" dirty="0" err="1"/>
              <a:t>vergilere</a:t>
            </a:r>
            <a:r>
              <a:rPr lang="en-US" dirty="0"/>
              <a:t> “</a:t>
            </a:r>
            <a:r>
              <a:rPr lang="en-US" dirty="0" err="1"/>
              <a:t>tahakkuku</a:t>
            </a:r>
            <a:r>
              <a:rPr lang="en-US" dirty="0"/>
              <a:t> </a:t>
            </a:r>
            <a:r>
              <a:rPr lang="en-US" dirty="0" err="1"/>
              <a:t>tahsile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vergiler</a:t>
            </a:r>
            <a:r>
              <a:rPr lang="en-US" dirty="0"/>
              <a:t>” </a:t>
            </a:r>
            <a:r>
              <a:rPr lang="en-US" dirty="0" err="1" smtClean="0"/>
              <a:t>denir</a:t>
            </a:r>
            <a:r>
              <a:rPr lang="en-US" dirty="0" smtClean="0"/>
              <a:t>. (</a:t>
            </a:r>
            <a:r>
              <a:rPr lang="en-US" dirty="0" err="1" smtClean="0"/>
              <a:t>BGK’nda</a:t>
            </a:r>
            <a:r>
              <a:rPr lang="en-US" dirty="0" smtClean="0"/>
              <a:t> </a:t>
            </a:r>
            <a:r>
              <a:rPr lang="en-US" dirty="0" err="1" smtClean="0"/>
              <a:t>eğlence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42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8</TotalTime>
  <Words>541</Words>
  <Application>Microsoft Macintosh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VERGİ HUKUKU I Vergilendirme Süreci (DEVAM): Tebliğ ve Tahakkuk</vt:lpstr>
      <vt:lpstr>TEBLİĞ</vt:lpstr>
      <vt:lpstr>TEBLİĞ</vt:lpstr>
      <vt:lpstr>TEBLİĞ USULLERİ</vt:lpstr>
      <vt:lpstr>PowerPoint Presentation</vt:lpstr>
      <vt:lpstr>TAHAKKUK</vt:lpstr>
      <vt:lpstr>TAHAKKUK VE KESİNLEŞME</vt:lpstr>
      <vt:lpstr>PowerPoint Presentation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 Vergilendirme Süreci (DEVAM): Tebliğ ve Tahakkuk</dc:title>
  <dc:creator>Dilek Özkök  Çubukçu</dc:creator>
  <cp:lastModifiedBy>Dilek Özkök  Çubukçu</cp:lastModifiedBy>
  <cp:revision>3</cp:revision>
  <dcterms:created xsi:type="dcterms:W3CDTF">2021-01-18T13:59:00Z</dcterms:created>
  <dcterms:modified xsi:type="dcterms:W3CDTF">2021-01-18T14:07:16Z</dcterms:modified>
</cp:coreProperties>
</file>