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9" r:id="rId4"/>
    <p:sldId id="291" r:id="rId5"/>
    <p:sldId id="292" r:id="rId6"/>
    <p:sldId id="293" r:id="rId7"/>
    <p:sldId id="294" r:id="rId8"/>
    <p:sldId id="295" r:id="rId9"/>
    <p:sldId id="296" r:id="rId10"/>
    <p:sldId id="297" r:id="rId11"/>
    <p:sldId id="298" r:id="rId12"/>
    <p:sldId id="276" r:id="rId13"/>
    <p:sldId id="290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120" y="6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4325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0001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6732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4435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169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9283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0369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7225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6461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118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7939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7564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VATANDAŞLIK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/>
              <a:t>4. </a:t>
            </a:r>
            <a:r>
              <a:rPr lang="tr-TR" dirty="0" smtClean="0"/>
              <a:t>HAFTA:</a:t>
            </a:r>
          </a:p>
          <a:p>
            <a:r>
              <a:rPr lang="tr-TR" dirty="0" smtClean="0"/>
              <a:t>İNSAN HAKLARI VE VATANDAŞLIK ALANINDA GEÇEN TEMEL KAVRAMLAR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90993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4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İNSAN HAKLARI VE VATANDAŞLIK ALANINDA GEÇEN TEMEL </a:t>
            </a:r>
            <a:r>
              <a:rPr lang="tr-T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KAVRAMLAR</a:t>
            </a:r>
            <a:endParaRPr lang="tr-T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7635" y="597408"/>
            <a:ext cx="10699844" cy="626059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DEVLET GÜCÜNÜ SINIRLAYAN ETMENLER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dirty="0" smtClean="0"/>
              <a:t>Seçimler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dirty="0" smtClean="0"/>
              <a:t>Sert (katı-bükülmez) Anayasa Sistemi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dirty="0" smtClean="0"/>
              <a:t>Güçler Ayrılığı İlkesi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dirty="0" smtClean="0"/>
              <a:t>Çift Meclis Sistemi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dirty="0" smtClean="0"/>
              <a:t>Devlet Başkanının Vetosu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dirty="0" smtClean="0"/>
              <a:t>Yargı Denetimi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dirty="0" smtClean="0"/>
              <a:t>Kamuoyu Denetimi</a:t>
            </a:r>
          </a:p>
        </p:txBody>
      </p:sp>
    </p:spTree>
    <p:extLst>
      <p:ext uri="{BB962C8B-B14F-4D97-AF65-F5344CB8AC3E}">
        <p14:creationId xmlns:p14="http://schemas.microsoft.com/office/powerpoint/2010/main" val="247875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4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İNSAN HAKLARI VE VATANDAŞLIK ALANINDA GEÇEN TEMEL </a:t>
            </a:r>
            <a:r>
              <a:rPr lang="tr-T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KAVRAMLAR</a:t>
            </a:r>
            <a:endParaRPr lang="tr-T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7635" y="597408"/>
            <a:ext cx="10699844" cy="626059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DEVLET GÜCÜNÜ SINIRLAYAN ETMENLER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dirty="0" smtClean="0"/>
              <a:t>Halk Tarafından Denetim (Yarı Doğrudan Demokrasi): </a:t>
            </a:r>
          </a:p>
          <a:p>
            <a:pPr marL="719138" indent="-182563"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r-TR" dirty="0" smtClean="0"/>
              <a:t>Halk vetosu</a:t>
            </a:r>
          </a:p>
          <a:p>
            <a:pPr marL="719138" indent="-182563"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r-TR" dirty="0" smtClean="0"/>
              <a:t>Referandum</a:t>
            </a:r>
          </a:p>
          <a:p>
            <a:pPr marL="719138" indent="-182563"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r-TR" dirty="0" smtClean="0"/>
              <a:t>Halk Girişimi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dirty="0" smtClean="0"/>
              <a:t>Toplumun Çoğulcu Yapısının Getirdiği Sınırlama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dirty="0" smtClean="0"/>
              <a:t>Etik Sınırlama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548302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42447" y="1310186"/>
            <a:ext cx="8147713" cy="133748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YARARLANILAN KAYNAK: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/>
              <a:t>	</a:t>
            </a:r>
            <a:r>
              <a:rPr lang="tr-TR" sz="2000" dirty="0" smtClean="0"/>
              <a:t>PROF.DR. YASEMİN KARAMAN KEPENEKCİ (2014). EĞİTİMCİLER İÇİN İNSAN HAKLARI VE VATANDAŞLIK.  ANKARA: SİYASAL KİTABEVİ</a:t>
            </a:r>
          </a:p>
        </p:txBody>
      </p:sp>
    </p:spTree>
    <p:extLst>
      <p:ext uri="{BB962C8B-B14F-4D97-AF65-F5344CB8AC3E}">
        <p14:creationId xmlns:p14="http://schemas.microsoft.com/office/powerpoint/2010/main" val="76219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7635" y="597408"/>
            <a:ext cx="10699844" cy="590092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endParaRPr lang="tr-TR" sz="4400" dirty="0" smtClean="0"/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endParaRPr lang="tr-TR" sz="4400" dirty="0"/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4400" dirty="0" smtClean="0"/>
              <a:t>HAFTAYA DEVAM EDECEĞİZ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568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214999"/>
            <a:ext cx="10515600" cy="1325563"/>
          </a:xfrm>
        </p:spPr>
        <p:txBody>
          <a:bodyPr/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 HAFTA NELER ÖĞRENECEĞİZ</a:t>
            </a:r>
            <a:r>
              <a:rPr lang="tr-TR" dirty="0" smtClean="0"/>
              <a:t>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211475"/>
            <a:ext cx="8483221" cy="52575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İNSAN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VATANDAŞ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HAK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ÖZGÜRLÜK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ÖDEV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İNSAN HAKLARI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TEMEL HAKLAR VE ÖZGÜRLÜKLER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DEMOKRASİ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DEVLET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304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4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İNSAN HAKLARI VE VATANDAŞLIK ALANINDA GEÇEN TEMEL </a:t>
            </a:r>
            <a:r>
              <a:rPr lang="tr-T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KAVRAMLAR</a:t>
            </a:r>
            <a:endParaRPr lang="tr-T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7635" y="597408"/>
            <a:ext cx="10699844" cy="590092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DEVLET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tr-TR" dirty="0" smtClean="0"/>
              <a:t>Devlet Arapça kökenli bir sözcüktür.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tr-TR" dirty="0" smtClean="0"/>
              <a:t>«</a:t>
            </a:r>
            <a:r>
              <a:rPr lang="tr-TR" dirty="0" err="1" smtClean="0"/>
              <a:t>Devl</a:t>
            </a:r>
            <a:r>
              <a:rPr lang="tr-TR" dirty="0" smtClean="0"/>
              <a:t>» sözcüğünden türemiş olup, «el değiştirme» ya da «elden ele geçme» anlamına gelmektedir.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tr-TR" dirty="0" smtClean="0"/>
              <a:t>Osmanlılarda «devlet» yerine «mülk» sözcüğü kullanılmıştı.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tr-TR" dirty="0" smtClean="0"/>
              <a:t>Batı dillerinde devlet sözcüğüne karşılık Latince «</a:t>
            </a:r>
            <a:r>
              <a:rPr lang="tr-TR" dirty="0" err="1" smtClean="0"/>
              <a:t>status</a:t>
            </a:r>
            <a:r>
              <a:rPr lang="tr-TR" dirty="0" smtClean="0"/>
              <a:t>» sözcüğünden türeyen ve dengelilik ve süreklilik gibi anlamlara gelen «</a:t>
            </a:r>
            <a:r>
              <a:rPr lang="tr-TR" dirty="0" err="1" smtClean="0"/>
              <a:t>stato</a:t>
            </a:r>
            <a:r>
              <a:rPr lang="tr-TR" dirty="0" smtClean="0"/>
              <a:t>», «</a:t>
            </a:r>
            <a:r>
              <a:rPr lang="tr-TR" dirty="0" err="1" smtClean="0"/>
              <a:t>state</a:t>
            </a:r>
            <a:r>
              <a:rPr lang="tr-TR" dirty="0" smtClean="0"/>
              <a:t>» ve «stat» gibi sözcükler kullanılmaktadır.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15655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4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İNSAN HAKLARI VE VATANDAŞLIK ALANINDA GEÇEN TEMEL </a:t>
            </a:r>
            <a:r>
              <a:rPr lang="tr-T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KAVRAMLAR</a:t>
            </a:r>
            <a:endParaRPr lang="tr-T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7635" y="597408"/>
            <a:ext cx="10699844" cy="590092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DEVLETİN VARLIK KOŞULLARI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tr-TR" dirty="0" smtClean="0"/>
              <a:t>Ülke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tr-TR" dirty="0" smtClean="0"/>
              <a:t>Toplum (Ulus-Millet)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tr-TR" dirty="0" smtClean="0"/>
              <a:t>Siyasal ve Hukuksal Örgütlenme</a:t>
            </a:r>
          </a:p>
        </p:txBody>
      </p:sp>
    </p:spTree>
    <p:extLst>
      <p:ext uri="{BB962C8B-B14F-4D97-AF65-F5344CB8AC3E}">
        <p14:creationId xmlns:p14="http://schemas.microsoft.com/office/powerpoint/2010/main" val="83529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4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İNSAN HAKLARI VE VATANDAŞLIK ALANINDA GEÇEN TEMEL </a:t>
            </a:r>
            <a:r>
              <a:rPr lang="tr-T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KAVRAMLAR</a:t>
            </a:r>
            <a:endParaRPr lang="tr-T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7635" y="597408"/>
            <a:ext cx="10699844" cy="590092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DEVLETİN NİTELİĞİ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tr-TR" dirty="0" smtClean="0"/>
              <a:t>Devletin hukuksal kişiliği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dirty="0" smtClean="0"/>
              <a:t>Devletin devamlılığını sağlar.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tr-TR" dirty="0" smtClean="0"/>
              <a:t>Devletin egemenliği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dirty="0" smtClean="0"/>
              <a:t>Devletin haklarının ve yükümlülüklerinin olması sonucunu doğurur.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325134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4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İNSAN HAKLARI VE VATANDAŞLIK ALANINDA GEÇEN TEMEL </a:t>
            </a:r>
            <a:r>
              <a:rPr lang="tr-T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KAVRAMLAR</a:t>
            </a:r>
            <a:endParaRPr lang="tr-T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7635" y="597408"/>
            <a:ext cx="10699844" cy="512064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DEVLETİN BİÇİMLERİ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tr-TR" dirty="0" smtClean="0"/>
              <a:t>Yapılarına göre devlet biçimleri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tr-TR" dirty="0" smtClean="0"/>
              <a:t>Tek yapılı (</a:t>
            </a:r>
            <a:r>
              <a:rPr lang="tr-TR" dirty="0" err="1" smtClean="0"/>
              <a:t>Üniter</a:t>
            </a:r>
            <a:r>
              <a:rPr lang="tr-TR" dirty="0" smtClean="0"/>
              <a:t>) Devletler</a:t>
            </a:r>
          </a:p>
          <a:p>
            <a:pPr lvl="2"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r-TR" sz="2200" dirty="0" smtClean="0"/>
              <a:t>Tek yapılı devlette ülke düzeyinde yasama, yürütme ve yargılama birliği vardır.</a:t>
            </a:r>
          </a:p>
          <a:p>
            <a:pPr lvl="2"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r-TR" sz="2200" dirty="0" smtClean="0"/>
              <a:t>Merkezden yönetim-yerinden yönetim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tr-TR" dirty="0" smtClean="0"/>
              <a:t>Birleşik (Federal) Yapılı Devletler</a:t>
            </a:r>
          </a:p>
          <a:p>
            <a:pPr lvl="2"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r-TR" sz="2200" dirty="0" smtClean="0"/>
              <a:t>Merkezde ülkeyi dışa karşı temsil eden bir üst devlet yapısı vardır.</a:t>
            </a:r>
          </a:p>
          <a:p>
            <a:pPr lvl="2" algn="just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r-TR" sz="2200" dirty="0" smtClean="0"/>
              <a:t>Eyalet-federe devlet</a:t>
            </a:r>
            <a:endParaRPr lang="tr-TR" sz="2200" dirty="0"/>
          </a:p>
          <a:p>
            <a:pPr marL="354013" lvl="1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562059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4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İNSAN HAKLARI VE VATANDAŞLIK ALANINDA GEÇEN TEMEL </a:t>
            </a:r>
            <a:r>
              <a:rPr lang="tr-T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KAVRAMLAR</a:t>
            </a:r>
            <a:endParaRPr lang="tr-T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7635" y="597408"/>
            <a:ext cx="10699844" cy="412089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DEVLETİN BİÇİMLERİ</a:t>
            </a:r>
          </a:p>
          <a:p>
            <a:pPr marL="182563" lvl="1" indent="-182563" algn="just">
              <a:lnSpc>
                <a:spcPct val="150000"/>
              </a:lnSpc>
              <a:spcBef>
                <a:spcPts val="0"/>
              </a:spcBef>
            </a:pPr>
            <a:r>
              <a:rPr lang="tr-TR" sz="2800" dirty="0" smtClean="0"/>
              <a:t>Egemenliğin Kullanılışına Göre Devlet Biçimleri</a:t>
            </a:r>
          </a:p>
          <a:p>
            <a:pPr marL="639763" lvl="2" indent="-182563" algn="just">
              <a:lnSpc>
                <a:spcPct val="150000"/>
              </a:lnSpc>
              <a:spcBef>
                <a:spcPts val="0"/>
              </a:spcBef>
            </a:pPr>
            <a:r>
              <a:rPr lang="tr-TR" sz="2400" dirty="0" smtClean="0"/>
              <a:t>Demokratik Devlet</a:t>
            </a:r>
          </a:p>
          <a:p>
            <a:pPr marL="1096963" lvl="3" indent="-182563" algn="just">
              <a:lnSpc>
                <a:spcPct val="150000"/>
              </a:lnSpc>
              <a:spcBef>
                <a:spcPts val="0"/>
              </a:spcBef>
            </a:pPr>
            <a:r>
              <a:rPr lang="tr-TR" sz="2200" dirty="0" smtClean="0"/>
              <a:t>Egemenliğin kaynağı halktır.</a:t>
            </a:r>
          </a:p>
          <a:p>
            <a:pPr marL="639763" lvl="2" indent="-182563" algn="just">
              <a:lnSpc>
                <a:spcPct val="150000"/>
              </a:lnSpc>
              <a:spcBef>
                <a:spcPts val="0"/>
              </a:spcBef>
            </a:pPr>
            <a:r>
              <a:rPr lang="tr-TR" sz="2400" dirty="0" smtClean="0"/>
              <a:t>Seçkinci Devlet</a:t>
            </a:r>
          </a:p>
          <a:p>
            <a:pPr marL="1096963" lvl="3" indent="-182563" algn="just">
              <a:lnSpc>
                <a:spcPct val="150000"/>
              </a:lnSpc>
              <a:spcBef>
                <a:spcPts val="0"/>
              </a:spcBef>
            </a:pPr>
            <a:r>
              <a:rPr lang="tr-TR" sz="2200" dirty="0" err="1" smtClean="0"/>
              <a:t>Monarşik</a:t>
            </a:r>
            <a:r>
              <a:rPr lang="tr-TR" sz="2200" dirty="0"/>
              <a:t> </a:t>
            </a:r>
            <a:r>
              <a:rPr lang="tr-TR" sz="2200" dirty="0" smtClean="0"/>
              <a:t>(tekçi), Teokratik (dinci) ve </a:t>
            </a:r>
            <a:r>
              <a:rPr lang="tr-TR" sz="2200" dirty="0" err="1" smtClean="0"/>
              <a:t>oligarşik</a:t>
            </a:r>
            <a:r>
              <a:rPr lang="tr-TR" sz="2200" dirty="0" smtClean="0"/>
              <a:t> (seçkin ekipçi)</a:t>
            </a:r>
            <a:endParaRPr lang="tr-TR" sz="2200" dirty="0" smtClean="0"/>
          </a:p>
        </p:txBody>
      </p:sp>
    </p:spTree>
    <p:extLst>
      <p:ext uri="{BB962C8B-B14F-4D97-AF65-F5344CB8AC3E}">
        <p14:creationId xmlns:p14="http://schemas.microsoft.com/office/powerpoint/2010/main" val="3127039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4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İNSAN HAKLARI VE VATANDAŞLIK ALANINDA GEÇEN TEMEL </a:t>
            </a:r>
            <a:r>
              <a:rPr lang="tr-T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KAVRAMLAR</a:t>
            </a:r>
            <a:endParaRPr lang="tr-T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7635" y="597408"/>
            <a:ext cx="10699844" cy="626059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DEVLETİN BİÇİMLERİ</a:t>
            </a:r>
          </a:p>
          <a:p>
            <a:pPr marL="182563" lvl="1" indent="-182563" algn="just">
              <a:lnSpc>
                <a:spcPct val="150000"/>
              </a:lnSpc>
              <a:spcBef>
                <a:spcPts val="0"/>
              </a:spcBef>
            </a:pPr>
            <a:r>
              <a:rPr lang="tr-TR" sz="2800" dirty="0" smtClean="0"/>
              <a:t>Dünya Görüşlerine Göre Devlet Biçimleri</a:t>
            </a:r>
          </a:p>
          <a:p>
            <a:pPr marL="639763" lvl="2" indent="-182563" algn="just">
              <a:lnSpc>
                <a:spcPct val="150000"/>
              </a:lnSpc>
              <a:spcBef>
                <a:spcPts val="0"/>
              </a:spcBef>
            </a:pPr>
            <a:r>
              <a:rPr lang="tr-TR" sz="2400" dirty="0" smtClean="0"/>
              <a:t>Kapitalist Devlet</a:t>
            </a:r>
          </a:p>
          <a:p>
            <a:pPr marL="1096963" lvl="3" indent="-182563" algn="just">
              <a:lnSpc>
                <a:spcPct val="150000"/>
              </a:lnSpc>
              <a:spcBef>
                <a:spcPts val="0"/>
              </a:spcBef>
            </a:pPr>
            <a:r>
              <a:rPr lang="tr-TR" sz="2200" dirty="0" smtClean="0"/>
              <a:t>Egemenlik büyük ölçüde sermaye sahiplerinin elindedir.</a:t>
            </a:r>
          </a:p>
          <a:p>
            <a:pPr marL="639763" lvl="2" indent="-182563" algn="just">
              <a:lnSpc>
                <a:spcPct val="150000"/>
              </a:lnSpc>
              <a:spcBef>
                <a:spcPts val="0"/>
              </a:spcBef>
            </a:pPr>
            <a:r>
              <a:rPr lang="tr-TR" sz="2400" dirty="0" smtClean="0"/>
              <a:t>Sosyalist Devlet</a:t>
            </a:r>
          </a:p>
          <a:p>
            <a:pPr marL="1096963" lvl="3" indent="-182563" algn="just">
              <a:lnSpc>
                <a:spcPct val="150000"/>
              </a:lnSpc>
              <a:spcBef>
                <a:spcPts val="0"/>
              </a:spcBef>
            </a:pPr>
            <a:r>
              <a:rPr lang="tr-TR" sz="2200" dirty="0" smtClean="0"/>
              <a:t>Gerçek özgürlük, sınıf çatışmasının ortadan kalktığı sınıfsız bir toplumda söz konusu olabilir.</a:t>
            </a:r>
          </a:p>
          <a:p>
            <a:pPr marL="639763" lvl="2" indent="-182563" algn="just">
              <a:lnSpc>
                <a:spcPct val="150000"/>
              </a:lnSpc>
              <a:spcBef>
                <a:spcPts val="0"/>
              </a:spcBef>
            </a:pPr>
            <a:r>
              <a:rPr lang="tr-TR" sz="2400" dirty="0" smtClean="0"/>
              <a:t>Faşist Devlet</a:t>
            </a:r>
          </a:p>
          <a:p>
            <a:pPr marL="639763" lvl="2" indent="-182563" algn="just">
              <a:lnSpc>
                <a:spcPct val="150000"/>
              </a:lnSpc>
              <a:spcBef>
                <a:spcPts val="0"/>
              </a:spcBef>
            </a:pPr>
            <a:r>
              <a:rPr lang="tr-TR" sz="2400" dirty="0" smtClean="0"/>
              <a:t>Nasyonal Sosyalist Devlet</a:t>
            </a:r>
          </a:p>
          <a:p>
            <a:pPr marL="639763" lvl="2" indent="-182563" algn="just">
              <a:lnSpc>
                <a:spcPct val="150000"/>
              </a:lnSpc>
              <a:spcBef>
                <a:spcPts val="0"/>
              </a:spcBef>
            </a:pPr>
            <a:r>
              <a:rPr lang="tr-TR" sz="2400" dirty="0" smtClean="0"/>
              <a:t>Sosyal Devlet</a:t>
            </a:r>
          </a:p>
        </p:txBody>
      </p:sp>
    </p:spTree>
    <p:extLst>
      <p:ext uri="{BB962C8B-B14F-4D97-AF65-F5344CB8AC3E}">
        <p14:creationId xmlns:p14="http://schemas.microsoft.com/office/powerpoint/2010/main" val="2138243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9740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İNSAN HAKLARI VE VATANDAŞLIK ALANINDA GEÇEN TEMEL </a:t>
            </a:r>
            <a:r>
              <a:rPr lang="tr-T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KAVRAMLAR</a:t>
            </a:r>
            <a:endParaRPr lang="tr-T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7635" y="597408"/>
            <a:ext cx="10699844" cy="626059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DEVLET GÜCÜNÜ SINIRLAYAN ETMENLER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Demokratik toplumlarda, temel  hak ve özgürlüklerin korunması için devletin gücünün (iktidarının) çeşitli sistemler ya da kurumlar yoluyla sınırlanması gerekir.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863452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</TotalTime>
  <Words>402</Words>
  <Application>Microsoft Office PowerPoint</Application>
  <PresentationFormat>Geniş ekran</PresentationFormat>
  <Paragraphs>81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Courier New</vt:lpstr>
      <vt:lpstr>Wingdings</vt:lpstr>
      <vt:lpstr>Office Teması</vt:lpstr>
      <vt:lpstr>VATANDAŞLIK</vt:lpstr>
      <vt:lpstr>BU HAFTA NELER ÖĞRENECEĞİZ?</vt:lpstr>
      <vt:lpstr>İNSAN HAKLARI VE VATANDAŞLIK ALANINDA GEÇEN TEMEL KAVRAMLAR</vt:lpstr>
      <vt:lpstr>İNSAN HAKLARI VE VATANDAŞLIK ALANINDA GEÇEN TEMEL KAVRAMLAR</vt:lpstr>
      <vt:lpstr>İNSAN HAKLARI VE VATANDAŞLIK ALANINDA GEÇEN TEMEL KAVRAMLAR</vt:lpstr>
      <vt:lpstr>İNSAN HAKLARI VE VATANDAŞLIK ALANINDA GEÇEN TEMEL KAVRAMLAR</vt:lpstr>
      <vt:lpstr>İNSAN HAKLARI VE VATANDAŞLIK ALANINDA GEÇEN TEMEL KAVRAMLAR</vt:lpstr>
      <vt:lpstr>İNSAN HAKLARI VE VATANDAŞLIK ALANINDA GEÇEN TEMEL KAVRAMLAR</vt:lpstr>
      <vt:lpstr>İNSAN HAKLARI VE VATANDAŞLIK ALANINDA GEÇEN TEMEL KAVRAMLAR</vt:lpstr>
      <vt:lpstr>İNSAN HAKLARI VE VATANDAŞLIK ALANINDA GEÇEN TEMEL KAVRAMLAR</vt:lpstr>
      <vt:lpstr>İNSAN HAKLARI VE VATANDAŞLIK ALANINDA GEÇEN TEMEL KAVRAMLAR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VATANDAŞLIK</dc:title>
  <dc:creator>WESER</dc:creator>
  <cp:lastModifiedBy>WESER</cp:lastModifiedBy>
  <cp:revision>26</cp:revision>
  <dcterms:created xsi:type="dcterms:W3CDTF">2018-04-17T19:43:00Z</dcterms:created>
  <dcterms:modified xsi:type="dcterms:W3CDTF">2018-04-18T12:31:11Z</dcterms:modified>
</cp:coreProperties>
</file>