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5" r:id="rId10"/>
    <p:sldId id="266" r:id="rId11"/>
    <p:sldId id="269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80" r:id="rId21"/>
    <p:sldId id="281" r:id="rId22"/>
    <p:sldId id="282" r:id="rId23"/>
    <p:sldId id="283" r:id="rId24"/>
    <p:sldId id="284" r:id="rId25"/>
    <p:sldId id="285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5" r:id="rId35"/>
    <p:sldId id="296" r:id="rId3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2652" y="-7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E:\Sunum\Devam edenler\İlk ve Ortaokul Matemetiği\ilk ortaolul matematiği pow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7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Sıfır Ekleme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1102" y="1550926"/>
            <a:ext cx="6219856" cy="1688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77630" y="3325806"/>
            <a:ext cx="6294766" cy="1246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10 Kuralları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10’dan Fazla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442" y="1855776"/>
            <a:ext cx="6863116" cy="4287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3579" y="285728"/>
            <a:ext cx="6005942" cy="5931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-24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İki Katlar Kuralı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857232"/>
            <a:ext cx="4682580" cy="1612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2786058"/>
            <a:ext cx="4682581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-24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Yaklaşık İki Katlar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3090" y="571706"/>
            <a:ext cx="4002116" cy="5857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209587"/>
            <a:ext cx="7500990" cy="5576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74673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Muhakeme Stratejilerini Pekiştirme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2143116"/>
            <a:ext cx="4497374" cy="1453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97175" y="3681428"/>
            <a:ext cx="4489469" cy="1604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Çıkarma Kuralları İçin Muhakeme Stratejileri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Toplamayı-Düşün Yöntemiyle Çıkarma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2214553"/>
            <a:ext cx="4786346" cy="4188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10'a Doğru İnme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 l="-3637" r="4546"/>
          <a:stretch>
            <a:fillRect/>
          </a:stretch>
        </p:blipFill>
        <p:spPr bwMode="auto">
          <a:xfrm>
            <a:off x="1325273" y="1643050"/>
            <a:ext cx="6169490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10’dan Çıkarma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518724"/>
            <a:ext cx="7858180" cy="3818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07155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003300"/>
                </a:solidFill>
              </a:rPr>
              <a:t>KISIM II</a:t>
            </a:r>
            <a:br>
              <a:rPr lang="tr-TR" dirty="0" smtClean="0">
                <a:solidFill>
                  <a:srgbClr val="003300"/>
                </a:solidFill>
              </a:rPr>
            </a:br>
            <a:r>
              <a:rPr lang="tr-TR" b="1" dirty="0" smtClean="0">
                <a:solidFill>
                  <a:srgbClr val="003300"/>
                </a:solidFill>
              </a:rPr>
              <a:t>Matematiksel Kavram ve Prosedürlerin Gelişimi</a:t>
            </a:r>
            <a:endParaRPr lang="tr-TR" dirty="0">
              <a:solidFill>
                <a:srgbClr val="003300"/>
              </a:solidFill>
            </a:endParaRPr>
          </a:p>
        </p:txBody>
      </p:sp>
      <p:sp>
        <p:nvSpPr>
          <p:cNvPr id="6" name="1 Başlık"/>
          <p:cNvSpPr txBox="1">
            <a:spLocks/>
          </p:cNvSpPr>
          <p:nvPr/>
        </p:nvSpPr>
        <p:spPr>
          <a:xfrm>
            <a:off x="609600" y="32861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BÖLÜM</a:t>
            </a:r>
            <a:r>
              <a:rPr kumimoji="0" lang="tr-TR" sz="4000" b="0" i="0" u="none" strike="noStrike" kern="1200" cap="none" spc="0" normalizeH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10</a:t>
            </a:r>
            <a: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tr-TR" sz="4000" b="1" dirty="0" smtClean="0">
                <a:solidFill>
                  <a:srgbClr val="003300"/>
                </a:solidFill>
              </a:rPr>
              <a:t>Temel Kuralların Öğreniminde Öğrencilere Yardımcı Olma</a:t>
            </a:r>
            <a:endParaRPr kumimoji="0" lang="tr-TR" sz="4000" b="0" i="0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135919"/>
            <a:ext cx="4500594" cy="6286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Çarpma Kuralları İçin Muhakeme Stratejileri</a:t>
            </a:r>
            <a:endParaRPr lang="tr-TR" b="1" dirty="0">
              <a:solidFill>
                <a:srgbClr val="CC0000"/>
              </a:solidFill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496" y="1855777"/>
            <a:ext cx="8855008" cy="3144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İki Katlar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61367" y="857232"/>
            <a:ext cx="5421266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Beşler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84" y="801256"/>
            <a:ext cx="5214942" cy="519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Sıfırlar ve Birler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0083" y="927083"/>
            <a:ext cx="5002248" cy="500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Havalı Dokuzlar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8992" y="857232"/>
            <a:ext cx="3430612" cy="5604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5571" y="571480"/>
            <a:ext cx="8431272" cy="538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6960" y="1570025"/>
            <a:ext cx="6868494" cy="3716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1414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Diğer Kuralları Türetmede Bilinen Kuralların Kullanılması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4397" y="1284272"/>
            <a:ext cx="4573620" cy="4573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5769" y="214290"/>
            <a:ext cx="5430876" cy="5996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7" name="Picture 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23902" y="41246"/>
            <a:ext cx="3176924" cy="6673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36428" y="101630"/>
            <a:ext cx="2996492" cy="6613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Bölme Kuralları ve “Yakın Kurallar”</a:t>
            </a:r>
            <a:endParaRPr lang="tr-TR" b="1" dirty="0">
              <a:solidFill>
                <a:srgbClr val="CC0000"/>
              </a:solidFill>
            </a:endParaRP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1287344"/>
            <a:ext cx="4429156" cy="492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Temel Kuralları Öğrenme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Etkin Alıştırmalar</a:t>
            </a:r>
            <a:endParaRPr lang="tr-TR" b="1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4525963"/>
          </a:xfrm>
        </p:spPr>
        <p:txBody>
          <a:bodyPr/>
          <a:lstStyle/>
          <a:p>
            <a:r>
              <a:rPr lang="tr-TR" sz="2700" b="1" dirty="0" smtClean="0"/>
              <a:t>Temel </a:t>
            </a:r>
            <a:r>
              <a:rPr lang="tr-TR" sz="2700" b="1" dirty="0" smtClean="0"/>
              <a:t>Kuralları Öğretirken Ne Yapmalı</a:t>
            </a:r>
            <a:endParaRPr lang="tr-TR" sz="2700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55652" y="1700200"/>
            <a:ext cx="6130992" cy="4372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 smtClean="0"/>
              <a:t>Temel Kuralları Öğretirken Ne Yapmamalı</a:t>
            </a:r>
          </a:p>
          <a:p>
            <a:pPr marL="514350" indent="-514350">
              <a:buAutoNum type="arabicPeriod"/>
            </a:pPr>
            <a:r>
              <a:rPr lang="tr-TR" i="1" dirty="0" smtClean="0"/>
              <a:t>Çok uzun süren testler kullanmayınız.</a:t>
            </a:r>
          </a:p>
          <a:p>
            <a:pPr marL="514350" indent="-514350">
              <a:buAutoNum type="arabicPeriod"/>
            </a:pPr>
            <a:r>
              <a:rPr lang="tr-TR" i="1" dirty="0" smtClean="0"/>
              <a:t>Herkesin önünde kimin kurallarda ustalaştığını görmek için karşılaştırmalar yapmayınız</a:t>
            </a:r>
          </a:p>
          <a:p>
            <a:pPr marL="514350" indent="-514350">
              <a:buAutoNum type="arabicPeriod"/>
            </a:pPr>
            <a:r>
              <a:rPr lang="es-ES" i="1" dirty="0" smtClean="0"/>
              <a:t>Kuralları 0’dan 9’a olacak şekilde sırayla ele almayınız</a:t>
            </a:r>
            <a:r>
              <a:rPr lang="tr-TR" i="1" dirty="0" smtClean="0"/>
              <a:t>.</a:t>
            </a:r>
          </a:p>
          <a:p>
            <a:pPr marL="514350" indent="-514350">
              <a:buAutoNum type="arabicPeriod"/>
            </a:pPr>
            <a:r>
              <a:rPr lang="tr-TR" i="1" dirty="0" smtClean="0"/>
              <a:t>Ezberlemeye çok erken geçmeyiniz</a:t>
            </a:r>
          </a:p>
          <a:p>
            <a:pPr marL="514350" indent="-514350">
              <a:buAutoNum type="arabicPeriod"/>
            </a:pPr>
            <a:r>
              <a:rPr lang="tr-TR" i="1" dirty="0" smtClean="0"/>
              <a:t>Kuralları iyi bir matematiğin önündeki engel olarak kullanmayınız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-142900"/>
            <a:ext cx="8229600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CC0000"/>
                </a:solidFill>
              </a:rPr>
              <a:t>Kural Düzeltme</a:t>
            </a:r>
            <a:endParaRPr lang="tr-TR" b="1" dirty="0">
              <a:solidFill>
                <a:srgbClr val="CC0000"/>
              </a:solidFill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2498" y="928670"/>
            <a:ext cx="6059004" cy="5145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9865" y="857232"/>
            <a:ext cx="4983444" cy="2760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3571876"/>
            <a:ext cx="5195176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Temel Kural Öğreniminin Doğal Gelişimi</a:t>
            </a:r>
            <a:endParaRPr lang="tr-TR" dirty="0">
              <a:solidFill>
                <a:srgbClr val="CC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284303"/>
            <a:ext cx="8072494" cy="4974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Kural Öğrenimi İçin Yaklaşımlar</a:t>
            </a:r>
          </a:p>
          <a:p>
            <a:r>
              <a:rPr lang="tr-TR" sz="2700" b="1" dirty="0" smtClean="0"/>
              <a:t>Kuralları Ezberleme</a:t>
            </a:r>
          </a:p>
          <a:p>
            <a:r>
              <a:rPr lang="tr-TR" sz="2700" b="1" dirty="0" smtClean="0"/>
              <a:t>Bilindik Strateji Öğretimi</a:t>
            </a:r>
          </a:p>
          <a:p>
            <a:r>
              <a:rPr lang="tr-TR" sz="2700" b="1" dirty="0" smtClean="0"/>
              <a:t>Rehber Eşliğinde İcat</a:t>
            </a:r>
            <a:endParaRPr lang="tr-TR" sz="27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Strateji Geliştirmeye Rehberlik Etme</a:t>
            </a:r>
          </a:p>
          <a:p>
            <a:r>
              <a:rPr lang="tr-TR" sz="2700" b="1" dirty="0" smtClean="0"/>
              <a:t>Sözel Problemler</a:t>
            </a:r>
            <a:endParaRPr lang="tr-TR" sz="27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6174" y="1355710"/>
            <a:ext cx="6591652" cy="4573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Toplama Kuralları İçin Muhakeme Stratejileri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Bir Fazlası ve İki Fazlası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0650" y="2428868"/>
            <a:ext cx="7247498" cy="383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290071"/>
            <a:ext cx="5643602" cy="6048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144</Words>
  <PresentationFormat>Ekran Gösterisi (4:3)</PresentationFormat>
  <Paragraphs>38</Paragraphs>
  <Slides>35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35</vt:i4>
      </vt:variant>
    </vt:vector>
  </HeadingPairs>
  <TitlesOfParts>
    <vt:vector size="36" baseType="lpstr">
      <vt:lpstr>Ofis Teması</vt:lpstr>
      <vt:lpstr>Slayt 1</vt:lpstr>
      <vt:lpstr>KISIM II Matematiksel Kavram ve Prosedürlerin Gelişimi</vt:lpstr>
      <vt:lpstr>Slayt 3</vt:lpstr>
      <vt:lpstr>Slayt 4</vt:lpstr>
      <vt:lpstr>Temel Kural Öğreniminin Doğal Gelişimi</vt:lpstr>
      <vt:lpstr>Slayt 6</vt:lpstr>
      <vt:lpstr>Slayt 7</vt:lpstr>
      <vt:lpstr>Toplama Kuralları İçin Muhakeme Stratejileri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Çıkarma Kuralları İçin Muhakeme Stratejileri</vt:lpstr>
      <vt:lpstr>Slayt 18</vt:lpstr>
      <vt:lpstr>Slayt 19</vt:lpstr>
      <vt:lpstr>Slayt 20</vt:lpstr>
      <vt:lpstr>Çarpma Kuralları İçin Muhakeme Stratejileri</vt:lpstr>
      <vt:lpstr>Slayt 22</vt:lpstr>
      <vt:lpstr>Slayt 23</vt:lpstr>
      <vt:lpstr>Slayt 24</vt:lpstr>
      <vt:lpstr>Slayt 25</vt:lpstr>
      <vt:lpstr>Slayt 26</vt:lpstr>
      <vt:lpstr>Slayt 27</vt:lpstr>
      <vt:lpstr>Slayt 28</vt:lpstr>
      <vt:lpstr>Slayt 29</vt:lpstr>
      <vt:lpstr>Slayt 30</vt:lpstr>
      <vt:lpstr>Bölme Kuralları ve “Yakın Kurallar”</vt:lpstr>
      <vt:lpstr>Temel Kuralları Öğrenme</vt:lpstr>
      <vt:lpstr>Slayt 33</vt:lpstr>
      <vt:lpstr>Slayt 34</vt:lpstr>
      <vt:lpstr>Kural Düzeltme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Enes Kurt</dc:creator>
  <cp:lastModifiedBy>Enes Kurt</cp:lastModifiedBy>
  <cp:revision>38</cp:revision>
  <dcterms:created xsi:type="dcterms:W3CDTF">2015-06-01T11:06:26Z</dcterms:created>
  <dcterms:modified xsi:type="dcterms:W3CDTF">2015-06-10T14:27:04Z</dcterms:modified>
</cp:coreProperties>
</file>