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4"/>
  </p:notesMasterIdLst>
  <p:sldIdLst>
    <p:sldId id="257" r:id="rId2"/>
    <p:sldId id="265" r:id="rId3"/>
    <p:sldId id="267" r:id="rId4"/>
    <p:sldId id="268" r:id="rId5"/>
    <p:sldId id="269" r:id="rId6"/>
    <p:sldId id="270" r:id="rId7"/>
    <p:sldId id="271" r:id="rId8"/>
    <p:sldId id="272" r:id="rId9"/>
    <p:sldId id="273" r:id="rId10"/>
    <p:sldId id="274" r:id="rId11"/>
    <p:sldId id="277" r:id="rId12"/>
    <p:sldId id="263" r:id="rId1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9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447DCC-2293-4CA3-9A41-5BA36647D6A1}" type="datetimeFigureOut">
              <a:rPr lang="tr-TR" smtClean="0"/>
              <a:t>6.4.2019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6270B0-07BA-4694-B91C-E89AC4039A9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122659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8B5301-1728-4B1C-B39E-9BD85996D84D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104555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8B5301-1728-4B1C-B39E-9BD85996D84D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670052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8B5301-1728-4B1C-B39E-9BD85996D84D}" type="slidenum">
              <a:rPr lang="tr-TR" smtClean="0"/>
              <a:t>12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461263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FD47E222-EFAC-4E98-9EE1-0FB622BE449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xmlns="" id="{97F22F55-CF54-4C84-A68A-97E1B444A6B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xmlns="" id="{C3F4C4FC-8113-4CC4-86D5-28AC2AF3B8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30AC3-A026-4D13-BA7E-E8529735C2BA}" type="datetime1">
              <a:rPr lang="tr-TR" smtClean="0"/>
              <a:t>6.4.2019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xmlns="" id="{5A4801CC-B3E4-4438-9EDB-EDF29DD6F2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xmlns="" id="{05EE9B57-404D-4966-A137-CBC805634C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865EC-96E6-4109-9484-D25B1BCDAF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399916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CA6CA94E-B32D-4651-B36D-CD89D3E130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xmlns="" id="{E5B0AF00-77E4-4EFA-A79C-0FDDC9F7E9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xmlns="" id="{B04F8FC5-0422-48E2-843B-4F2F86A206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62C46-59BE-45CB-81DC-23C41BCA2AA1}" type="datetime1">
              <a:rPr lang="tr-TR" smtClean="0"/>
              <a:t>6.4.2019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xmlns="" id="{7F724320-2A3C-4B61-9C27-EBF0227EAA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xmlns="" id="{11F4D27C-F16E-4A56-B157-61817BC2B0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865EC-96E6-4109-9484-D25B1BCDAF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957325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xmlns="" id="{89880094-6D84-4A0A-A02A-24BFC377589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xmlns="" id="{F7181946-3729-46F8-AC39-F08D5845EE3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xmlns="" id="{329BDD5D-FCAA-4AE3-B5F3-E54641C4C8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12A92-4B5E-43C5-B59E-85A14EC8E848}" type="datetime1">
              <a:rPr lang="tr-TR" smtClean="0"/>
              <a:t>6.4.2019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xmlns="" id="{164E904D-D24B-4A54-8987-4A1EA73195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xmlns="" id="{F955AA27-0E53-44CE-829C-EB35AA3AB8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865EC-96E6-4109-9484-D25B1BCDAF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328761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3FDB0222-4253-4D7D-A9B3-CE598F143F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xmlns="" id="{F7334708-4DEE-4B4B-AD7D-78FE09FCD6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xmlns="" id="{C98C8477-3A67-4915-AEE3-561B431CC0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7DF3C-549A-46AF-ADF1-197CEB455823}" type="datetime1">
              <a:rPr lang="tr-TR" smtClean="0"/>
              <a:t>6.4.2019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xmlns="" id="{E1CEB008-B42A-4F2A-81E1-27AC472E7B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xmlns="" id="{C1163802-9C9D-4B33-BF7A-F9064F4A61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865EC-96E6-4109-9484-D25B1BCDAF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598463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F9C811F0-2459-4DE1-AFA6-26A97166AD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xmlns="" id="{A8FCD65B-C16D-4553-AB60-7009442693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xmlns="" id="{843E5E27-149D-46EB-8BB2-6E6796A85E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B6C35-3CB4-4AD8-BC44-C44CF7583164}" type="datetime1">
              <a:rPr lang="tr-TR" smtClean="0"/>
              <a:t>6.4.2019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xmlns="" id="{90366FCF-9563-4871-BD56-BAF19AEC83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xmlns="" id="{E14D2866-F762-438C-A649-BDC0B2F816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865EC-96E6-4109-9484-D25B1BCDAF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191345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DFF02F0E-3632-435D-AD33-7A9DE181DA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xmlns="" id="{12C455A8-E4F5-42A3-B0CC-E7C0F864EB1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xmlns="" id="{8A969280-613A-4914-9F9F-A892F4E6DD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xmlns="" id="{9177FBFE-F9E8-4016-916A-CD0A57454F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C6C60-A9FF-4268-A0F1-91BF023E07EF}" type="datetime1">
              <a:rPr lang="tr-TR" smtClean="0"/>
              <a:t>6.4.2019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xmlns="" id="{771BC5B2-CD53-48C7-9FA4-8FCE7CEBE6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xmlns="" id="{8C7C4495-09B5-430D-85B5-EA0FEC313C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865EC-96E6-4109-9484-D25B1BCDAF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859118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D0DF595D-8E89-424F-9F29-AE4534E94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xmlns="" id="{D413DEA5-D065-4D9B-8ABA-7EEB21F818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xmlns="" id="{A3D7F167-6541-4961-B455-0BE72494ED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xmlns="" id="{4738620C-017A-4185-9974-2685F262137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xmlns="" id="{1133783D-F2EC-466A-B98E-CF9F310C693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xmlns="" id="{336EEF35-6A30-4079-A3B1-D34245C180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0B7A6-6079-4A52-87E7-056FB286477F}" type="datetime1">
              <a:rPr lang="tr-TR" smtClean="0"/>
              <a:t>6.4.2019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xmlns="" id="{DAF33A8C-5860-4BBF-9210-BD2D83B022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xmlns="" id="{9399C27D-3025-46F4-B4AB-1577761E79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865EC-96E6-4109-9484-D25B1BCDAF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481004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122AA600-1F01-4A26-B427-9C9DD0BAA0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xmlns="" id="{49D0178F-F601-4523-B0F1-F3CC627824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9B76F-BF2D-4D13-AA87-CFE3C8600A1E}" type="datetime1">
              <a:rPr lang="tr-TR" smtClean="0"/>
              <a:t>6.4.2019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xmlns="" id="{B956D79F-BF4D-423D-A496-32B88AEAAB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xmlns="" id="{AD16D4B4-99D4-4C1F-90DA-A30981914F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865EC-96E6-4109-9484-D25B1BCDAF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832571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xmlns="" id="{5426BE15-D802-4763-8F94-69C981322E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85CF91-DAB1-414D-B414-9D61F070A7DB}" type="datetime1">
              <a:rPr lang="tr-TR" smtClean="0"/>
              <a:t>6.4.2019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xmlns="" id="{94030729-0DC7-4FA9-9B5D-9FA7FE5C2E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xmlns="" id="{F9D0265E-9DBE-4004-B1F8-823989B6E6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865EC-96E6-4109-9484-D25B1BCDAF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955028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D38B53C8-729E-4CC2-8A67-3D1B312610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xmlns="" id="{150C6979-31E2-4F7D-8C26-B3AFDD2271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xmlns="" id="{D86FC20C-86F9-4D01-99B2-9A6B99C2F4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xmlns="" id="{88ACFDDE-8196-469A-BB9D-FCD552122E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74F07-B55F-4B94-9485-8E9C236C8C55}" type="datetime1">
              <a:rPr lang="tr-TR" smtClean="0"/>
              <a:t>6.4.2019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xmlns="" id="{CAF33557-97EE-4366-8977-49E6E9F60B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xmlns="" id="{83C1CA4D-EDCE-4E7A-9F85-F015EEB16C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865EC-96E6-4109-9484-D25B1BCDAF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640090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7D114379-B799-4072-A798-368408E67E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xmlns="" id="{5CCB73B5-63F6-42E3-A38C-C714519EEC6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xmlns="" id="{D4307F50-F5E3-4D5C-BAED-D8A9EA68B65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xmlns="" id="{2D4DD3C2-5AA5-4E59-9AC3-2E585C5F4F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E786A-5EDE-4EF2-8CDF-5C62E0796728}" type="datetime1">
              <a:rPr lang="tr-TR" smtClean="0"/>
              <a:t>6.4.2019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xmlns="" id="{E4A11C98-81AA-46C6-9054-67812790E5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xmlns="" id="{1B23DFE9-E940-4DB8-9DE2-0008667614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865EC-96E6-4109-9484-D25B1BCDAF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72683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xmlns="" id="{11AF88C7-29CB-432F-954B-587D70CBFF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xmlns="" id="{D9C4ABA2-95CA-4863-87EE-38E6F99756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xmlns="" id="{ACCA31C9-2AD8-427A-BE70-D6FEF437FEE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E9DBED-CEA5-427B-92BB-CC2138203ABD}" type="datetime1">
              <a:rPr lang="tr-TR" smtClean="0"/>
              <a:t>6.4.2019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xmlns="" id="{9388C7EB-5B18-4885-A7C0-484A2042AFA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xmlns="" id="{3DBF7DC0-85B3-48EA-B39F-D7B04977D3E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6865EC-96E6-4109-9484-D25B1BCDAF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377500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tr-TR" sz="5400" dirty="0"/>
              <a:t>ELE427</a:t>
            </a:r>
            <a:br>
              <a:rPr lang="tr-TR" sz="5400" dirty="0"/>
            </a:br>
            <a:r>
              <a:rPr lang="tr-TR" sz="5400" dirty="0"/>
              <a:t>COMMUNICATION THEORY – II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tr-TR" sz="1600" dirty="0"/>
              <a:t>ANKARA UNIVERSITY</a:t>
            </a:r>
          </a:p>
          <a:p>
            <a:r>
              <a:rPr lang="tr-TR" sz="1600" dirty="0"/>
              <a:t>FACULTY OF ENGINEERING</a:t>
            </a:r>
          </a:p>
          <a:p>
            <a:r>
              <a:rPr lang="tr-TR" sz="1600" dirty="0"/>
              <a:t>ELECTRICAL AND ELECTRONICS ENGINEERING DEPARTMENT</a:t>
            </a:r>
          </a:p>
        </p:txBody>
      </p:sp>
    </p:spTree>
    <p:extLst>
      <p:ext uri="{BB962C8B-B14F-4D97-AF65-F5344CB8AC3E}">
        <p14:creationId xmlns:p14="http://schemas.microsoft.com/office/powerpoint/2010/main" val="33832237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Metin kutusu 1">
                <a:extLst>
                  <a:ext uri="{FF2B5EF4-FFF2-40B4-BE49-F238E27FC236}">
                    <a16:creationId xmlns:a16="http://schemas.microsoft.com/office/drawing/2014/main" xmlns="" id="{49685FAE-89AE-4633-BCA3-B3ABBD6E2E46}"/>
                  </a:ext>
                </a:extLst>
              </p:cNvPr>
              <p:cNvSpPr txBox="1"/>
              <p:nvPr/>
            </p:nvSpPr>
            <p:spPr>
              <a:xfrm>
                <a:off x="550416" y="656948"/>
                <a:ext cx="10866267" cy="710963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tr-TR" sz="3600" dirty="0"/>
                  <a:t>Matrix </a:t>
                </a:r>
                <a:r>
                  <a:rPr lang="tr-TR" sz="3600" dirty="0" err="1"/>
                  <a:t>Representation</a:t>
                </a:r>
                <a:r>
                  <a:rPr lang="tr-TR" sz="3600" dirty="0"/>
                  <a:t> of </a:t>
                </a:r>
                <a:r>
                  <a:rPr lang="tr-TR" sz="3600" dirty="0" err="1"/>
                  <a:t>Block</a:t>
                </a:r>
                <a:r>
                  <a:rPr lang="tr-TR" sz="3600" dirty="0"/>
                  <a:t> </a:t>
                </a:r>
                <a:r>
                  <a:rPr lang="tr-TR" sz="3600" dirty="0" err="1"/>
                  <a:t>Codes</a:t>
                </a:r>
                <a:endParaRPr lang="tr-TR" sz="3600" dirty="0"/>
              </a:p>
              <a:p>
                <a:pPr algn="just"/>
                <a:endParaRPr lang="tr-TR" sz="3600" dirty="0"/>
              </a:p>
              <a:p>
                <a:pPr marL="342900" indent="-342900" algn="just">
                  <a:buFont typeface="Arial" panose="020B0604020202020204" pitchFamily="34" charset="0"/>
                  <a:buChar char="•"/>
                </a:pPr>
                <a:r>
                  <a:rPr lang="en-US" sz="2800" dirty="0"/>
                  <a:t>The identity matrix in </a:t>
                </a:r>
                <a:r>
                  <a:rPr lang="en-US" sz="2800" i="1" dirty="0"/>
                  <a:t>G </a:t>
                </a:r>
                <a:r>
                  <a:rPr lang="en-US" sz="2800" dirty="0"/>
                  <a:t>simply reproduces the message vector for the first </a:t>
                </a:r>
                <a:r>
                  <a:rPr lang="en-US" sz="2800" i="1" dirty="0"/>
                  <a:t>k </a:t>
                </a:r>
                <a:r>
                  <a:rPr lang="en-US" sz="2800" dirty="0"/>
                  <a:t>elements</a:t>
                </a:r>
                <a:r>
                  <a:rPr lang="tr-TR" sz="2800" dirty="0"/>
                  <a:t> </a:t>
                </a:r>
                <a:r>
                  <a:rPr lang="en-US" sz="2800" dirty="0"/>
                  <a:t>of </a:t>
                </a:r>
                <a:r>
                  <a:rPr lang="en-US" sz="2800" i="1" dirty="0"/>
                  <a:t>X, </a:t>
                </a:r>
                <a:r>
                  <a:rPr lang="en-US" sz="2800" dirty="0"/>
                  <a:t>while the submatrix </a:t>
                </a:r>
                <a:r>
                  <a:rPr lang="en-US" sz="2800" i="1" dirty="0"/>
                  <a:t>P </a:t>
                </a:r>
                <a:r>
                  <a:rPr lang="en-US" sz="2800" dirty="0"/>
                  <a:t>generates the check vector via</a:t>
                </a:r>
                <a:endParaRPr lang="tr-TR" sz="2800" dirty="0"/>
              </a:p>
              <a:p>
                <a:pPr marL="342900" indent="-342900" algn="just">
                  <a:buFont typeface="Arial" panose="020B0604020202020204" pitchFamily="34" charset="0"/>
                  <a:buChar char="•"/>
                </a:pPr>
                <a:endParaRPr lang="tr-TR" sz="2800" dirty="0"/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tr-TR" sz="2800" b="0" i="1" smtClean="0">
                          <a:latin typeface="Cambria Math" panose="02040503050406030204" pitchFamily="18" charset="0"/>
                        </a:rPr>
                        <m:t>𝐶</m:t>
                      </m:r>
                      <m:r>
                        <a:rPr lang="tr-TR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tr-TR" sz="2800" b="0" i="1" smtClean="0">
                          <a:latin typeface="Cambria Math" panose="02040503050406030204" pitchFamily="18" charset="0"/>
                        </a:rPr>
                        <m:t>𝑀𝑃</m:t>
                      </m:r>
                    </m:oMath>
                  </m:oMathPara>
                </a14:m>
                <a:endParaRPr lang="tr-TR" sz="2800" dirty="0"/>
              </a:p>
              <a:p>
                <a:pPr marL="571500" indent="-571500" algn="just">
                  <a:buFont typeface="Arial" panose="020B0604020202020204" pitchFamily="34" charset="0"/>
                  <a:buChar char="•"/>
                </a:pPr>
                <a:endParaRPr lang="tr-TR" sz="3600" dirty="0"/>
              </a:p>
              <a:p>
                <a:pPr marL="285750" indent="-285750" algn="just">
                  <a:buFont typeface="Arial" panose="020B0604020202020204" pitchFamily="34" charset="0"/>
                  <a:buChar char="•"/>
                </a:pPr>
                <a:endParaRPr lang="tr-TR" sz="2800" dirty="0"/>
              </a:p>
              <a:p>
                <a:pPr algn="just"/>
                <a:endParaRPr lang="tr-TR" sz="3600" dirty="0"/>
              </a:p>
              <a:p>
                <a:pPr algn="just"/>
                <a:endParaRPr lang="tr-TR" sz="3600" dirty="0"/>
              </a:p>
              <a:p>
                <a:pPr algn="just"/>
                <a:endParaRPr lang="tr-TR" sz="3600" dirty="0"/>
              </a:p>
              <a:p>
                <a:pPr marL="285750" indent="-285750" algn="just">
                  <a:buFont typeface="Arial" panose="020B0604020202020204" pitchFamily="34" charset="0"/>
                  <a:buChar char="•"/>
                </a:pPr>
                <a:endParaRPr lang="tr-TR" sz="3600" i="1" dirty="0"/>
              </a:p>
              <a:p>
                <a:pPr marL="285750" indent="-285750" algn="just">
                  <a:buFont typeface="Arial" panose="020B0604020202020204" pitchFamily="34" charset="0"/>
                  <a:buChar char="•"/>
                </a:pPr>
                <a:endParaRPr lang="tr-TR" sz="3600" dirty="0"/>
              </a:p>
            </p:txBody>
          </p:sp>
        </mc:Choice>
        <mc:Fallback xmlns="">
          <p:sp>
            <p:nvSpPr>
              <p:cNvPr id="2" name="Metin kutusu 1">
                <a:extLst>
                  <a:ext uri="{FF2B5EF4-FFF2-40B4-BE49-F238E27FC236}">
                    <a16:creationId xmlns:a16="http://schemas.microsoft.com/office/drawing/2014/main" id="{49685FAE-89AE-4633-BCA3-B3ABBD6E2E4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0416" y="656948"/>
                <a:ext cx="10866267" cy="7109639"/>
              </a:xfrm>
              <a:prstGeom prst="rect">
                <a:avLst/>
              </a:prstGeom>
              <a:blipFill>
                <a:blip r:embed="rId2"/>
                <a:stretch>
                  <a:fillRect l="-1683" t="-1372" r="-1122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521258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>
            <a:extLst>
              <a:ext uri="{FF2B5EF4-FFF2-40B4-BE49-F238E27FC236}">
                <a16:creationId xmlns:a16="http://schemas.microsoft.com/office/drawing/2014/main" xmlns="" id="{49685FAE-89AE-4633-BCA3-B3ABBD6E2E46}"/>
              </a:ext>
            </a:extLst>
          </p:cNvPr>
          <p:cNvSpPr txBox="1"/>
          <p:nvPr/>
        </p:nvSpPr>
        <p:spPr>
          <a:xfrm>
            <a:off x="550416" y="656948"/>
            <a:ext cx="10866267" cy="82791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3600" dirty="0" err="1"/>
              <a:t>Matrix</a:t>
            </a:r>
            <a:r>
              <a:rPr lang="tr-TR" sz="3600" dirty="0"/>
              <a:t> </a:t>
            </a:r>
            <a:r>
              <a:rPr lang="tr-TR" sz="3600" dirty="0" err="1"/>
              <a:t>Representation</a:t>
            </a:r>
            <a:r>
              <a:rPr lang="tr-TR" sz="3600" dirty="0"/>
              <a:t> of </a:t>
            </a:r>
            <a:r>
              <a:rPr lang="tr-TR" sz="3600" dirty="0" err="1"/>
              <a:t>Block</a:t>
            </a:r>
            <a:r>
              <a:rPr lang="tr-TR" sz="3600" dirty="0"/>
              <a:t> </a:t>
            </a:r>
            <a:r>
              <a:rPr lang="tr-TR" sz="3600" dirty="0" err="1"/>
              <a:t>Codes</a:t>
            </a:r>
            <a:endParaRPr lang="tr-TR" sz="3600" dirty="0"/>
          </a:p>
          <a:p>
            <a:pPr algn="just"/>
            <a:endParaRPr lang="tr-TR" sz="36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2800" dirty="0"/>
              <a:t>The matrix representation of a block code provides a compact analytical vehicle</a:t>
            </a:r>
            <a:r>
              <a:rPr lang="tr-TR" sz="2800" dirty="0"/>
              <a:t> </a:t>
            </a:r>
            <a:r>
              <a:rPr lang="en-US" sz="2800" dirty="0"/>
              <a:t>and, moreover, leads to hardware</a:t>
            </a:r>
            <a:r>
              <a:rPr lang="tr-TR" sz="2800" dirty="0"/>
              <a:t> </a:t>
            </a:r>
            <a:r>
              <a:rPr lang="en-US" sz="2800" dirty="0"/>
              <a:t>implementations of the encoder and decoder. </a:t>
            </a:r>
            <a:endParaRPr lang="tr-TR" sz="28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tr-TR" sz="28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2800" dirty="0"/>
              <a:t>However,</a:t>
            </a:r>
            <a:r>
              <a:rPr lang="tr-TR" sz="2800" dirty="0"/>
              <a:t> </a:t>
            </a:r>
            <a:r>
              <a:rPr lang="en-US" sz="2800" dirty="0"/>
              <a:t>it does not tell us how to pick the elements of the </a:t>
            </a:r>
            <a:r>
              <a:rPr lang="en-US" sz="2800" i="1" dirty="0"/>
              <a:t>P </a:t>
            </a:r>
            <a:r>
              <a:rPr lang="en-US" sz="2800" dirty="0"/>
              <a:t>submatrix to achieve specified</a:t>
            </a:r>
            <a:r>
              <a:rPr lang="tr-TR" sz="2800" dirty="0"/>
              <a:t> </a:t>
            </a:r>
            <a:r>
              <a:rPr lang="en-US" sz="2800" dirty="0"/>
              <a:t>code parameters such as </a:t>
            </a:r>
            <a:r>
              <a:rPr lang="en-US" sz="2800" i="1" dirty="0" err="1"/>
              <a:t>d</a:t>
            </a:r>
            <a:r>
              <a:rPr lang="en-US" sz="2800" dirty="0" err="1"/>
              <a:t>min</a:t>
            </a:r>
            <a:r>
              <a:rPr lang="en-US" sz="2800" dirty="0"/>
              <a:t> and</a:t>
            </a:r>
            <a:r>
              <a:rPr lang="tr-TR" sz="2800" dirty="0"/>
              <a:t> </a:t>
            </a:r>
            <a:r>
              <a:rPr lang="en-US" sz="2800" i="1" dirty="0" err="1"/>
              <a:t>Rc</a:t>
            </a:r>
            <a:r>
              <a:rPr lang="en-US" sz="2800" dirty="0"/>
              <a:t>. </a:t>
            </a:r>
            <a:endParaRPr lang="tr-TR" sz="28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tr-TR" sz="28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2800" dirty="0"/>
              <a:t>Consequently, good codes are discovered</a:t>
            </a:r>
            <a:r>
              <a:rPr lang="tr-TR" sz="2800" dirty="0"/>
              <a:t> </a:t>
            </a:r>
            <a:r>
              <a:rPr lang="en-US" sz="2800" dirty="0"/>
              <a:t>with the help of considerable inspiration and perspiration, guided by mathematical</a:t>
            </a:r>
            <a:r>
              <a:rPr lang="tr-TR" sz="2800" dirty="0"/>
              <a:t> </a:t>
            </a:r>
            <a:r>
              <a:rPr lang="tr-TR" sz="2800" dirty="0" err="1"/>
              <a:t>analysis</a:t>
            </a:r>
            <a:r>
              <a:rPr lang="tr-TR" sz="2800" dirty="0"/>
              <a:t>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tr-TR" sz="2800" dirty="0"/>
          </a:p>
          <a:p>
            <a:pPr algn="just"/>
            <a:endParaRPr lang="tr-TR" sz="3600" dirty="0"/>
          </a:p>
          <a:p>
            <a:pPr algn="just"/>
            <a:endParaRPr lang="tr-TR" sz="3600" dirty="0"/>
          </a:p>
          <a:p>
            <a:pPr algn="just"/>
            <a:endParaRPr lang="tr-TR" sz="36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tr-TR" sz="3600" i="1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tr-TR" sz="3600" dirty="0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428922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err="1"/>
              <a:t>References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dirty="0" err="1"/>
              <a:t>Communication</a:t>
            </a:r>
            <a:r>
              <a:rPr lang="tr-TR" dirty="0"/>
              <a:t> </a:t>
            </a:r>
            <a:r>
              <a:rPr lang="tr-TR" dirty="0" err="1"/>
              <a:t>Systems</a:t>
            </a:r>
            <a:r>
              <a:rPr lang="tr-TR" dirty="0"/>
              <a:t>, An </a:t>
            </a:r>
            <a:r>
              <a:rPr lang="tr-TR" dirty="0" err="1"/>
              <a:t>Introduction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Signal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Noise</a:t>
            </a:r>
            <a:r>
              <a:rPr lang="tr-TR" dirty="0"/>
              <a:t> in </a:t>
            </a:r>
            <a:r>
              <a:rPr lang="tr-TR" dirty="0" err="1"/>
              <a:t>Electrical</a:t>
            </a:r>
            <a:r>
              <a:rPr lang="tr-TR" dirty="0"/>
              <a:t> </a:t>
            </a:r>
            <a:r>
              <a:rPr lang="tr-TR" dirty="0" err="1"/>
              <a:t>Communication</a:t>
            </a:r>
            <a:r>
              <a:rPr lang="tr-TR" dirty="0"/>
              <a:t>, 5th </a:t>
            </a:r>
            <a:r>
              <a:rPr lang="tr-TR" dirty="0" err="1"/>
              <a:t>edition</a:t>
            </a:r>
            <a:r>
              <a:rPr lang="tr-TR" dirty="0"/>
              <a:t>,  A.B. </a:t>
            </a:r>
            <a:r>
              <a:rPr lang="tr-TR" dirty="0" err="1"/>
              <a:t>Carlson</a:t>
            </a:r>
            <a:r>
              <a:rPr lang="tr-TR" dirty="0"/>
              <a:t>, P.B. </a:t>
            </a:r>
            <a:r>
              <a:rPr lang="tr-TR" dirty="0" err="1"/>
              <a:t>Crilly</a:t>
            </a:r>
            <a:r>
              <a:rPr lang="tr-TR" dirty="0"/>
              <a:t>, J.C. </a:t>
            </a:r>
            <a:r>
              <a:rPr lang="tr-TR" dirty="0" err="1"/>
              <a:t>Rutledge</a:t>
            </a:r>
            <a:r>
              <a:rPr lang="tr-TR" dirty="0"/>
              <a:t>, </a:t>
            </a:r>
            <a:r>
              <a:rPr lang="tr-TR" dirty="0" err="1"/>
              <a:t>Mc</a:t>
            </a:r>
            <a:r>
              <a:rPr lang="tr-TR" dirty="0"/>
              <a:t> </a:t>
            </a:r>
            <a:r>
              <a:rPr lang="tr-TR" dirty="0" err="1"/>
              <a:t>Graw</a:t>
            </a:r>
            <a:r>
              <a:rPr lang="tr-TR" dirty="0"/>
              <a:t> </a:t>
            </a:r>
            <a:r>
              <a:rPr lang="tr-TR" dirty="0" err="1"/>
              <a:t>Hill</a:t>
            </a:r>
            <a:r>
              <a:rPr lang="tr-TR" dirty="0"/>
              <a:t>.</a:t>
            </a:r>
          </a:p>
          <a:p>
            <a:pPr marL="0" lvl="0" indent="0">
              <a:buNone/>
            </a:pPr>
            <a:endParaRPr lang="tr-TR" dirty="0"/>
          </a:p>
          <a:p>
            <a:r>
              <a:rPr lang="tr-TR" dirty="0"/>
              <a:t>An </a:t>
            </a:r>
            <a:r>
              <a:rPr lang="tr-TR" dirty="0" err="1"/>
              <a:t>Introduction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Analog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Digital</a:t>
            </a:r>
            <a:r>
              <a:rPr lang="tr-TR" dirty="0"/>
              <a:t> Communications, 2nd </a:t>
            </a:r>
            <a:r>
              <a:rPr lang="tr-TR" dirty="0" err="1"/>
              <a:t>edition</a:t>
            </a:r>
            <a:r>
              <a:rPr lang="tr-TR" dirty="0"/>
              <a:t>, S. </a:t>
            </a:r>
            <a:r>
              <a:rPr lang="tr-TR" dirty="0" err="1"/>
              <a:t>Haykin</a:t>
            </a:r>
            <a:r>
              <a:rPr lang="tr-TR" dirty="0"/>
              <a:t>, M. </a:t>
            </a:r>
            <a:r>
              <a:rPr lang="tr-TR" dirty="0" err="1"/>
              <a:t>Moher</a:t>
            </a:r>
            <a:r>
              <a:rPr lang="tr-TR" dirty="0"/>
              <a:t>, </a:t>
            </a:r>
            <a:r>
              <a:rPr lang="tr-TR" dirty="0" err="1"/>
              <a:t>Wiley</a:t>
            </a:r>
            <a:r>
              <a:rPr lang="tr-TR" dirty="0"/>
              <a:t>.</a:t>
            </a: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269121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3122140" y="1757320"/>
            <a:ext cx="5925065" cy="1900280"/>
          </a:xfrm>
        </p:spPr>
        <p:txBody>
          <a:bodyPr>
            <a:normAutofit/>
          </a:bodyPr>
          <a:lstStyle/>
          <a:p>
            <a:pPr algn="ctr"/>
            <a:r>
              <a:rPr lang="tr-TR" sz="3600" dirty="0"/>
              <a:t>ELE427 </a:t>
            </a:r>
            <a:br>
              <a:rPr lang="tr-TR" sz="3600" dirty="0"/>
            </a:br>
            <a:r>
              <a:rPr lang="tr-TR" sz="3600" dirty="0"/>
              <a:t>COMMUNICATION THEORY - II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idx="1"/>
          </p:nvPr>
        </p:nvSpPr>
        <p:spPr>
          <a:xfrm>
            <a:off x="2240691" y="3975700"/>
            <a:ext cx="8767119" cy="220267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dirty="0"/>
              <a:t>LECTURE 12</a:t>
            </a:r>
          </a:p>
          <a:p>
            <a:pPr marL="0" indent="0">
              <a:buNone/>
            </a:pPr>
            <a:r>
              <a:rPr lang="tr-TR" dirty="0"/>
              <a:t>ERROR CONTROL CODING: 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sz="2400" dirty="0"/>
              <a:t>LINEAR BLOCK CODES (SYNDROME DECODING, CYCLIC 	CODES)</a:t>
            </a:r>
          </a:p>
          <a:p>
            <a:pPr marL="0" indent="0">
              <a:buNone/>
            </a:pPr>
            <a:r>
              <a:rPr lang="tr-TR" sz="2400" dirty="0"/>
              <a:t>	CONVOLUTIONAL CODES</a:t>
            </a:r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422950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Metin kutusu 1">
                <a:extLst>
                  <a:ext uri="{FF2B5EF4-FFF2-40B4-BE49-F238E27FC236}">
                    <a16:creationId xmlns:a16="http://schemas.microsoft.com/office/drawing/2014/main" xmlns="" id="{49685FAE-89AE-4633-BCA3-B3ABBD6E2E46}"/>
                  </a:ext>
                </a:extLst>
              </p:cNvPr>
              <p:cNvSpPr txBox="1"/>
              <p:nvPr/>
            </p:nvSpPr>
            <p:spPr>
              <a:xfrm>
                <a:off x="550416" y="656948"/>
                <a:ext cx="10866267" cy="755591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tr-TR" sz="3600" dirty="0"/>
                  <a:t>Matrix </a:t>
                </a:r>
                <a:r>
                  <a:rPr lang="tr-TR" sz="3600" dirty="0" err="1"/>
                  <a:t>Representation</a:t>
                </a:r>
                <a:r>
                  <a:rPr lang="tr-TR" sz="3600" dirty="0"/>
                  <a:t> of </a:t>
                </a:r>
                <a:r>
                  <a:rPr lang="tr-TR" sz="3600" dirty="0" err="1"/>
                  <a:t>Block</a:t>
                </a:r>
                <a:r>
                  <a:rPr lang="tr-TR" sz="3600" dirty="0"/>
                  <a:t> </a:t>
                </a:r>
                <a:r>
                  <a:rPr lang="tr-TR" sz="3600" dirty="0" err="1"/>
                  <a:t>Codes</a:t>
                </a:r>
                <a:endParaRPr lang="tr-TR" sz="3600" dirty="0"/>
              </a:p>
              <a:p>
                <a:pPr algn="just"/>
                <a:endParaRPr lang="tr-TR" sz="3600" dirty="0"/>
              </a:p>
              <a:p>
                <a:pPr marL="285750" indent="-285750" algn="just">
                  <a:buFont typeface="Arial" panose="020B0604020202020204" pitchFamily="34" charset="0"/>
                  <a:buChar char="•"/>
                </a:pPr>
                <a:r>
                  <a:rPr lang="en-US" sz="2800" dirty="0"/>
                  <a:t>An (</a:t>
                </a:r>
                <a:r>
                  <a:rPr lang="en-US" sz="2800" i="1" dirty="0"/>
                  <a:t>n, k</a:t>
                </a:r>
                <a:r>
                  <a:rPr lang="en-US" sz="2800" dirty="0"/>
                  <a:t>) block code consists of </a:t>
                </a:r>
                <a:r>
                  <a:rPr lang="en-US" sz="2800" i="1" dirty="0"/>
                  <a:t>n</a:t>
                </a:r>
                <a:r>
                  <a:rPr lang="en-US" sz="2800" dirty="0"/>
                  <a:t>-bit vectors, each vector corresponding to a unique</a:t>
                </a:r>
                <a:r>
                  <a:rPr lang="tr-TR" sz="2800" dirty="0"/>
                  <a:t> </a:t>
                </a:r>
                <a:r>
                  <a:rPr lang="en-US" sz="2800" dirty="0"/>
                  <a:t>block of</a:t>
                </a:r>
                <a:r>
                  <a:rPr lang="tr-TR" sz="2800" dirty="0"/>
                  <a:t> </a:t>
                </a:r>
                <a14:m>
                  <m:oMath xmlns:m="http://schemas.openxmlformats.org/officeDocument/2006/math">
                    <m:r>
                      <a:rPr lang="tr-TR" sz="2800" b="0" i="1" smtClean="0">
                        <a:latin typeface="Cambria Math" panose="02040503050406030204" pitchFamily="18" charset="0"/>
                      </a:rPr>
                      <m:t>𝑘</m:t>
                    </m:r>
                    <m:r>
                      <a:rPr lang="tr-TR" sz="2800" b="0" i="1" smtClean="0">
                        <a:latin typeface="Cambria Math" panose="02040503050406030204" pitchFamily="18" charset="0"/>
                      </a:rPr>
                      <m:t>&lt;</m:t>
                    </m:r>
                    <m:r>
                      <a:rPr lang="tr-TR" sz="2800" b="0" i="1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sz="2800" dirty="0"/>
                  <a:t> message bits. </a:t>
                </a:r>
                <a:endParaRPr lang="tr-TR" sz="2800" dirty="0"/>
              </a:p>
              <a:p>
                <a:pPr marL="285750" indent="-285750" algn="just">
                  <a:buFont typeface="Arial" panose="020B0604020202020204" pitchFamily="34" charset="0"/>
                  <a:buChar char="•"/>
                </a:pPr>
                <a:endParaRPr lang="tr-TR" sz="2800" dirty="0"/>
              </a:p>
              <a:p>
                <a:pPr marL="285750" indent="-285750" algn="just">
                  <a:buFont typeface="Arial" panose="020B0604020202020204" pitchFamily="34" charset="0"/>
                  <a:buChar char="•"/>
                </a:pPr>
                <a:r>
                  <a:rPr lang="en-US" sz="2800" dirty="0"/>
                  <a:t>Since there are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8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sup>
                    </m:sSup>
                  </m:oMath>
                </a14:m>
                <a:r>
                  <a:rPr lang="en-US" sz="2800" dirty="0"/>
                  <a:t>different </a:t>
                </a:r>
                <a:r>
                  <a:rPr lang="en-US" sz="2800" i="1" dirty="0"/>
                  <a:t>k</a:t>
                </a:r>
                <a:r>
                  <a:rPr lang="en-US" sz="2800" dirty="0"/>
                  <a:t>-bit message blocks and</a:t>
                </a:r>
                <a:r>
                  <a:rPr lang="tr-TR" sz="2800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  <m:r>
                      <a:rPr lang="tr-TR" sz="2800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800" dirty="0"/>
                  <a:t>possible </a:t>
                </a:r>
                <a:r>
                  <a:rPr lang="en-US" sz="2800" i="1" dirty="0"/>
                  <a:t>n</a:t>
                </a:r>
                <a:r>
                  <a:rPr lang="en-US" sz="2800" dirty="0"/>
                  <a:t>-bit vectors, the fundamental strategy of block coding is to choose the</a:t>
                </a:r>
                <a:r>
                  <a:rPr lang="tr-TR" sz="2800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𝑘</m:t>
                        </m:r>
                      </m:sup>
                    </m:sSup>
                    <m:r>
                      <a:rPr lang="tr-TR" sz="2800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800" dirty="0"/>
                  <a:t>code vectors such that the minimum distance is as large as possible.</a:t>
                </a:r>
                <a:endParaRPr lang="tr-TR" sz="2800" dirty="0"/>
              </a:p>
              <a:p>
                <a:pPr marL="571500" indent="-571500" algn="just">
                  <a:buFont typeface="Arial" panose="020B0604020202020204" pitchFamily="34" charset="0"/>
                  <a:buChar char="•"/>
                </a:pPr>
                <a:endParaRPr lang="tr-TR" sz="3600" dirty="0"/>
              </a:p>
              <a:p>
                <a:pPr marL="285750" indent="-285750" algn="just">
                  <a:buFont typeface="Arial" panose="020B0604020202020204" pitchFamily="34" charset="0"/>
                  <a:buChar char="•"/>
                </a:pPr>
                <a:endParaRPr lang="tr-TR" sz="2800" dirty="0"/>
              </a:p>
              <a:p>
                <a:pPr algn="just"/>
                <a:endParaRPr lang="tr-TR" sz="3600" dirty="0"/>
              </a:p>
              <a:p>
                <a:pPr algn="just"/>
                <a:endParaRPr lang="tr-TR" sz="3600" dirty="0"/>
              </a:p>
              <a:p>
                <a:pPr algn="just"/>
                <a:endParaRPr lang="tr-TR" sz="3600" dirty="0"/>
              </a:p>
              <a:p>
                <a:pPr marL="285750" indent="-285750" algn="just">
                  <a:buFont typeface="Arial" panose="020B0604020202020204" pitchFamily="34" charset="0"/>
                  <a:buChar char="•"/>
                </a:pPr>
                <a:endParaRPr lang="tr-TR" sz="3600" i="1" dirty="0"/>
              </a:p>
              <a:p>
                <a:pPr marL="285750" indent="-285750" algn="just">
                  <a:buFont typeface="Arial" panose="020B0604020202020204" pitchFamily="34" charset="0"/>
                  <a:buChar char="•"/>
                </a:pPr>
                <a:endParaRPr lang="tr-TR" sz="3600" dirty="0"/>
              </a:p>
            </p:txBody>
          </p:sp>
        </mc:Choice>
        <mc:Fallback xmlns="">
          <p:sp>
            <p:nvSpPr>
              <p:cNvPr id="2" name="Metin kutusu 1">
                <a:extLst>
                  <a:ext uri="{FF2B5EF4-FFF2-40B4-BE49-F238E27FC236}">
                    <a16:creationId xmlns:a16="http://schemas.microsoft.com/office/drawing/2014/main" id="{49685FAE-89AE-4633-BCA3-B3ABBD6E2E4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0416" y="656948"/>
                <a:ext cx="10866267" cy="7555915"/>
              </a:xfrm>
              <a:prstGeom prst="rect">
                <a:avLst/>
              </a:prstGeom>
              <a:blipFill>
                <a:blip r:embed="rId2"/>
                <a:stretch>
                  <a:fillRect l="-1683" t="-1291" r="-1122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008675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>
            <a:extLst>
              <a:ext uri="{FF2B5EF4-FFF2-40B4-BE49-F238E27FC236}">
                <a16:creationId xmlns:a16="http://schemas.microsoft.com/office/drawing/2014/main" xmlns="" id="{49685FAE-89AE-4633-BCA3-B3ABBD6E2E46}"/>
              </a:ext>
            </a:extLst>
          </p:cNvPr>
          <p:cNvSpPr txBox="1"/>
          <p:nvPr/>
        </p:nvSpPr>
        <p:spPr>
          <a:xfrm>
            <a:off x="550416" y="656948"/>
            <a:ext cx="10866267" cy="64940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3600" dirty="0" err="1"/>
              <a:t>Matrix</a:t>
            </a:r>
            <a:r>
              <a:rPr lang="tr-TR" sz="3600" dirty="0"/>
              <a:t> </a:t>
            </a:r>
            <a:r>
              <a:rPr lang="tr-TR" sz="3600" dirty="0" err="1"/>
              <a:t>Representation</a:t>
            </a:r>
            <a:r>
              <a:rPr lang="tr-TR" sz="3600" dirty="0"/>
              <a:t> of </a:t>
            </a:r>
            <a:r>
              <a:rPr lang="tr-TR" sz="3600" dirty="0" err="1"/>
              <a:t>Block</a:t>
            </a:r>
            <a:r>
              <a:rPr lang="tr-TR" sz="3600" dirty="0"/>
              <a:t> </a:t>
            </a:r>
            <a:r>
              <a:rPr lang="tr-TR" sz="3600" dirty="0" err="1"/>
              <a:t>Codes</a:t>
            </a:r>
            <a:endParaRPr lang="tr-TR" sz="3600" dirty="0"/>
          </a:p>
          <a:p>
            <a:pPr marL="571500" indent="-571500" algn="just">
              <a:buFont typeface="Arial" panose="020B0604020202020204" pitchFamily="34" charset="0"/>
              <a:buChar char="•"/>
            </a:pPr>
            <a:endParaRPr lang="tr-TR" sz="24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tr-TR" sz="2800" dirty="0"/>
              <a:t>But </a:t>
            </a:r>
            <a:r>
              <a:rPr lang="tr-TR" sz="2800" dirty="0" err="1"/>
              <a:t>the</a:t>
            </a:r>
            <a:r>
              <a:rPr lang="tr-TR" sz="2800" dirty="0"/>
              <a:t> </a:t>
            </a:r>
            <a:r>
              <a:rPr lang="tr-TR" sz="2800" dirty="0" err="1"/>
              <a:t>code</a:t>
            </a:r>
            <a:r>
              <a:rPr lang="tr-TR" sz="2800" dirty="0"/>
              <a:t> </a:t>
            </a:r>
            <a:r>
              <a:rPr lang="en-US" sz="2800" dirty="0"/>
              <a:t>should also have some structure that facilitates the encoding and decoding processes.</a:t>
            </a:r>
          </a:p>
          <a:p>
            <a:pPr algn="just"/>
            <a:endParaRPr lang="tr-TR" sz="28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2800" dirty="0"/>
              <a:t>We’ll therefore focus on the class of </a:t>
            </a:r>
            <a:r>
              <a:rPr lang="en-US" sz="2800" b="1" dirty="0"/>
              <a:t>systematic linear </a:t>
            </a:r>
            <a:r>
              <a:rPr lang="en-US" sz="2800" dirty="0"/>
              <a:t>block codes.</a:t>
            </a:r>
            <a:endParaRPr lang="tr-TR" sz="2800" dirty="0"/>
          </a:p>
          <a:p>
            <a:pPr marL="571500" indent="-571500" algn="just">
              <a:buFont typeface="Arial" panose="020B0604020202020204" pitchFamily="34" charset="0"/>
              <a:buChar char="•"/>
            </a:pPr>
            <a:endParaRPr lang="tr-TR" sz="36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tr-TR" sz="2800" dirty="0"/>
          </a:p>
          <a:p>
            <a:pPr algn="just"/>
            <a:endParaRPr lang="tr-TR" sz="3600" dirty="0"/>
          </a:p>
          <a:p>
            <a:pPr algn="just"/>
            <a:endParaRPr lang="tr-TR" sz="3600" dirty="0"/>
          </a:p>
          <a:p>
            <a:pPr algn="just"/>
            <a:endParaRPr lang="tr-TR" sz="36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tr-TR" sz="3600" i="1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tr-TR" sz="3600" dirty="0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620147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Metin kutusu 1">
                <a:extLst>
                  <a:ext uri="{FF2B5EF4-FFF2-40B4-BE49-F238E27FC236}">
                    <a16:creationId xmlns:a16="http://schemas.microsoft.com/office/drawing/2014/main" xmlns="" id="{49685FAE-89AE-4633-BCA3-B3ABBD6E2E46}"/>
                  </a:ext>
                </a:extLst>
              </p:cNvPr>
              <p:cNvSpPr txBox="1"/>
              <p:nvPr/>
            </p:nvSpPr>
            <p:spPr>
              <a:xfrm>
                <a:off x="506027" y="656948"/>
                <a:ext cx="10866267" cy="698652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tr-TR" sz="3600" dirty="0"/>
                  <a:t>Matrix </a:t>
                </a:r>
                <a:r>
                  <a:rPr lang="tr-TR" sz="3600" dirty="0" err="1"/>
                  <a:t>Representation</a:t>
                </a:r>
                <a:r>
                  <a:rPr lang="tr-TR" sz="3600" dirty="0"/>
                  <a:t> of </a:t>
                </a:r>
                <a:r>
                  <a:rPr lang="tr-TR" sz="3600" dirty="0" err="1"/>
                  <a:t>Block</a:t>
                </a:r>
                <a:r>
                  <a:rPr lang="tr-TR" sz="3600" dirty="0"/>
                  <a:t> </a:t>
                </a:r>
                <a:r>
                  <a:rPr lang="tr-TR" sz="3600" dirty="0" err="1"/>
                  <a:t>Codes</a:t>
                </a:r>
                <a:endParaRPr lang="tr-TR" sz="3600" dirty="0"/>
              </a:p>
              <a:p>
                <a:pPr algn="just"/>
                <a:endParaRPr lang="tr-TR" sz="3600" dirty="0"/>
              </a:p>
              <a:p>
                <a:pPr marL="285750" indent="-285750" algn="just">
                  <a:buFont typeface="Arial" panose="020B0604020202020204" pitchFamily="34" charset="0"/>
                  <a:buChar char="•"/>
                </a:pPr>
                <a:r>
                  <a:rPr lang="en-US" sz="2800" dirty="0"/>
                  <a:t>Let an arbitrary code vector be represented by</a:t>
                </a:r>
                <a:endParaRPr lang="tr-TR" sz="2800" dirty="0"/>
              </a:p>
              <a:p>
                <a:pPr marL="571500" indent="-571500" algn="just">
                  <a:buFont typeface="Arial" panose="020B0604020202020204" pitchFamily="34" charset="0"/>
                  <a:buChar char="•"/>
                </a:pPr>
                <a:endParaRPr lang="tr-TR" sz="2800" dirty="0"/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tr-TR" sz="2800" b="0" i="1" smtClean="0">
                          <a:latin typeface="Cambria Math" panose="02040503050406030204" pitchFamily="18" charset="0"/>
                        </a:rPr>
                        <m:t>𝑋</m:t>
                      </m:r>
                      <m:r>
                        <a:rPr lang="tr-TR" sz="2800" b="0" i="1" smtClean="0">
                          <a:latin typeface="Cambria Math" panose="02040503050406030204" pitchFamily="18" charset="0"/>
                        </a:rPr>
                        <m:t>=(</m:t>
                      </m:r>
                      <m:sSub>
                        <m:sSubPr>
                          <m:ctrlPr>
                            <a:rPr lang="tr-TR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sSub>
                        <m:sSubPr>
                          <m:ctrlPr>
                            <a:rPr lang="tr-TR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tr-TR" sz="2800" b="0" i="1" smtClean="0">
                          <a:latin typeface="Cambria Math" panose="02040503050406030204" pitchFamily="18" charset="0"/>
                        </a:rPr>
                        <m:t>…</m:t>
                      </m:r>
                      <m:sSub>
                        <m:sSubPr>
                          <m:ctrlPr>
                            <a:rPr lang="tr-TR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sub>
                      </m:sSub>
                      <m:r>
                        <a:rPr lang="tr-TR" sz="2800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tr-TR" sz="2800" dirty="0"/>
              </a:p>
              <a:p>
                <a:pPr marL="571500" indent="-571500" algn="just">
                  <a:buFont typeface="Arial" panose="020B0604020202020204" pitchFamily="34" charset="0"/>
                  <a:buChar char="•"/>
                </a:pPr>
                <a:endParaRPr lang="tr-TR" sz="2800" dirty="0"/>
              </a:p>
              <a:p>
                <a:pPr algn="just"/>
                <a:r>
                  <a:rPr lang="en-US" sz="2800" dirty="0"/>
                  <a:t>where the elements </a:t>
                </a:r>
                <a:r>
                  <a:rPr lang="en-US" sz="2800" i="1" dirty="0"/>
                  <a:t>x</a:t>
                </a:r>
                <a:r>
                  <a:rPr lang="en-US" sz="2800" dirty="0"/>
                  <a:t>1, </a:t>
                </a:r>
                <a:r>
                  <a:rPr lang="en-US" sz="2800" i="1" dirty="0"/>
                  <a:t>x</a:t>
                </a:r>
                <a:r>
                  <a:rPr lang="en-US" sz="2800" dirty="0"/>
                  <a:t>2, . . ., are, of course, binary digits.</a:t>
                </a:r>
                <a:endParaRPr lang="tr-TR" sz="2800" dirty="0"/>
              </a:p>
              <a:p>
                <a:pPr marL="571500" indent="-571500" algn="just">
                  <a:buFont typeface="Arial" panose="020B0604020202020204" pitchFamily="34" charset="0"/>
                  <a:buChar char="•"/>
                </a:pPr>
                <a:endParaRPr lang="tr-TR" sz="2800" dirty="0"/>
              </a:p>
              <a:p>
                <a:pPr marL="285750" indent="-285750" algn="just">
                  <a:buFont typeface="Arial" panose="020B0604020202020204" pitchFamily="34" charset="0"/>
                  <a:buChar char="•"/>
                </a:pPr>
                <a:endParaRPr lang="tr-TR" sz="2800" dirty="0"/>
              </a:p>
              <a:p>
                <a:pPr algn="just"/>
                <a:endParaRPr lang="tr-TR" sz="3600" dirty="0"/>
              </a:p>
              <a:p>
                <a:pPr algn="just"/>
                <a:endParaRPr lang="tr-TR" sz="3600" dirty="0"/>
              </a:p>
              <a:p>
                <a:pPr algn="just"/>
                <a:endParaRPr lang="tr-TR" sz="3600" dirty="0"/>
              </a:p>
              <a:p>
                <a:pPr marL="285750" indent="-285750" algn="just">
                  <a:buFont typeface="Arial" panose="020B0604020202020204" pitchFamily="34" charset="0"/>
                  <a:buChar char="•"/>
                </a:pPr>
                <a:endParaRPr lang="tr-TR" sz="3600" i="1" dirty="0"/>
              </a:p>
              <a:p>
                <a:pPr marL="285750" indent="-285750" algn="just">
                  <a:buFont typeface="Arial" panose="020B0604020202020204" pitchFamily="34" charset="0"/>
                  <a:buChar char="•"/>
                </a:pPr>
                <a:endParaRPr lang="tr-TR" sz="3600" dirty="0"/>
              </a:p>
            </p:txBody>
          </p:sp>
        </mc:Choice>
        <mc:Fallback xmlns="">
          <p:sp>
            <p:nvSpPr>
              <p:cNvPr id="2" name="Metin kutusu 1">
                <a:extLst>
                  <a:ext uri="{FF2B5EF4-FFF2-40B4-BE49-F238E27FC236}">
                    <a16:creationId xmlns:a16="http://schemas.microsoft.com/office/drawing/2014/main" id="{49685FAE-89AE-4633-BCA3-B3ABBD6E2E4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6027" y="656948"/>
                <a:ext cx="10866267" cy="6986528"/>
              </a:xfrm>
              <a:prstGeom prst="rect">
                <a:avLst/>
              </a:prstGeom>
              <a:blipFill>
                <a:blip r:embed="rId2"/>
                <a:stretch>
                  <a:fillRect l="-1683" t="-1396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516462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>
            <a:extLst>
              <a:ext uri="{FF2B5EF4-FFF2-40B4-BE49-F238E27FC236}">
                <a16:creationId xmlns:a16="http://schemas.microsoft.com/office/drawing/2014/main" xmlns="" id="{49685FAE-89AE-4633-BCA3-B3ABBD6E2E46}"/>
              </a:ext>
            </a:extLst>
          </p:cNvPr>
          <p:cNvSpPr txBox="1"/>
          <p:nvPr/>
        </p:nvSpPr>
        <p:spPr>
          <a:xfrm>
            <a:off x="550416" y="656948"/>
            <a:ext cx="10866267" cy="71096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3600" dirty="0" err="1"/>
              <a:t>Matrix</a:t>
            </a:r>
            <a:r>
              <a:rPr lang="tr-TR" sz="3600" dirty="0"/>
              <a:t> </a:t>
            </a:r>
            <a:r>
              <a:rPr lang="tr-TR" sz="3600" dirty="0" err="1"/>
              <a:t>Representation</a:t>
            </a:r>
            <a:r>
              <a:rPr lang="tr-TR" sz="3600" dirty="0"/>
              <a:t> of </a:t>
            </a:r>
            <a:r>
              <a:rPr lang="tr-TR" sz="3600" dirty="0" err="1"/>
              <a:t>Block</a:t>
            </a:r>
            <a:r>
              <a:rPr lang="tr-TR" sz="3600" dirty="0"/>
              <a:t> </a:t>
            </a:r>
            <a:r>
              <a:rPr lang="tr-TR" sz="3600" dirty="0" err="1"/>
              <a:t>Codes</a:t>
            </a:r>
            <a:endParaRPr lang="tr-TR" sz="3600" dirty="0"/>
          </a:p>
          <a:p>
            <a:pPr algn="just"/>
            <a:endParaRPr lang="tr-TR" sz="36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tr-TR" sz="2800" dirty="0"/>
              <a:t>A </a:t>
            </a:r>
            <a:r>
              <a:rPr lang="tr-TR" sz="2800" dirty="0" err="1"/>
              <a:t>code</a:t>
            </a:r>
            <a:r>
              <a:rPr lang="tr-TR" sz="2800" dirty="0"/>
              <a:t> is </a:t>
            </a:r>
            <a:r>
              <a:rPr lang="tr-TR" sz="2800" i="1" dirty="0" err="1"/>
              <a:t>systematic</a:t>
            </a:r>
            <a:r>
              <a:rPr lang="tr-TR" sz="2800" i="1" dirty="0"/>
              <a:t> </a:t>
            </a:r>
            <a:r>
              <a:rPr lang="en-US" sz="2800" dirty="0"/>
              <a:t>when the </a:t>
            </a:r>
            <a:r>
              <a:rPr lang="en-US" sz="2800" i="1" dirty="0"/>
              <a:t>k </a:t>
            </a:r>
            <a:r>
              <a:rPr lang="en-US" sz="2800" dirty="0"/>
              <a:t>information bits are a subset of the </a:t>
            </a:r>
            <a:r>
              <a:rPr lang="en-US" sz="2800" i="1" dirty="0"/>
              <a:t>n </a:t>
            </a:r>
            <a:r>
              <a:rPr lang="en-US" sz="2800" dirty="0"/>
              <a:t> bit codeword. </a:t>
            </a:r>
            <a:endParaRPr lang="tr-TR" sz="28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tr-TR" sz="28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2800" dirty="0"/>
              <a:t>A code is </a:t>
            </a:r>
            <a:r>
              <a:rPr lang="en-US" sz="2800" i="1" dirty="0"/>
              <a:t>linear </a:t>
            </a:r>
            <a:r>
              <a:rPr lang="en-US" sz="2800" dirty="0"/>
              <a:t>if</a:t>
            </a:r>
            <a:r>
              <a:rPr lang="tr-TR" sz="2800" dirty="0"/>
              <a:t> </a:t>
            </a:r>
            <a:r>
              <a:rPr lang="en-US" sz="2800" dirty="0"/>
              <a:t>it includes the all-zero vector and if the sum of any two code vectors produces</a:t>
            </a:r>
            <a:r>
              <a:rPr lang="tr-TR" sz="2800" dirty="0"/>
              <a:t> </a:t>
            </a:r>
            <a:r>
              <a:rPr lang="en-US" sz="2800" dirty="0"/>
              <a:t>another vector in the code.</a:t>
            </a:r>
            <a:endParaRPr lang="tr-TR" sz="2800" dirty="0"/>
          </a:p>
          <a:p>
            <a:pPr marL="571500" indent="-571500" algn="just">
              <a:buFont typeface="Arial" panose="020B0604020202020204" pitchFamily="34" charset="0"/>
              <a:buChar char="•"/>
            </a:pPr>
            <a:endParaRPr lang="tr-TR" sz="36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tr-TR" sz="2800" dirty="0"/>
          </a:p>
          <a:p>
            <a:pPr algn="just"/>
            <a:endParaRPr lang="tr-TR" sz="3600" dirty="0"/>
          </a:p>
          <a:p>
            <a:pPr algn="just"/>
            <a:endParaRPr lang="tr-TR" sz="3600" dirty="0"/>
          </a:p>
          <a:p>
            <a:pPr algn="just"/>
            <a:endParaRPr lang="tr-TR" sz="36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tr-TR" sz="3600" i="1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tr-TR" sz="3600" dirty="0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882620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Metin kutusu 1">
                <a:extLst>
                  <a:ext uri="{FF2B5EF4-FFF2-40B4-BE49-F238E27FC236}">
                    <a16:creationId xmlns:a16="http://schemas.microsoft.com/office/drawing/2014/main" xmlns="" id="{49685FAE-89AE-4633-BCA3-B3ABBD6E2E46}"/>
                  </a:ext>
                </a:extLst>
              </p:cNvPr>
              <p:cNvSpPr txBox="1"/>
              <p:nvPr/>
            </p:nvSpPr>
            <p:spPr>
              <a:xfrm>
                <a:off x="550416" y="656948"/>
                <a:ext cx="10866267" cy="698652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tr-TR" sz="3600" dirty="0"/>
                  <a:t>Matrix </a:t>
                </a:r>
                <a:r>
                  <a:rPr lang="tr-TR" sz="3600" dirty="0" err="1"/>
                  <a:t>Representation</a:t>
                </a:r>
                <a:r>
                  <a:rPr lang="tr-TR" sz="3600" dirty="0"/>
                  <a:t> of </a:t>
                </a:r>
                <a:r>
                  <a:rPr lang="tr-TR" sz="3600" dirty="0" err="1"/>
                  <a:t>Block</a:t>
                </a:r>
                <a:r>
                  <a:rPr lang="tr-TR" sz="3600" dirty="0"/>
                  <a:t> </a:t>
                </a:r>
                <a:r>
                  <a:rPr lang="tr-TR" sz="3600" dirty="0" err="1"/>
                  <a:t>Codes</a:t>
                </a:r>
                <a:endParaRPr lang="tr-TR" sz="3600" dirty="0"/>
              </a:p>
              <a:p>
                <a:pPr algn="just"/>
                <a:endParaRPr lang="tr-TR" sz="3600" dirty="0"/>
              </a:p>
              <a:p>
                <a:pPr marL="342900" indent="-342900" algn="just">
                  <a:buFont typeface="Arial" panose="020B0604020202020204" pitchFamily="34" charset="0"/>
                  <a:buChar char="•"/>
                </a:pPr>
                <a:r>
                  <a:rPr lang="en-US" sz="2800" dirty="0"/>
                  <a:t>The </a:t>
                </a:r>
                <a:r>
                  <a:rPr lang="en-US" sz="2800" i="1" dirty="0"/>
                  <a:t>sum </a:t>
                </a:r>
                <a:r>
                  <a:rPr lang="en-US" sz="2800" dirty="0"/>
                  <a:t>of two vectors, say </a:t>
                </a:r>
                <a:r>
                  <a:rPr lang="en-US" sz="2800" i="1" dirty="0"/>
                  <a:t>X </a:t>
                </a:r>
                <a:r>
                  <a:rPr lang="en-US" sz="2800" dirty="0"/>
                  <a:t>and </a:t>
                </a:r>
                <a:r>
                  <a:rPr lang="en-US" sz="2800" i="1" dirty="0"/>
                  <a:t>Z, </a:t>
                </a:r>
                <a:r>
                  <a:rPr lang="en-US" sz="2800" dirty="0"/>
                  <a:t>is defined as</a:t>
                </a:r>
                <a:endParaRPr lang="tr-TR" sz="2800" dirty="0"/>
              </a:p>
              <a:p>
                <a:pPr marL="342900" indent="-342900" algn="just">
                  <a:buFont typeface="Arial" panose="020B0604020202020204" pitchFamily="34" charset="0"/>
                  <a:buChar char="•"/>
                </a:pPr>
                <a:endParaRPr lang="tr-TR" sz="2800" dirty="0"/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tr-TR" sz="2800" b="0" i="1" smtClean="0">
                          <a:latin typeface="Cambria Math" panose="02040503050406030204" pitchFamily="18" charset="0"/>
                        </a:rPr>
                        <m:t>𝑋</m:t>
                      </m:r>
                      <m:r>
                        <a:rPr lang="tr-TR" sz="28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tr-TR" sz="2800" b="0" i="1" smtClean="0">
                          <a:latin typeface="Cambria Math" panose="02040503050406030204" pitchFamily="18" charset="0"/>
                        </a:rPr>
                        <m:t>𝑍</m:t>
                      </m:r>
                      <m:r>
                        <a:rPr lang="tr-TR" sz="2800" b="0" i="1" smtClean="0">
                          <a:latin typeface="Cambria Math" panose="02040503050406030204" pitchFamily="18" charset="0"/>
                        </a:rPr>
                        <m:t>=(</m:t>
                      </m:r>
                      <m:sSub>
                        <m:sSubPr>
                          <m:ctrlPr>
                            <a:rPr lang="tr-TR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tr-TR" sz="2800" i="1">
                          <a:latin typeface="Cambria Math" panose="02040503050406030204" pitchFamily="18" charset="0"/>
                        </a:rPr>
                        <m:t>⊕</m:t>
                      </m:r>
                      <m:sSub>
                        <m:sSubPr>
                          <m:ctrlPr>
                            <a:rPr lang="tr-TR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𝑧</m:t>
                          </m:r>
                        </m:e>
                        <m:sub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tr-TR" sz="2800" b="0" i="1" smtClean="0">
                          <a:latin typeface="Cambria Math" panose="02040503050406030204" pitchFamily="18" charset="0"/>
                        </a:rPr>
                        <m:t>  </m:t>
                      </m:r>
                      <m:sSub>
                        <m:sSubPr>
                          <m:ctrlPr>
                            <a:rPr lang="tr-TR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tr-TR" sz="2800" i="1">
                          <a:latin typeface="Cambria Math" panose="02040503050406030204" pitchFamily="18" charset="0"/>
                        </a:rPr>
                        <m:t>⊕</m:t>
                      </m:r>
                      <m:sSub>
                        <m:sSubPr>
                          <m:ctrlPr>
                            <a:rPr lang="tr-TR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𝑧</m:t>
                          </m:r>
                        </m:e>
                        <m:sub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tr-TR" sz="2800" b="0" i="1" smtClean="0">
                          <a:latin typeface="Cambria Math" panose="02040503050406030204" pitchFamily="18" charset="0"/>
                        </a:rPr>
                        <m:t>…</m:t>
                      </m:r>
                      <m:sSub>
                        <m:sSubPr>
                          <m:ctrlPr>
                            <a:rPr lang="tr-TR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sub>
                      </m:sSub>
                      <m:r>
                        <a:rPr lang="tr-TR" sz="2800" i="1">
                          <a:latin typeface="Cambria Math" panose="02040503050406030204" pitchFamily="18" charset="0"/>
                        </a:rPr>
                        <m:t>⊕</m:t>
                      </m:r>
                      <m:sSub>
                        <m:sSubPr>
                          <m:ctrlPr>
                            <a:rPr lang="tr-TR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𝑧</m:t>
                          </m:r>
                        </m:e>
                        <m:sub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sub>
                      </m:sSub>
                      <m:r>
                        <a:rPr lang="tr-TR" sz="2800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tr-TR" sz="2800" dirty="0"/>
              </a:p>
              <a:p>
                <a:pPr algn="just"/>
                <a:endParaRPr lang="tr-TR" sz="2800" dirty="0"/>
              </a:p>
              <a:p>
                <a:pPr algn="just"/>
                <a:r>
                  <a:rPr lang="en-US" sz="2800" dirty="0"/>
                  <a:t>in which the elements are combined according to the rules of modulo-2</a:t>
                </a:r>
                <a:r>
                  <a:rPr lang="tr-TR" sz="2800" dirty="0"/>
                  <a:t>.</a:t>
                </a:r>
              </a:p>
              <a:p>
                <a:pPr marL="571500" indent="-571500" algn="just">
                  <a:buFont typeface="Arial" panose="020B0604020202020204" pitchFamily="34" charset="0"/>
                  <a:buChar char="•"/>
                </a:pPr>
                <a:endParaRPr lang="tr-TR" sz="2800" dirty="0"/>
              </a:p>
              <a:p>
                <a:pPr marL="285750" indent="-285750" algn="just">
                  <a:buFont typeface="Arial" panose="020B0604020202020204" pitchFamily="34" charset="0"/>
                  <a:buChar char="•"/>
                </a:pPr>
                <a:endParaRPr lang="tr-TR" sz="2800" dirty="0"/>
              </a:p>
              <a:p>
                <a:pPr algn="just"/>
                <a:endParaRPr lang="tr-TR" sz="3600" dirty="0"/>
              </a:p>
              <a:p>
                <a:pPr algn="just"/>
                <a:endParaRPr lang="tr-TR" sz="3600" dirty="0"/>
              </a:p>
              <a:p>
                <a:pPr algn="just"/>
                <a:endParaRPr lang="tr-TR" sz="3600" dirty="0"/>
              </a:p>
              <a:p>
                <a:pPr marL="285750" indent="-285750" algn="just">
                  <a:buFont typeface="Arial" panose="020B0604020202020204" pitchFamily="34" charset="0"/>
                  <a:buChar char="•"/>
                </a:pPr>
                <a:endParaRPr lang="tr-TR" sz="3600" i="1" dirty="0"/>
              </a:p>
              <a:p>
                <a:pPr marL="285750" indent="-285750" algn="just">
                  <a:buFont typeface="Arial" panose="020B0604020202020204" pitchFamily="34" charset="0"/>
                  <a:buChar char="•"/>
                </a:pPr>
                <a:endParaRPr lang="tr-TR" sz="3600" dirty="0"/>
              </a:p>
            </p:txBody>
          </p:sp>
        </mc:Choice>
        <mc:Fallback xmlns="">
          <p:sp>
            <p:nvSpPr>
              <p:cNvPr id="2" name="Metin kutusu 1">
                <a:extLst>
                  <a:ext uri="{FF2B5EF4-FFF2-40B4-BE49-F238E27FC236}">
                    <a16:creationId xmlns:a16="http://schemas.microsoft.com/office/drawing/2014/main" id="{49685FAE-89AE-4633-BCA3-B3ABBD6E2E4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0416" y="656948"/>
                <a:ext cx="10866267" cy="6986528"/>
              </a:xfrm>
              <a:prstGeom prst="rect">
                <a:avLst/>
              </a:prstGeom>
              <a:blipFill>
                <a:blip r:embed="rId2"/>
                <a:stretch>
                  <a:fillRect l="-1683" t="-1396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462650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Metin kutusu 1">
                <a:extLst>
                  <a:ext uri="{FF2B5EF4-FFF2-40B4-BE49-F238E27FC236}">
                    <a16:creationId xmlns:a16="http://schemas.microsoft.com/office/drawing/2014/main" xmlns="" id="{49685FAE-89AE-4633-BCA3-B3ABBD6E2E46}"/>
                  </a:ext>
                </a:extLst>
              </p:cNvPr>
              <p:cNvSpPr txBox="1"/>
              <p:nvPr/>
            </p:nvSpPr>
            <p:spPr>
              <a:xfrm>
                <a:off x="550416" y="656948"/>
                <a:ext cx="10866267" cy="827919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tr-TR" sz="3600" dirty="0"/>
                  <a:t>Matrix </a:t>
                </a:r>
                <a:r>
                  <a:rPr lang="tr-TR" sz="3600" dirty="0" err="1"/>
                  <a:t>Representation</a:t>
                </a:r>
                <a:r>
                  <a:rPr lang="tr-TR" sz="3600" dirty="0"/>
                  <a:t> of </a:t>
                </a:r>
                <a:r>
                  <a:rPr lang="tr-TR" sz="3600" dirty="0" err="1"/>
                  <a:t>Block</a:t>
                </a:r>
                <a:r>
                  <a:rPr lang="tr-TR" sz="3600" dirty="0"/>
                  <a:t> </a:t>
                </a:r>
                <a:r>
                  <a:rPr lang="tr-TR" sz="3600" dirty="0" err="1"/>
                  <a:t>Codes</a:t>
                </a:r>
                <a:endParaRPr lang="tr-TR" sz="3600" dirty="0"/>
              </a:p>
              <a:p>
                <a:pPr algn="just"/>
                <a:endParaRPr lang="tr-TR" sz="3600" dirty="0"/>
              </a:p>
              <a:p>
                <a:pPr marL="285750" indent="-285750" algn="just">
                  <a:buFont typeface="Arial" panose="020B0604020202020204" pitchFamily="34" charset="0"/>
                  <a:buChar char="•"/>
                </a:pPr>
                <a:r>
                  <a:rPr lang="en-US" sz="2800" dirty="0"/>
                  <a:t>As a consequence of linearity, we can determine a code’s minimum distance by</a:t>
                </a:r>
                <a:r>
                  <a:rPr lang="tr-TR" sz="2800" dirty="0"/>
                  <a:t> </a:t>
                </a:r>
                <a:r>
                  <a:rPr lang="en-US" sz="2800" dirty="0"/>
                  <a:t>the following argument. </a:t>
                </a:r>
                <a:endParaRPr lang="tr-TR" sz="2800" dirty="0"/>
              </a:p>
              <a:p>
                <a:pPr marL="285750" indent="-285750" algn="just">
                  <a:buFont typeface="Arial" panose="020B0604020202020204" pitchFamily="34" charset="0"/>
                  <a:buChar char="•"/>
                </a:pPr>
                <a:endParaRPr lang="tr-TR" sz="2800" dirty="0"/>
              </a:p>
              <a:p>
                <a:pPr marL="285750" indent="-285750" algn="just">
                  <a:buFont typeface="Arial" panose="020B0604020202020204" pitchFamily="34" charset="0"/>
                  <a:buChar char="•"/>
                </a:pPr>
                <a:r>
                  <a:rPr lang="en-US" sz="2800" dirty="0"/>
                  <a:t>Let the number of nonzero elements of a vector </a:t>
                </a:r>
                <a:r>
                  <a:rPr lang="en-US" sz="2800" i="1" dirty="0"/>
                  <a:t>X </a:t>
                </a:r>
                <a:r>
                  <a:rPr lang="en-US" sz="2800" dirty="0"/>
                  <a:t>be symbolized</a:t>
                </a:r>
                <a:r>
                  <a:rPr lang="tr-TR" sz="2800" dirty="0"/>
                  <a:t> </a:t>
                </a:r>
                <a:r>
                  <a:rPr lang="en-US" sz="2800" dirty="0"/>
                  <a:t>by </a:t>
                </a:r>
                <a:r>
                  <a:rPr lang="en-US" sz="2800" i="1" dirty="0"/>
                  <a:t>w</a:t>
                </a:r>
                <a:r>
                  <a:rPr lang="en-US" sz="2800" dirty="0"/>
                  <a:t>(</a:t>
                </a:r>
                <a:r>
                  <a:rPr lang="en-US" sz="2800" i="1" dirty="0"/>
                  <a:t>X</a:t>
                </a:r>
                <a:r>
                  <a:rPr lang="en-US" sz="2800" dirty="0"/>
                  <a:t>), called the vector </a:t>
                </a:r>
                <a:r>
                  <a:rPr lang="en-US" sz="2800" i="1" dirty="0"/>
                  <a:t>weight. </a:t>
                </a:r>
                <a:endParaRPr lang="tr-TR" sz="2800" i="1" dirty="0"/>
              </a:p>
              <a:p>
                <a:pPr marL="285750" indent="-285750" algn="just">
                  <a:buFont typeface="Arial" panose="020B0604020202020204" pitchFamily="34" charset="0"/>
                  <a:buChar char="•"/>
                </a:pPr>
                <a:endParaRPr lang="tr-TR" sz="2800" i="1" dirty="0"/>
              </a:p>
              <a:p>
                <a:pPr marL="285750" indent="-285750" algn="just">
                  <a:buFont typeface="Arial" panose="020B0604020202020204" pitchFamily="34" charset="0"/>
                  <a:buChar char="•"/>
                </a:pPr>
                <a:r>
                  <a:rPr lang="en-US" sz="2800" dirty="0"/>
                  <a:t>The Hamming distance</a:t>
                </a:r>
                <a:r>
                  <a:rPr lang="tr-TR" sz="2800" dirty="0"/>
                  <a:t> </a:t>
                </a:r>
                <a:r>
                  <a:rPr lang="en-US" sz="2800" dirty="0"/>
                  <a:t>between any two</a:t>
                </a:r>
                <a:r>
                  <a:rPr lang="tr-TR" sz="2800" dirty="0"/>
                  <a:t> </a:t>
                </a:r>
                <a:r>
                  <a:rPr lang="en-US" sz="2800" dirty="0"/>
                  <a:t>code vectors </a:t>
                </a:r>
                <a:r>
                  <a:rPr lang="en-US" sz="2800" i="1" dirty="0"/>
                  <a:t>X </a:t>
                </a:r>
                <a:r>
                  <a:rPr lang="en-US" sz="2800" dirty="0"/>
                  <a:t>and </a:t>
                </a:r>
                <a:r>
                  <a:rPr lang="en-US" sz="2800" i="1" dirty="0"/>
                  <a:t>Z </a:t>
                </a:r>
                <a:r>
                  <a:rPr lang="en-US" sz="2800" dirty="0"/>
                  <a:t>is then</a:t>
                </a:r>
                <a:endParaRPr lang="tr-TR" sz="2800" dirty="0"/>
              </a:p>
              <a:p>
                <a:pPr marL="285750" indent="-285750" algn="just">
                  <a:buFont typeface="Arial" panose="020B0604020202020204" pitchFamily="34" charset="0"/>
                  <a:buChar char="•"/>
                </a:pPr>
                <a:endParaRPr lang="tr-TR" sz="2800" dirty="0"/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tr-TR" sz="2800" b="0" i="1" smtClean="0">
                          <a:latin typeface="Cambria Math" panose="02040503050406030204" pitchFamily="18" charset="0"/>
                        </a:rPr>
                        <m:t>𝑑</m:t>
                      </m:r>
                      <m:d>
                        <m:dPr>
                          <m:ctrlPr>
                            <a:rPr lang="tr-TR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𝑋</m:t>
                          </m:r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𝑍</m:t>
                          </m:r>
                        </m:e>
                      </m:d>
                      <m:r>
                        <a:rPr lang="tr-TR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tr-TR" sz="2800" b="0" i="1" smtClean="0">
                          <a:latin typeface="Cambria Math" panose="02040503050406030204" pitchFamily="18" charset="0"/>
                        </a:rPr>
                        <m:t>𝑤</m:t>
                      </m:r>
                      <m:r>
                        <a:rPr lang="tr-TR" sz="2800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tr-TR" sz="2800" b="0" i="1" smtClean="0">
                          <a:latin typeface="Cambria Math" panose="02040503050406030204" pitchFamily="18" charset="0"/>
                        </a:rPr>
                        <m:t>𝑋</m:t>
                      </m:r>
                      <m:r>
                        <a:rPr lang="tr-TR" sz="28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tr-TR" sz="2800" b="0" i="1" smtClean="0">
                          <a:latin typeface="Cambria Math" panose="02040503050406030204" pitchFamily="18" charset="0"/>
                        </a:rPr>
                        <m:t>𝑍</m:t>
                      </m:r>
                      <m:r>
                        <a:rPr lang="tr-TR" sz="2800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tr-TR" sz="2800" dirty="0"/>
              </a:p>
              <a:p>
                <a:pPr marL="285750" indent="-285750" algn="just">
                  <a:buFont typeface="Arial" panose="020B0604020202020204" pitchFamily="34" charset="0"/>
                  <a:buChar char="•"/>
                </a:pPr>
                <a:endParaRPr lang="tr-TR" sz="2800" dirty="0"/>
              </a:p>
              <a:p>
                <a:pPr algn="just"/>
                <a:endParaRPr lang="tr-TR" sz="3600" dirty="0"/>
              </a:p>
              <a:p>
                <a:pPr algn="just"/>
                <a:endParaRPr lang="tr-TR" sz="3600" dirty="0"/>
              </a:p>
              <a:p>
                <a:pPr algn="just"/>
                <a:endParaRPr lang="tr-TR" sz="3600" dirty="0"/>
              </a:p>
              <a:p>
                <a:pPr marL="285750" indent="-285750" algn="just">
                  <a:buFont typeface="Arial" panose="020B0604020202020204" pitchFamily="34" charset="0"/>
                  <a:buChar char="•"/>
                </a:pPr>
                <a:endParaRPr lang="tr-TR" sz="3600" i="1" dirty="0"/>
              </a:p>
              <a:p>
                <a:pPr marL="285750" indent="-285750" algn="just">
                  <a:buFont typeface="Arial" panose="020B0604020202020204" pitchFamily="34" charset="0"/>
                  <a:buChar char="•"/>
                </a:pPr>
                <a:endParaRPr lang="tr-TR" sz="3600" dirty="0"/>
              </a:p>
            </p:txBody>
          </p:sp>
        </mc:Choice>
        <mc:Fallback xmlns="">
          <p:sp>
            <p:nvSpPr>
              <p:cNvPr id="2" name="Metin kutusu 1">
                <a:extLst>
                  <a:ext uri="{FF2B5EF4-FFF2-40B4-BE49-F238E27FC236}">
                    <a16:creationId xmlns:a16="http://schemas.microsoft.com/office/drawing/2014/main" id="{49685FAE-89AE-4633-BCA3-B3ABBD6E2E4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0416" y="656948"/>
                <a:ext cx="10866267" cy="8279190"/>
              </a:xfrm>
              <a:prstGeom prst="rect">
                <a:avLst/>
              </a:prstGeom>
              <a:blipFill>
                <a:blip r:embed="rId2"/>
                <a:stretch>
                  <a:fillRect l="-1683" t="-1178" r="-1122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693056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Metin kutusu 1">
                <a:extLst>
                  <a:ext uri="{FF2B5EF4-FFF2-40B4-BE49-F238E27FC236}">
                    <a16:creationId xmlns:a16="http://schemas.microsoft.com/office/drawing/2014/main" xmlns="" id="{49685FAE-89AE-4633-BCA3-B3ABBD6E2E46}"/>
                  </a:ext>
                </a:extLst>
              </p:cNvPr>
              <p:cNvSpPr txBox="1"/>
              <p:nvPr/>
            </p:nvSpPr>
            <p:spPr>
              <a:xfrm>
                <a:off x="550416" y="656948"/>
                <a:ext cx="10866267" cy="818685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tr-TR" sz="3600" dirty="0"/>
                  <a:t>Matrix </a:t>
                </a:r>
                <a:r>
                  <a:rPr lang="tr-TR" sz="3600" dirty="0" err="1"/>
                  <a:t>Representation</a:t>
                </a:r>
                <a:r>
                  <a:rPr lang="tr-TR" sz="3600" dirty="0"/>
                  <a:t> of </a:t>
                </a:r>
                <a:r>
                  <a:rPr lang="tr-TR" sz="3600" dirty="0" err="1"/>
                  <a:t>Block</a:t>
                </a:r>
                <a:r>
                  <a:rPr lang="tr-TR" sz="3600" dirty="0"/>
                  <a:t> </a:t>
                </a:r>
                <a:r>
                  <a:rPr lang="tr-TR" sz="3600" dirty="0" err="1"/>
                  <a:t>Codes</a:t>
                </a:r>
                <a:endParaRPr lang="tr-TR" sz="3600" dirty="0"/>
              </a:p>
              <a:p>
                <a:pPr algn="just"/>
                <a:endParaRPr lang="tr-TR" sz="3600" dirty="0"/>
              </a:p>
              <a:p>
                <a:pPr marL="285750" indent="-285750" algn="just">
                  <a:buFont typeface="Arial" panose="020B0604020202020204" pitchFamily="34" charset="0"/>
                  <a:buChar char="•"/>
                </a:pPr>
                <a:r>
                  <a:rPr lang="en-US" sz="2800" dirty="0"/>
                  <a:t>The matrix </a:t>
                </a:r>
                <a:r>
                  <a:rPr lang="en-US" sz="2800" i="1" dirty="0"/>
                  <a:t>G </a:t>
                </a:r>
                <a:r>
                  <a:rPr lang="en-US" sz="2800" dirty="0"/>
                  <a:t>is a </a:t>
                </a:r>
                <a:r>
                  <a:rPr lang="en-US" sz="2800" i="1" dirty="0"/>
                  <a:t>k </a:t>
                </a:r>
                <a:r>
                  <a:rPr lang="en-US" sz="2800" dirty="0"/>
                  <a:t> </a:t>
                </a:r>
                <a:r>
                  <a:rPr lang="en-US" sz="2800" i="1" dirty="0"/>
                  <a:t>n </a:t>
                </a:r>
                <a:r>
                  <a:rPr lang="en-US" sz="2800" b="1" dirty="0"/>
                  <a:t>generator matrix </a:t>
                </a:r>
                <a:r>
                  <a:rPr lang="en-US" sz="2800" dirty="0"/>
                  <a:t>having the general structure</a:t>
                </a:r>
                <a:endParaRPr lang="tr-TR" sz="2800" dirty="0"/>
              </a:p>
              <a:p>
                <a:pPr marL="285750" indent="-285750" algn="just">
                  <a:buFont typeface="Arial" panose="020B0604020202020204" pitchFamily="34" charset="0"/>
                  <a:buChar char="•"/>
                </a:pPr>
                <a:endParaRPr lang="tr-TR" sz="2800" dirty="0"/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tr-TR" sz="2800" b="0" i="1" smtClean="0">
                          <a:latin typeface="Cambria Math" panose="02040503050406030204" pitchFamily="18" charset="0"/>
                        </a:rPr>
                        <m:t>𝐺</m:t>
                      </m:r>
                      <m:r>
                        <a:rPr lang="tr-TR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["/>
                          <m:endChr m:val="|"/>
                          <m:ctrlPr>
                            <a:rPr lang="tr-TR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tr-TR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tr-TR" sz="2800" b="0" i="1" smtClean="0">
                                  <a:latin typeface="Cambria Math" panose="02040503050406030204" pitchFamily="18" charset="0"/>
                                </a:rPr>
                                <m:t>𝐼</m:t>
                              </m:r>
                            </m:e>
                            <m:sub>
                              <m:r>
                                <a:rPr lang="tr-TR" sz="2800" b="0" i="1" smtClean="0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sub>
                          </m:sSub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d>
                      <m:r>
                        <a:rPr lang="tr-TR" sz="28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tr-TR" sz="2800" b="0" i="1" smtClean="0">
                          <a:latin typeface="Cambria Math" panose="02040503050406030204" pitchFamily="18" charset="0"/>
                        </a:rPr>
                        <m:t>𝑃</m:t>
                      </m:r>
                      <m:r>
                        <a:rPr lang="tr-TR" sz="2800" b="0" i="1" smtClean="0">
                          <a:latin typeface="Cambria Math" panose="02040503050406030204" pitchFamily="18" charset="0"/>
                        </a:rPr>
                        <m:t>]</m:t>
                      </m:r>
                    </m:oMath>
                  </m:oMathPara>
                </a14:m>
                <a:endParaRPr lang="tr-TR" sz="2800" dirty="0"/>
              </a:p>
              <a:p>
                <a:pPr algn="just"/>
                <a:endParaRPr lang="tr-TR" dirty="0"/>
              </a:p>
              <a:p>
                <a:pPr algn="just"/>
                <a:endParaRPr lang="tr-TR" dirty="0"/>
              </a:p>
              <a:p>
                <a:pPr algn="just"/>
                <a:endParaRPr lang="tr-TR" dirty="0"/>
              </a:p>
              <a:p>
                <a:pPr algn="just"/>
                <a:endParaRPr lang="tr-TR" sz="3600" dirty="0"/>
              </a:p>
              <a:p>
                <a:pPr algn="just"/>
                <a:endParaRPr lang="tr-TR" sz="3600" dirty="0"/>
              </a:p>
              <a:p>
                <a:pPr marL="571500" indent="-571500" algn="just">
                  <a:buFont typeface="Arial" panose="020B0604020202020204" pitchFamily="34" charset="0"/>
                  <a:buChar char="•"/>
                </a:pPr>
                <a:endParaRPr lang="tr-TR" sz="3600" dirty="0"/>
              </a:p>
              <a:p>
                <a:pPr marL="285750" indent="-285750" algn="just">
                  <a:buFont typeface="Arial" panose="020B0604020202020204" pitchFamily="34" charset="0"/>
                  <a:buChar char="•"/>
                </a:pPr>
                <a:endParaRPr lang="tr-TR" sz="2800" dirty="0"/>
              </a:p>
              <a:p>
                <a:pPr algn="just"/>
                <a:endParaRPr lang="tr-TR" sz="3600" dirty="0"/>
              </a:p>
              <a:p>
                <a:pPr algn="just"/>
                <a:endParaRPr lang="tr-TR" sz="3600" dirty="0"/>
              </a:p>
              <a:p>
                <a:pPr algn="just"/>
                <a:endParaRPr lang="tr-TR" sz="3600" dirty="0"/>
              </a:p>
              <a:p>
                <a:pPr marL="285750" indent="-285750" algn="just">
                  <a:buFont typeface="Arial" panose="020B0604020202020204" pitchFamily="34" charset="0"/>
                  <a:buChar char="•"/>
                </a:pPr>
                <a:endParaRPr lang="tr-TR" sz="3600" i="1" dirty="0"/>
              </a:p>
              <a:p>
                <a:pPr marL="285750" indent="-285750" algn="just">
                  <a:buFont typeface="Arial" panose="020B0604020202020204" pitchFamily="34" charset="0"/>
                  <a:buChar char="•"/>
                </a:pPr>
                <a:endParaRPr lang="tr-TR" sz="3600" dirty="0"/>
              </a:p>
            </p:txBody>
          </p:sp>
        </mc:Choice>
        <mc:Fallback xmlns="">
          <p:sp>
            <p:nvSpPr>
              <p:cNvPr id="2" name="Metin kutusu 1">
                <a:extLst>
                  <a:ext uri="{FF2B5EF4-FFF2-40B4-BE49-F238E27FC236}">
                    <a16:creationId xmlns:a16="http://schemas.microsoft.com/office/drawing/2014/main" id="{49685FAE-89AE-4633-BCA3-B3ABBD6E2E4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0416" y="656948"/>
                <a:ext cx="10866267" cy="8186857"/>
              </a:xfrm>
              <a:prstGeom prst="rect">
                <a:avLst/>
              </a:prstGeom>
              <a:blipFill>
                <a:blip r:embed="rId2"/>
                <a:stretch>
                  <a:fillRect l="-1683" t="-1191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67543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568</Words>
  <Application>Microsoft Office PowerPoint</Application>
  <PresentationFormat>Geniş ekran</PresentationFormat>
  <Paragraphs>130</Paragraphs>
  <Slides>12</Slides>
  <Notes>3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Cambria Math</vt:lpstr>
      <vt:lpstr>Office Teması</vt:lpstr>
      <vt:lpstr>ELE427 COMMUNICATION THEORY – II</vt:lpstr>
      <vt:lpstr>ELE427  COMMUNICATION THEORY - II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References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ELE322  COMMUNICATION THEORY – I</dc:title>
  <dc:creator>gulerhacer13@gmail.com</dc:creator>
  <cp:lastModifiedBy>Murat Hüsnü SAZLI</cp:lastModifiedBy>
  <cp:revision>10</cp:revision>
  <dcterms:created xsi:type="dcterms:W3CDTF">2019-01-31T13:56:40Z</dcterms:created>
  <dcterms:modified xsi:type="dcterms:W3CDTF">2019-04-06T11:37:57Z</dcterms:modified>
</cp:coreProperties>
</file>