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7" r:id="rId12"/>
    <p:sldId id="26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AC3-A026-4D13-BA7E-E8529735C2B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C46-59BE-45CB-81DC-23C41BCA2AA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12A92-4B5E-43C5-B59E-85A14EC8E848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DF3C-549A-46AF-ADF1-197CEB455823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6C35-3CB4-4AD8-BC44-C44CF758316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6C60-A9FF-4268-A0F1-91BF023E07EF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0B7A6-6079-4A52-87E7-056FB286477F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B76F-BF2D-4D13-AA87-CFE3C8600A1E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5CF91-DAB1-414D-B414-9D61F070A7DB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4F07-B55F-4B94-9485-8E9C236C8C55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E786A-5EDE-4EF2-8CDF-5C62E0796728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9DBED-CEA5-427B-92BB-CC2138203AB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109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Matrix </a:t>
                </a:r>
                <a:r>
                  <a:rPr lang="tr-TR" sz="3600" dirty="0" err="1"/>
                  <a:t>Representation</a:t>
                </a:r>
                <a:r>
                  <a:rPr lang="tr-TR" sz="3600" dirty="0"/>
                  <a:t> of </a:t>
                </a:r>
                <a:r>
                  <a:rPr lang="tr-TR" sz="3600" dirty="0" err="1"/>
                  <a:t>Block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identity matrix in </a:t>
                </a:r>
                <a:r>
                  <a:rPr lang="en-US" sz="2800" i="1" dirty="0"/>
                  <a:t>G </a:t>
                </a:r>
                <a:r>
                  <a:rPr lang="en-US" sz="2800" dirty="0"/>
                  <a:t>simply reproduces the message vector for the first </a:t>
                </a:r>
                <a:r>
                  <a:rPr lang="en-US" sz="2800" i="1" dirty="0"/>
                  <a:t>k </a:t>
                </a:r>
                <a:r>
                  <a:rPr lang="en-US" sz="2800" dirty="0"/>
                  <a:t>elements</a:t>
                </a:r>
                <a:r>
                  <a:rPr lang="tr-TR" sz="2800" dirty="0"/>
                  <a:t> </a:t>
                </a:r>
                <a:r>
                  <a:rPr lang="en-US" sz="2800" dirty="0"/>
                  <a:t>of </a:t>
                </a:r>
                <a:r>
                  <a:rPr lang="en-US" sz="2800" i="1" dirty="0"/>
                  <a:t>X, </a:t>
                </a:r>
                <a:r>
                  <a:rPr lang="en-US" sz="2800" dirty="0"/>
                  <a:t>while the submatrix </a:t>
                </a:r>
                <a:r>
                  <a:rPr lang="en-US" sz="2800" i="1" dirty="0"/>
                  <a:t>P </a:t>
                </a:r>
                <a:r>
                  <a:rPr lang="en-US" sz="2800" dirty="0"/>
                  <a:t>generates the check vector via</a:t>
                </a: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𝑀𝑃</m:t>
                      </m:r>
                    </m:oMath>
                  </m:oMathPara>
                </a14:m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109639"/>
              </a:xfrm>
              <a:prstGeom prst="rect">
                <a:avLst/>
              </a:prstGeom>
              <a:blipFill>
                <a:blip r:embed="rId2"/>
                <a:stretch>
                  <a:fillRect l="-1683" t="-1372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12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Matrix</a:t>
            </a:r>
            <a:r>
              <a:rPr lang="tr-TR" sz="3600" dirty="0"/>
              <a:t> </a:t>
            </a:r>
            <a:r>
              <a:rPr lang="tr-TR" sz="3600" dirty="0" err="1"/>
              <a:t>Representation</a:t>
            </a:r>
            <a:r>
              <a:rPr lang="tr-TR" sz="3600" dirty="0"/>
              <a:t> of </a:t>
            </a:r>
            <a:r>
              <a:rPr lang="tr-TR" sz="3600" dirty="0" err="1"/>
              <a:t>Block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matrix representation of a block code provides a compact analytical vehicle</a:t>
            </a:r>
            <a:r>
              <a:rPr lang="tr-TR" sz="2800" dirty="0"/>
              <a:t> </a:t>
            </a:r>
            <a:r>
              <a:rPr lang="en-US" sz="2800" dirty="0"/>
              <a:t>and, moreover, leads to hardware</a:t>
            </a:r>
            <a:r>
              <a:rPr lang="tr-TR" sz="2800" dirty="0"/>
              <a:t> </a:t>
            </a:r>
            <a:r>
              <a:rPr lang="en-US" sz="2800" dirty="0"/>
              <a:t>implementations of the encoder and decoder.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However,</a:t>
            </a:r>
            <a:r>
              <a:rPr lang="tr-TR" sz="2800" dirty="0"/>
              <a:t> </a:t>
            </a:r>
            <a:r>
              <a:rPr lang="en-US" sz="2800" dirty="0"/>
              <a:t>it does not tell us how to pick the elements of the </a:t>
            </a:r>
            <a:r>
              <a:rPr lang="en-US" sz="2800" i="1" dirty="0"/>
              <a:t>P </a:t>
            </a:r>
            <a:r>
              <a:rPr lang="en-US" sz="2800" dirty="0"/>
              <a:t>submatrix to achieve specified</a:t>
            </a:r>
            <a:r>
              <a:rPr lang="tr-TR" sz="2800" dirty="0"/>
              <a:t> </a:t>
            </a:r>
            <a:r>
              <a:rPr lang="en-US" sz="2800" dirty="0"/>
              <a:t>code parameters such as </a:t>
            </a:r>
            <a:r>
              <a:rPr lang="en-US" sz="2800" i="1" dirty="0" err="1"/>
              <a:t>d</a:t>
            </a:r>
            <a:r>
              <a:rPr lang="en-US" sz="2800" dirty="0" err="1"/>
              <a:t>min</a:t>
            </a:r>
            <a:r>
              <a:rPr lang="en-US" sz="2800" dirty="0"/>
              <a:t> and</a:t>
            </a:r>
            <a:r>
              <a:rPr lang="tr-TR" sz="2800" dirty="0"/>
              <a:t> </a:t>
            </a:r>
            <a:r>
              <a:rPr lang="en-US" sz="2800" i="1" dirty="0" err="1"/>
              <a:t>Rc</a:t>
            </a:r>
            <a:r>
              <a:rPr lang="en-US" sz="2800" dirty="0"/>
              <a:t>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Consequently, good codes are discovered</a:t>
            </a:r>
            <a:r>
              <a:rPr lang="tr-TR" sz="2800" dirty="0"/>
              <a:t> </a:t>
            </a:r>
            <a:r>
              <a:rPr lang="en-US" sz="2800" dirty="0"/>
              <a:t>with the help of considerable inspiration and perspiration, guided by mathematical</a:t>
            </a:r>
            <a:r>
              <a:rPr lang="tr-TR" sz="2800" dirty="0"/>
              <a:t> </a:t>
            </a:r>
            <a:r>
              <a:rPr lang="tr-TR" sz="2800" dirty="0" err="1"/>
              <a:t>analysis</a:t>
            </a:r>
            <a:r>
              <a:rPr lang="tr-TR" sz="28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89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LECTURE 12</a:t>
            </a:r>
          </a:p>
          <a:p>
            <a:pPr marL="0" indent="0">
              <a:buNone/>
            </a:pPr>
            <a:r>
              <a:rPr lang="tr-TR" dirty="0"/>
              <a:t>ERROR CONTROL CODING: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LINEAR BLOCK CODES (SYNDROME DECODING, CYCLIC 	CODES)</a:t>
            </a:r>
          </a:p>
          <a:p>
            <a:pPr marL="0" indent="0">
              <a:buNone/>
            </a:pPr>
            <a:r>
              <a:rPr lang="tr-TR" sz="2400" dirty="0"/>
              <a:t>	CONVOLUTIONAL CODES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55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Matrix </a:t>
                </a:r>
                <a:r>
                  <a:rPr lang="tr-TR" sz="3600" dirty="0" err="1"/>
                  <a:t>Representation</a:t>
                </a:r>
                <a:r>
                  <a:rPr lang="tr-TR" sz="3600" dirty="0"/>
                  <a:t> of </a:t>
                </a:r>
                <a:r>
                  <a:rPr lang="tr-TR" sz="3600" dirty="0" err="1"/>
                  <a:t>Block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An (</a:t>
                </a:r>
                <a:r>
                  <a:rPr lang="en-US" sz="2800" i="1" dirty="0"/>
                  <a:t>n, k</a:t>
                </a:r>
                <a:r>
                  <a:rPr lang="en-US" sz="2800" dirty="0"/>
                  <a:t>) block code consists of </a:t>
                </a:r>
                <a:r>
                  <a:rPr lang="en-US" sz="2800" i="1" dirty="0"/>
                  <a:t>n</a:t>
                </a:r>
                <a:r>
                  <a:rPr lang="en-US" sz="2800" dirty="0"/>
                  <a:t>-bit vectors, each vector corresponding to a unique</a:t>
                </a:r>
                <a:r>
                  <a:rPr lang="tr-TR" sz="2800" dirty="0"/>
                  <a:t> </a:t>
                </a:r>
                <a:r>
                  <a:rPr lang="en-US" sz="2800" dirty="0"/>
                  <a:t>block of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/>
                  <a:t> message bits. 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Since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dirty="0"/>
                  <a:t>different </a:t>
                </a:r>
                <a:r>
                  <a:rPr lang="en-US" sz="2800" i="1" dirty="0"/>
                  <a:t>k</a:t>
                </a:r>
                <a:r>
                  <a:rPr lang="en-US" sz="2800" dirty="0"/>
                  <a:t>-bit message blocks and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possible </a:t>
                </a:r>
                <a:r>
                  <a:rPr lang="en-US" sz="2800" i="1" dirty="0"/>
                  <a:t>n</a:t>
                </a:r>
                <a:r>
                  <a:rPr lang="en-US" sz="2800" dirty="0"/>
                  <a:t>-bit vectors, the fundamental strategy of block coding is to choose the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code vectors such that the minimum distance is as large as possible.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555915"/>
              </a:xfrm>
              <a:prstGeom prst="rect">
                <a:avLst/>
              </a:prstGeom>
              <a:blipFill>
                <a:blip r:embed="rId2"/>
                <a:stretch>
                  <a:fillRect l="-1683" t="-1291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Matrix</a:t>
            </a:r>
            <a:r>
              <a:rPr lang="tr-TR" sz="3600" dirty="0"/>
              <a:t> </a:t>
            </a:r>
            <a:r>
              <a:rPr lang="tr-TR" sz="3600" dirty="0" err="1"/>
              <a:t>Representation</a:t>
            </a:r>
            <a:r>
              <a:rPr lang="tr-TR" sz="3600" dirty="0"/>
              <a:t> of </a:t>
            </a:r>
            <a:r>
              <a:rPr lang="tr-TR" sz="3600" dirty="0" err="1"/>
              <a:t>Block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/>
              <a:t>But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code</a:t>
            </a:r>
            <a:r>
              <a:rPr lang="tr-TR" sz="2800" dirty="0"/>
              <a:t> </a:t>
            </a:r>
            <a:r>
              <a:rPr lang="en-US" sz="2800" dirty="0"/>
              <a:t>should also have some structure that facilitates the encoding and decoding processes.</a:t>
            </a:r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We’ll therefore focus on the class of </a:t>
            </a:r>
            <a:r>
              <a:rPr lang="en-US" sz="2800" b="1" dirty="0"/>
              <a:t>systematic linear </a:t>
            </a:r>
            <a:r>
              <a:rPr lang="en-US" sz="2800" dirty="0"/>
              <a:t>block codes.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014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06027" y="656948"/>
                <a:ext cx="10866267" cy="698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Matrix </a:t>
                </a:r>
                <a:r>
                  <a:rPr lang="tr-TR" sz="3600" dirty="0" err="1"/>
                  <a:t>Representation</a:t>
                </a:r>
                <a:r>
                  <a:rPr lang="tr-TR" sz="3600" dirty="0"/>
                  <a:t> of </a:t>
                </a:r>
                <a:r>
                  <a:rPr lang="tr-TR" sz="3600" dirty="0" err="1"/>
                  <a:t>Block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an arbitrary code vector be represented by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en-US" sz="2800" dirty="0"/>
                  <a:t>where the elements </a:t>
                </a:r>
                <a:r>
                  <a:rPr lang="en-US" sz="2800" i="1" dirty="0"/>
                  <a:t>x</a:t>
                </a:r>
                <a:r>
                  <a:rPr lang="en-US" sz="2800" dirty="0"/>
                  <a:t>1, </a:t>
                </a:r>
                <a:r>
                  <a:rPr lang="en-US" sz="2800" i="1" dirty="0"/>
                  <a:t>x</a:t>
                </a:r>
                <a:r>
                  <a:rPr lang="en-US" sz="2800" dirty="0"/>
                  <a:t>2, . . ., are, of course, binary digits.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27" y="656948"/>
                <a:ext cx="10866267" cy="6986528"/>
              </a:xfrm>
              <a:prstGeom prst="rect">
                <a:avLst/>
              </a:prstGeom>
              <a:blipFill>
                <a:blip r:embed="rId2"/>
                <a:stretch>
                  <a:fillRect l="-1683" t="-139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64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Matrix</a:t>
            </a:r>
            <a:r>
              <a:rPr lang="tr-TR" sz="3600" dirty="0"/>
              <a:t> </a:t>
            </a:r>
            <a:r>
              <a:rPr lang="tr-TR" sz="3600" dirty="0" err="1"/>
              <a:t>Representation</a:t>
            </a:r>
            <a:r>
              <a:rPr lang="tr-TR" sz="3600" dirty="0"/>
              <a:t> of </a:t>
            </a:r>
            <a:r>
              <a:rPr lang="tr-TR" sz="3600" dirty="0" err="1"/>
              <a:t>Block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/>
              <a:t>A </a:t>
            </a:r>
            <a:r>
              <a:rPr lang="tr-TR" sz="2800" dirty="0" err="1"/>
              <a:t>code</a:t>
            </a:r>
            <a:r>
              <a:rPr lang="tr-TR" sz="2800" dirty="0"/>
              <a:t> is </a:t>
            </a:r>
            <a:r>
              <a:rPr lang="tr-TR" sz="2800" i="1" dirty="0" err="1"/>
              <a:t>systematic</a:t>
            </a:r>
            <a:r>
              <a:rPr lang="tr-TR" sz="2800" i="1" dirty="0"/>
              <a:t> </a:t>
            </a:r>
            <a:r>
              <a:rPr lang="en-US" sz="2800" dirty="0"/>
              <a:t>when the </a:t>
            </a:r>
            <a:r>
              <a:rPr lang="en-US" sz="2800" i="1" dirty="0"/>
              <a:t>k </a:t>
            </a:r>
            <a:r>
              <a:rPr lang="en-US" sz="2800" dirty="0"/>
              <a:t>information bits are a subset of the </a:t>
            </a:r>
            <a:r>
              <a:rPr lang="en-US" sz="2800" i="1" dirty="0"/>
              <a:t>n </a:t>
            </a:r>
            <a:r>
              <a:rPr lang="en-US" sz="2800" dirty="0"/>
              <a:t> bit codeword.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 code is </a:t>
            </a:r>
            <a:r>
              <a:rPr lang="en-US" sz="2800" i="1" dirty="0"/>
              <a:t>linear </a:t>
            </a:r>
            <a:r>
              <a:rPr lang="en-US" sz="2800" dirty="0"/>
              <a:t>if</a:t>
            </a:r>
            <a:r>
              <a:rPr lang="tr-TR" sz="2800" dirty="0"/>
              <a:t> </a:t>
            </a:r>
            <a:r>
              <a:rPr lang="en-US" sz="2800" dirty="0"/>
              <a:t>it includes the all-zero vector and if the sum of any two code vectors produces</a:t>
            </a:r>
            <a:r>
              <a:rPr lang="tr-TR" sz="2800" dirty="0"/>
              <a:t> </a:t>
            </a:r>
            <a:r>
              <a:rPr lang="en-US" sz="2800" dirty="0"/>
              <a:t>another vector in the code.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26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98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Matrix </a:t>
                </a:r>
                <a:r>
                  <a:rPr lang="tr-TR" sz="3600" dirty="0" err="1"/>
                  <a:t>Representation</a:t>
                </a:r>
                <a:r>
                  <a:rPr lang="tr-TR" sz="3600" dirty="0"/>
                  <a:t> of </a:t>
                </a:r>
                <a:r>
                  <a:rPr lang="tr-TR" sz="3600" dirty="0" err="1"/>
                  <a:t>Block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</a:t>
                </a:r>
                <a:r>
                  <a:rPr lang="en-US" sz="2800" i="1" dirty="0"/>
                  <a:t>sum </a:t>
                </a:r>
                <a:r>
                  <a:rPr lang="en-US" sz="2800" dirty="0"/>
                  <a:t>of two vectors, say </a:t>
                </a:r>
                <a:r>
                  <a:rPr lang="en-US" sz="2800" i="1" dirty="0"/>
                  <a:t>X </a:t>
                </a:r>
                <a:r>
                  <a:rPr lang="en-US" sz="2800" dirty="0"/>
                  <a:t>and </a:t>
                </a:r>
                <a:r>
                  <a:rPr lang="en-US" sz="2800" i="1" dirty="0"/>
                  <a:t>Z, </a:t>
                </a:r>
                <a:r>
                  <a:rPr lang="en-US" sz="2800" dirty="0"/>
                  <a:t>is defined as</a:t>
                </a: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just"/>
                <a:r>
                  <a:rPr lang="en-US" sz="2800" dirty="0"/>
                  <a:t>in which the elements are combined according to the rules of modulo-2</a:t>
                </a:r>
                <a:r>
                  <a:rPr lang="tr-TR" sz="2800" dirty="0"/>
                  <a:t>.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986528"/>
              </a:xfrm>
              <a:prstGeom prst="rect">
                <a:avLst/>
              </a:prstGeom>
              <a:blipFill>
                <a:blip r:embed="rId2"/>
                <a:stretch>
                  <a:fillRect l="-1683" t="-139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26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279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Matrix </a:t>
                </a:r>
                <a:r>
                  <a:rPr lang="tr-TR" sz="3600" dirty="0" err="1"/>
                  <a:t>Representation</a:t>
                </a:r>
                <a:r>
                  <a:rPr lang="tr-TR" sz="3600" dirty="0"/>
                  <a:t> of </a:t>
                </a:r>
                <a:r>
                  <a:rPr lang="tr-TR" sz="3600" dirty="0" err="1"/>
                  <a:t>Block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As a consequence of linearity, we can determine a code’s minimum distance by</a:t>
                </a:r>
                <a:r>
                  <a:rPr lang="tr-TR" sz="2800" dirty="0"/>
                  <a:t> </a:t>
                </a:r>
                <a:r>
                  <a:rPr lang="en-US" sz="2800" dirty="0"/>
                  <a:t>the following argument. 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 the number of nonzero elements of a vector </a:t>
                </a:r>
                <a:r>
                  <a:rPr lang="en-US" sz="2800" i="1" dirty="0"/>
                  <a:t>X </a:t>
                </a:r>
                <a:r>
                  <a:rPr lang="en-US" sz="2800" dirty="0"/>
                  <a:t>be symbolized</a:t>
                </a:r>
                <a:r>
                  <a:rPr lang="tr-TR" sz="2800" dirty="0"/>
                  <a:t> </a:t>
                </a:r>
                <a:r>
                  <a:rPr lang="en-US" sz="2800" dirty="0"/>
                  <a:t>by </a:t>
                </a:r>
                <a:r>
                  <a:rPr lang="en-US" sz="2800" i="1" dirty="0"/>
                  <a:t>w</a:t>
                </a:r>
                <a:r>
                  <a:rPr lang="en-US" sz="2800" dirty="0"/>
                  <a:t>(</a:t>
                </a:r>
                <a:r>
                  <a:rPr lang="en-US" sz="2800" i="1" dirty="0"/>
                  <a:t>X</a:t>
                </a:r>
                <a:r>
                  <a:rPr lang="en-US" sz="2800" dirty="0"/>
                  <a:t>), called the vector </a:t>
                </a:r>
                <a:r>
                  <a:rPr lang="en-US" sz="2800" i="1" dirty="0"/>
                  <a:t>weight. </a:t>
                </a:r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Hamming distance</a:t>
                </a:r>
                <a:r>
                  <a:rPr lang="tr-TR" sz="2800" dirty="0"/>
                  <a:t> </a:t>
                </a:r>
                <a:r>
                  <a:rPr lang="en-US" sz="2800" dirty="0"/>
                  <a:t>between any two</a:t>
                </a:r>
                <a:r>
                  <a:rPr lang="tr-TR" sz="2800" dirty="0"/>
                  <a:t> </a:t>
                </a:r>
                <a:r>
                  <a:rPr lang="en-US" sz="2800" dirty="0"/>
                  <a:t>code vectors </a:t>
                </a:r>
                <a:r>
                  <a:rPr lang="en-US" sz="2800" i="1" dirty="0"/>
                  <a:t>X </a:t>
                </a:r>
                <a:r>
                  <a:rPr lang="en-US" sz="2800" dirty="0"/>
                  <a:t>and </a:t>
                </a:r>
                <a:r>
                  <a:rPr lang="en-US" sz="2800" i="1" dirty="0"/>
                  <a:t>Z </a:t>
                </a:r>
                <a:r>
                  <a:rPr lang="en-US" sz="2800" dirty="0"/>
                  <a:t>is then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279190"/>
              </a:xfrm>
              <a:prstGeom prst="rect">
                <a:avLst/>
              </a:prstGeom>
              <a:blipFill>
                <a:blip r:embed="rId2"/>
                <a:stretch>
                  <a:fillRect l="-1683" t="-1178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305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186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Matrix </a:t>
                </a:r>
                <a:r>
                  <a:rPr lang="tr-TR" sz="3600" dirty="0" err="1"/>
                  <a:t>Representation</a:t>
                </a:r>
                <a:r>
                  <a:rPr lang="tr-TR" sz="3600" dirty="0"/>
                  <a:t> of </a:t>
                </a:r>
                <a:r>
                  <a:rPr lang="tr-TR" sz="3600" dirty="0" err="1"/>
                  <a:t>Block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matrix </a:t>
                </a:r>
                <a:r>
                  <a:rPr lang="en-US" sz="2800" i="1" dirty="0"/>
                  <a:t>G </a:t>
                </a:r>
                <a:r>
                  <a:rPr lang="en-US" sz="2800" dirty="0"/>
                  <a:t>is a </a:t>
                </a:r>
                <a:r>
                  <a:rPr lang="en-US" sz="2800" i="1" dirty="0"/>
                  <a:t>k </a:t>
                </a:r>
                <a:r>
                  <a:rPr lang="en-US" sz="2800" dirty="0"/>
                  <a:t> </a:t>
                </a:r>
                <a:r>
                  <a:rPr lang="en-US" sz="2800" i="1" dirty="0"/>
                  <a:t>n </a:t>
                </a:r>
                <a:r>
                  <a:rPr lang="en-US" sz="2800" b="1" dirty="0"/>
                  <a:t>generator matrix </a:t>
                </a:r>
                <a:r>
                  <a:rPr lang="en-US" sz="2800" dirty="0"/>
                  <a:t>having the general structure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|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tr-TR" sz="2800" dirty="0"/>
              </a:p>
              <a:p>
                <a:pPr algn="just"/>
                <a:endParaRPr lang="tr-TR" dirty="0"/>
              </a:p>
              <a:p>
                <a:pPr algn="just"/>
                <a:endParaRPr lang="tr-TR" dirty="0"/>
              </a:p>
              <a:p>
                <a:pPr algn="just"/>
                <a:endParaRPr lang="tr-TR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186857"/>
              </a:xfrm>
              <a:prstGeom prst="rect">
                <a:avLst/>
              </a:prstGeom>
              <a:blipFill>
                <a:blip r:embed="rId2"/>
                <a:stretch>
                  <a:fillRect l="-1683" t="-11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54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568</Words>
  <Application>Microsoft Office PowerPoint</Application>
  <PresentationFormat>Geniş ekran</PresentationFormat>
  <Paragraphs>130</Paragraphs>
  <Slides>12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10</cp:revision>
  <dcterms:created xsi:type="dcterms:W3CDTF">2019-01-31T13:56:40Z</dcterms:created>
  <dcterms:modified xsi:type="dcterms:W3CDTF">2019-04-06T11:37:57Z</dcterms:modified>
</cp:coreProperties>
</file>