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9" r:id="rId3"/>
    <p:sldId id="260" r:id="rId4"/>
    <p:sldId id="261" r:id="rId5"/>
    <p:sldId id="263" r:id="rId6"/>
    <p:sldId id="264" r:id="rId7"/>
    <p:sldId id="266" r:id="rId8"/>
    <p:sldId id="265" r:id="rId9"/>
    <p:sldId id="267"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p:scale>
          <a:sx n="78" d="100"/>
          <a:sy n="78"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77396-C769-46A0-971E-7CAD7DBC3852}" type="datetimeFigureOut">
              <a:rPr lang="ru-RU" smtClean="0"/>
              <a:t>11.10.2019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646FC-B049-4DFD-AD0F-C3BC486FA4E3}" type="slidenum">
              <a:rPr lang="ru-RU" smtClean="0"/>
              <a:t>‹#›</a:t>
            </a:fld>
            <a:endParaRPr lang="ru-RU"/>
          </a:p>
        </p:txBody>
      </p:sp>
    </p:spTree>
    <p:extLst>
      <p:ext uri="{BB962C8B-B14F-4D97-AF65-F5344CB8AC3E}">
        <p14:creationId xmlns:p14="http://schemas.microsoft.com/office/powerpoint/2010/main" val="192238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3A1C593-65D0-4073-BCC9-577B9352EA97}" type="datetimeFigureOut">
              <a:rPr lang="en-US" smtClean="0"/>
              <a:t>10/11/2019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B618960-8005-486C-9A75-10CB2AAC16F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96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A1C593-65D0-4073-BCC9-577B9352EA97}"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6960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A1C593-65D0-4073-BCC9-577B9352EA9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80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A1C593-65D0-4073-BCC9-577B9352EA9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535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A1C593-65D0-4073-BCC9-577B9352EA9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61410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A1C593-65D0-4073-BCC9-577B9352EA9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299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A1C593-65D0-4073-BCC9-577B9352EA9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394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522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379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63586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A1C593-65D0-4073-BCC9-577B9352EA9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88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2158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10/11/2019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51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10/11/2019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323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70500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A1C593-65D0-4073-BCC9-577B9352EA97}"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91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A1C593-65D0-4073-BCC9-577B9352EA97}"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8284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A1C593-65D0-4073-BCC9-577B9352EA97}" type="datetimeFigureOut">
              <a:rPr lang="en-US" smtClean="0"/>
              <a:t>10/11/2019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1358661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19795"/>
            <a:ext cx="6815669" cy="1766870"/>
          </a:xfrm>
        </p:spPr>
        <p:style>
          <a:lnRef idx="1">
            <a:schemeClr val="accent6"/>
          </a:lnRef>
          <a:fillRef idx="2">
            <a:schemeClr val="accent6"/>
          </a:fillRef>
          <a:effectRef idx="1">
            <a:schemeClr val="accent6"/>
          </a:effectRef>
          <a:fontRef idx="minor">
            <a:schemeClr val="dk1"/>
          </a:fontRef>
        </p:style>
        <p:txBody>
          <a:bodyPr/>
          <a:lstStyle/>
          <a:p>
            <a:r>
              <a:rPr lang="tr-TR" sz="4800" dirty="0" smtClean="0"/>
              <a:t>Risk toplumu ve din. </a:t>
            </a:r>
            <a:r>
              <a:rPr lang="tr-TR" sz="4800" dirty="0"/>
              <a:t/>
            </a:r>
            <a:br>
              <a:rPr lang="tr-TR" sz="4800" dirty="0"/>
            </a:br>
            <a:r>
              <a:rPr lang="tr-TR" sz="4800" dirty="0" smtClean="0"/>
              <a:t>Yeni Bir Sosyolojiye Doğru</a:t>
            </a:r>
            <a:endParaRPr lang="en-US" sz="4800" dirty="0"/>
          </a:p>
        </p:txBody>
      </p:sp>
      <p:sp>
        <p:nvSpPr>
          <p:cNvPr id="3" name="Subtitle 2"/>
          <p:cNvSpPr>
            <a:spLocks noGrp="1"/>
          </p:cNvSpPr>
          <p:nvPr>
            <p:ph type="subTitle"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tr-TR" sz="4400" dirty="0" smtClean="0"/>
              <a:t>Mustafa Günerigök</a:t>
            </a:r>
            <a:endParaRPr lang="en-US" sz="4400" dirty="0"/>
          </a:p>
        </p:txBody>
      </p:sp>
    </p:spTree>
    <p:extLst>
      <p:ext uri="{BB962C8B-B14F-4D97-AF65-F5344CB8AC3E}">
        <p14:creationId xmlns:p14="http://schemas.microsoft.com/office/powerpoint/2010/main" val="307201333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0971" y="982132"/>
            <a:ext cx="9655627" cy="4922279"/>
          </a:xfrm>
        </p:spPr>
        <p:txBody>
          <a:bodyPr>
            <a:normAutofit/>
          </a:bodyPr>
          <a:lstStyle/>
          <a:p>
            <a:r>
              <a:rPr lang="tr-TR" sz="2000" dirty="0" smtClean="0">
                <a:solidFill>
                  <a:schemeClr val="accent6">
                    <a:lumMod val="75000"/>
                  </a:schemeClr>
                </a:solidFill>
              </a:rPr>
              <a:t>Sekülerleşme: dünyanın seküler ve dini (sakral) olarak iki karşıt yoruma sahip olduğu bellidir. </a:t>
            </a:r>
            <a:br>
              <a:rPr lang="tr-TR" sz="2000" dirty="0" smtClean="0">
                <a:solidFill>
                  <a:schemeClr val="accent6">
                    <a:lumMod val="75000"/>
                  </a:schemeClr>
                </a:solidFill>
              </a:rPr>
            </a:br>
            <a:r>
              <a:rPr lang="tr-TR" sz="2000" dirty="0" smtClean="0">
                <a:solidFill>
                  <a:schemeClr val="accent6">
                    <a:lumMod val="75000"/>
                  </a:schemeClr>
                </a:solidFill>
              </a:rPr>
              <a:t>Bu yorumlar aynı zamanda risk üzerine fikir ayrılığına düşmektedir. İlk zamanlarda sosyoloji içinde sekülerleşme tezine dair yaygın görüş birliğine rağmen, ancak 1960’lardan sonra sekülerleşme kuramının daha sistematik ve ampirik olarak temellendirilmiş formülasyonlarını geliştirmeye yönelik çabalar ortaya çıkmıştır. Bunun ardından klasik kuramın ilk kusurları fark edilmiş ve David Matin ve Larry Shiner gibi ilk eleştirmenlerin sesi duyulmaya başlanmıştır. Böylece ilk defa sekülerleşme kuramı, aydınlanmanın din eleştirisindeki ideolojik kökenlerinden ayrılmış olur. Sekülerleşme, seküler ve dini alanların modern özerk farklılaşmasının bir kuramı olarak, modern farklılaşma sürecinin nihai sonucunun dinin sürekli aşınmaya uğraması, gerilemesi ve nihai olarak yok olacağı tezinden ayırmnaın mümkün hale geldiğini görmekteyiz. Sosyologların bir çoğu sekülerleşmeyi modernleşmenin neticesi olduğunu düşünürler. Bu düşünceye göre modernleşme ve din arasında ters bir durum var. Birisi indiğinde, diğeri yükseliyor. Peter Berger bu durumla ilgili görüşünü şöyle ifade ediyor: dünya rasyonlleşince, doğaüstü, mucizevi güçlere ihtiyaç kalmayacak. Yani her şeyi anlamaya akıl yeterli olacak demek istiyor. </a:t>
            </a:r>
            <a:endParaRPr lang="ru-RU" sz="2000" dirty="0">
              <a:solidFill>
                <a:schemeClr val="accent6">
                  <a:lumMod val="75000"/>
                </a:schemeClr>
              </a:solidFill>
            </a:endParaRPr>
          </a:p>
        </p:txBody>
      </p:sp>
    </p:spTree>
    <p:extLst>
      <p:ext uri="{BB962C8B-B14F-4D97-AF65-F5344CB8AC3E}">
        <p14:creationId xmlns:p14="http://schemas.microsoft.com/office/powerpoint/2010/main" val="2722195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657" y="982132"/>
            <a:ext cx="9720941" cy="5131285"/>
          </a:xfrm>
        </p:spPr>
        <p:style>
          <a:lnRef idx="1">
            <a:schemeClr val="accent6"/>
          </a:lnRef>
          <a:fillRef idx="2">
            <a:schemeClr val="accent6"/>
          </a:fillRef>
          <a:effectRef idx="1">
            <a:schemeClr val="accent6"/>
          </a:effectRef>
          <a:fontRef idx="minor">
            <a:schemeClr val="dk1"/>
          </a:fontRef>
        </p:style>
        <p:txBody>
          <a:bodyPr>
            <a:noAutofit/>
          </a:bodyPr>
          <a:lstStyle/>
          <a:p>
            <a:r>
              <a:rPr lang="tr-TR" sz="2400" dirty="0" smtClean="0"/>
              <a:t>Yazar Coğulculuk, Dinsel </a:t>
            </a:r>
            <a:r>
              <a:rPr lang="tr-TR" sz="2400" dirty="0"/>
              <a:t>B</a:t>
            </a:r>
            <a:r>
              <a:rPr lang="tr-TR" sz="2400" dirty="0" smtClean="0"/>
              <a:t>ireycilik, Düşünümsel Dinsel Bireycilik, Kozmopolitanizm, Bireyselcilik, Cemaat konularını da değerlendirerek, dinin konumunu, dindarlığın ne olduğunu aşığa kavuşturmaya çalışmıştır. Bu çalışma bize bu gibi sonuçları sunmuş oluyor. Düşünümsel modernleşme ile birlikte din olgusu yaşanılmakta olan modernleşme ve sekülerleşme süreçlerinden etkilenerek düşünümselleşmektedir. Bu çerçevede «sabit din» ve «düşünümsel dinsellik» zorunlu bir şekilde bir-birlerinden ayrılmaktadır. Düşünümsel dinsellik modernleşme sürecinde sabit dinden ayrışarak kozmopolitan vizyonda düşünümsel sekülerleşme bağlamında «kendine ait bir Tanrı» formu içinde bireyselleşmektedir.</a:t>
            </a:r>
            <a:endParaRPr lang="ru-RU" sz="2400" dirty="0"/>
          </a:p>
        </p:txBody>
      </p:sp>
    </p:spTree>
    <p:extLst>
      <p:ext uri="{BB962C8B-B14F-4D97-AF65-F5344CB8AC3E}">
        <p14:creationId xmlns:p14="http://schemas.microsoft.com/office/powerpoint/2010/main" val="2570423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223" y="982132"/>
            <a:ext cx="9603375" cy="2048451"/>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tr-TR" sz="2200" dirty="0" smtClean="0"/>
              <a:t>Mustafa Günerigök bu çalışmasında «Risk Toplumu» kavramının ve gerçekliğinin oluşumuna dair sosyolojinin açılımlarını dikkate alarak, tarihi olayları göz önünde bulundurarak entelektüel ve tarihsel bir yeniden düşünmenin imkanlarından ve ihtimallerinden bahsediyor. Yani, risk toplumundaki dinin konumu çalışmanın temel konusudur.  İlk başta tez çalışması olan bu eser, bazı ilaveler katılarak kitap formatına gelmiştir</a:t>
            </a:r>
            <a:r>
              <a:rPr lang="tr-TR" sz="2400" dirty="0" smtClean="0"/>
              <a:t>. </a:t>
            </a:r>
            <a:endParaRPr lang="ru-RU" sz="2400" dirty="0"/>
          </a:p>
        </p:txBody>
      </p:sp>
      <p:sp>
        <p:nvSpPr>
          <p:cNvPr id="3" name="Объект 2"/>
          <p:cNvSpPr>
            <a:spLocks noGrp="1"/>
          </p:cNvSpPr>
          <p:nvPr>
            <p:ph idx="1"/>
          </p:nvPr>
        </p:nvSpPr>
        <p:spPr>
          <a:xfrm>
            <a:off x="1423851" y="3174274"/>
            <a:ext cx="9472746" cy="2701594"/>
          </a:xfrm>
        </p:spPr>
        <p:txBody>
          <a:bodyPr/>
          <a:lstStyle/>
          <a:p>
            <a:r>
              <a:rPr lang="tr-TR" dirty="0" smtClean="0">
                <a:solidFill>
                  <a:schemeClr val="accent2">
                    <a:lumMod val="50000"/>
                  </a:schemeClr>
                </a:solidFill>
              </a:rPr>
              <a:t>Çalışma 4 bölümden oluşmaktadır. </a:t>
            </a:r>
            <a:endParaRPr lang="tr-TR" dirty="0">
              <a:solidFill>
                <a:schemeClr val="accent2">
                  <a:lumMod val="50000"/>
                </a:schemeClr>
              </a:solidFill>
            </a:endParaRPr>
          </a:p>
          <a:p>
            <a:r>
              <a:rPr lang="tr-TR" dirty="0" smtClean="0">
                <a:solidFill>
                  <a:schemeClr val="accent2">
                    <a:lumMod val="50000"/>
                  </a:schemeClr>
                </a:solidFill>
              </a:rPr>
              <a:t>1. Risk Toplumu Sosyolojisi</a:t>
            </a:r>
          </a:p>
          <a:p>
            <a:r>
              <a:rPr lang="tr-TR" dirty="0" smtClean="0">
                <a:solidFill>
                  <a:schemeClr val="accent2">
                    <a:lumMod val="50000"/>
                  </a:schemeClr>
                </a:solidFill>
              </a:rPr>
              <a:t>2. Düşünümsel Modernleşme Sosyolojisi</a:t>
            </a:r>
          </a:p>
          <a:p>
            <a:r>
              <a:rPr lang="tr-TR" dirty="0" smtClean="0">
                <a:solidFill>
                  <a:schemeClr val="accent2">
                    <a:lumMod val="50000"/>
                  </a:schemeClr>
                </a:solidFill>
              </a:rPr>
              <a:t>3. Yeni Sosyolojik Tahayüller</a:t>
            </a:r>
          </a:p>
          <a:p>
            <a:r>
              <a:rPr lang="tr-TR" dirty="0" smtClean="0">
                <a:solidFill>
                  <a:schemeClr val="accent2">
                    <a:lumMod val="50000"/>
                  </a:schemeClr>
                </a:solidFill>
              </a:rPr>
              <a:t>4. Risk Toplumu ve Din</a:t>
            </a:r>
          </a:p>
          <a:p>
            <a:endParaRPr lang="tr-TR" dirty="0" smtClean="0">
              <a:solidFill>
                <a:schemeClr val="accent2">
                  <a:lumMod val="50000"/>
                </a:schemeClr>
              </a:solidFill>
            </a:endParaRPr>
          </a:p>
          <a:p>
            <a:endParaRPr lang="ru-RU" dirty="0">
              <a:solidFill>
                <a:schemeClr val="accent2">
                  <a:lumMod val="50000"/>
                </a:schemeClr>
              </a:solidFill>
            </a:endParaRPr>
          </a:p>
        </p:txBody>
      </p:sp>
    </p:spTree>
    <p:extLst>
      <p:ext uri="{BB962C8B-B14F-4D97-AF65-F5344CB8AC3E}">
        <p14:creationId xmlns:p14="http://schemas.microsoft.com/office/powerpoint/2010/main" val="2335046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982132"/>
            <a:ext cx="9799318" cy="5170474"/>
          </a:xfrm>
        </p:spPr>
        <p:style>
          <a:lnRef idx="1">
            <a:schemeClr val="accent6"/>
          </a:lnRef>
          <a:fillRef idx="2">
            <a:schemeClr val="accent6"/>
          </a:fillRef>
          <a:effectRef idx="1">
            <a:schemeClr val="accent6"/>
          </a:effectRef>
          <a:fontRef idx="minor">
            <a:schemeClr val="dk1"/>
          </a:fontRef>
        </p:style>
        <p:txBody>
          <a:bodyPr>
            <a:normAutofit/>
          </a:bodyPr>
          <a:lstStyle/>
          <a:p>
            <a:r>
              <a:rPr lang="tr-TR" sz="3600" dirty="0" smtClean="0"/>
              <a:t>Bu çalışmanın konusu olan Risk Toplumu kavramını ilk olarak Alman sosyologu Ulrich Beck ortaya koymuştur. Bu konu üzerinde çalışmaları olan diğer sosyolog ise Anhtony Giddens’tir. </a:t>
            </a:r>
            <a:br>
              <a:rPr lang="tr-TR" sz="3600" dirty="0" smtClean="0"/>
            </a:br>
            <a:r>
              <a:rPr lang="tr-TR" sz="3600" dirty="0" smtClean="0"/>
              <a:t>Çalışmayın temel amaçı: adı geçen iki sosyologun görüşlerinden ayrılmadan Risk ve Düşünümselliği çok yönlü incelemek ve Dinin Risk toplumundaki görevini değerlendirmektir.</a:t>
            </a:r>
            <a:endParaRPr lang="ru-RU" sz="3600" dirty="0"/>
          </a:p>
        </p:txBody>
      </p:sp>
    </p:spTree>
    <p:extLst>
      <p:ext uri="{BB962C8B-B14F-4D97-AF65-F5344CB8AC3E}">
        <p14:creationId xmlns:p14="http://schemas.microsoft.com/office/powerpoint/2010/main" val="385395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tr-TR" dirty="0" smtClean="0"/>
              <a:t>Risk kavramı</a:t>
            </a:r>
            <a:endParaRPr lang="ru-RU" dirty="0"/>
          </a:p>
        </p:txBody>
      </p:sp>
      <p:sp>
        <p:nvSpPr>
          <p:cNvPr id="3" name="Объект 2"/>
          <p:cNvSpPr>
            <a:spLocks noGrp="1"/>
          </p:cNvSpPr>
          <p:nvPr>
            <p:ph idx="1"/>
          </p:nvPr>
        </p:nvSpPr>
        <p:spPr/>
        <p:txBody>
          <a:bodyPr>
            <a:normAutofit fontScale="92500" lnSpcReduction="10000"/>
          </a:bodyPr>
          <a:lstStyle/>
          <a:p>
            <a:r>
              <a:rPr lang="tr-TR" dirty="0" smtClean="0">
                <a:solidFill>
                  <a:srgbClr val="C00000"/>
                </a:solidFill>
              </a:rPr>
              <a:t>Risk kavramı – çok yönlüdür, hep varolmuştur. Zaman geçince taşıdığı anlam da genişlemiş. Hiçbir zaman yok olmamamış, sürekli güncelenerek varlığını korumuştur.  İnsanoğlu var olandan bu yana kadar hep bir tehlike, tehdit içinde yaşamıştır. Bu da doğal olarak «korku atmosferini» yaratmıştır. İşte bu korkuyun karşılığı olarak «Risk toplumunu» gösterebiliriz. </a:t>
            </a:r>
          </a:p>
          <a:p>
            <a:r>
              <a:rPr lang="tr-TR" dirty="0" smtClean="0">
                <a:solidFill>
                  <a:srgbClr val="C00000"/>
                </a:solidFill>
              </a:rPr>
              <a:t>«Risk Toplumu» Peter Wagner’e göre «Weberyan sosyolojisi» ve aynı zamanda «eleştirel kuram» geleneğinin temelleri üzerinde inşa edilen bir teoridir. </a:t>
            </a:r>
          </a:p>
          <a:p>
            <a:r>
              <a:rPr lang="tr-TR" dirty="0" smtClean="0">
                <a:solidFill>
                  <a:srgbClr val="C00000"/>
                </a:solidFill>
              </a:rPr>
              <a:t>Yani, Risk Toplumu, Giddens’in ifadesiyle hiçlikten doğan toplum biçimi değildir.</a:t>
            </a:r>
          </a:p>
          <a:p>
            <a:r>
              <a:rPr lang="tr-TR" dirty="0" smtClean="0">
                <a:solidFill>
                  <a:srgbClr val="C00000"/>
                </a:solidFill>
              </a:rPr>
              <a:t>Risk Toplumu, yeni modern sosyolojinin nihai ifadesidir.</a:t>
            </a:r>
            <a:endParaRPr lang="ru-RU" dirty="0">
              <a:solidFill>
                <a:srgbClr val="C00000"/>
              </a:solidFill>
            </a:endParaRPr>
          </a:p>
        </p:txBody>
      </p:sp>
    </p:spTree>
    <p:extLst>
      <p:ext uri="{BB962C8B-B14F-4D97-AF65-F5344CB8AC3E}">
        <p14:creationId xmlns:p14="http://schemas.microsoft.com/office/powerpoint/2010/main" val="892658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3406" y="982132"/>
            <a:ext cx="9773191" cy="498759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3600" dirty="0" smtClean="0"/>
              <a:t> 19 yy. itibaren toplum hayatında olan değişiklikler düşünürlerin o değişimleri, durumları anlatmasına itmiştir. Buna ilk örnek olarak Daniel Bell’e ait «Sanayı sonrası toplum kuramını», Ulrich Beck’in «Risk toplumunu», Baudrilard’ın «Tüketim toplumunu», Castells’in «Enformasyon toplumunu» ve Lyotard’ın «Postmodern toplumunu», Lash ve Urry’in «Postfordizmini» söyleyebiliriz. </a:t>
            </a:r>
            <a:endParaRPr lang="ru-RU" sz="3600" dirty="0"/>
          </a:p>
        </p:txBody>
      </p:sp>
    </p:spTree>
    <p:extLst>
      <p:ext uri="{BB962C8B-B14F-4D97-AF65-F5344CB8AC3E}">
        <p14:creationId xmlns:p14="http://schemas.microsoft.com/office/powerpoint/2010/main" val="4035040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0971" y="982132"/>
            <a:ext cx="9655627" cy="5079034"/>
          </a:xfrm>
        </p:spPr>
        <p:style>
          <a:lnRef idx="1">
            <a:schemeClr val="accent6"/>
          </a:lnRef>
          <a:fillRef idx="2">
            <a:schemeClr val="accent6"/>
          </a:fillRef>
          <a:effectRef idx="1">
            <a:schemeClr val="accent6"/>
          </a:effectRef>
          <a:fontRef idx="minor">
            <a:schemeClr val="dk1"/>
          </a:fontRef>
        </p:style>
        <p:txBody>
          <a:bodyPr>
            <a:normAutofit/>
          </a:bodyPr>
          <a:lstStyle/>
          <a:p>
            <a:r>
              <a:rPr lang="tr-TR" sz="2400" dirty="0" smtClean="0"/>
              <a:t>Beck, daha çok, Risk’in bügünü ve yarınına geçmişi değerlendirerek ulaşmaya çalışmıştır. Beck’e göre, Risk şimdi geçmiş asırlara göre farklıdır. Tarihte Risk yerel olarak ta, anlam olarak ta sınırlı ise, günümüzde küresel hale geldi, çünkü risk artık her alanda, hayatın her aşamasında, anında var olan, kendisini hatırlatan şeydir. </a:t>
            </a:r>
            <a:r>
              <a:rPr lang="en-US" sz="2400" dirty="0" smtClean="0"/>
              <a:t>Beck</a:t>
            </a:r>
            <a:r>
              <a:rPr lang="tr-TR" sz="2400" dirty="0" smtClean="0"/>
              <a:t>’e göre riskin özellikleri şunlardır: Riskleri önceden görmek, bilmek, tahmin etmek, dolayısıyla önlem almak, hazır olmak zordur. Modernleşme döneminde bile belirsizlik, denetlemezlik gibi sorunlarla karşı-karşıyayız. Risk kelimesinin eş anlamı, Beck’e göre – felaket, olasılık, belirsizlik. Riskin belirsizliği ise zamanla ilgili sorundur. Çünkü risk için önemli olan-şimdi ve gelecek arasındaki ilişkidir. </a:t>
            </a:r>
            <a:r>
              <a:rPr lang="kk-KZ" sz="2400" dirty="0" smtClean="0"/>
              <a:t/>
            </a:r>
            <a:br>
              <a:rPr lang="kk-KZ" sz="2400" dirty="0" smtClean="0"/>
            </a:br>
            <a:endParaRPr lang="ru-RU" sz="2400" dirty="0"/>
          </a:p>
        </p:txBody>
      </p:sp>
    </p:spTree>
    <p:extLst>
      <p:ext uri="{BB962C8B-B14F-4D97-AF65-F5344CB8AC3E}">
        <p14:creationId xmlns:p14="http://schemas.microsoft.com/office/powerpoint/2010/main" val="4045412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8983" y="822960"/>
            <a:ext cx="9237614" cy="535578"/>
          </a:xfrm>
        </p:spPr>
        <p:txBody>
          <a:bodyPr>
            <a:normAutofit fontScale="90000"/>
          </a:bodyPr>
          <a:lstStyle/>
          <a:p>
            <a:r>
              <a:rPr lang="tr-TR" sz="3600" dirty="0" smtClean="0">
                <a:solidFill>
                  <a:schemeClr val="accent4">
                    <a:lumMod val="60000"/>
                    <a:lumOff val="40000"/>
                  </a:schemeClr>
                </a:solidFill>
              </a:rPr>
              <a:t>Düşünümsel modernleşme</a:t>
            </a:r>
            <a:endParaRPr lang="ru-RU" sz="3600" dirty="0">
              <a:solidFill>
                <a:schemeClr val="accent4">
                  <a:lumMod val="60000"/>
                  <a:lumOff val="40000"/>
                </a:schemeClr>
              </a:solidFill>
            </a:endParaRPr>
          </a:p>
        </p:txBody>
      </p:sp>
      <p:sp>
        <p:nvSpPr>
          <p:cNvPr id="3" name="Объект 2"/>
          <p:cNvSpPr>
            <a:spLocks noGrp="1"/>
          </p:cNvSpPr>
          <p:nvPr>
            <p:ph idx="1"/>
          </p:nvPr>
        </p:nvSpPr>
        <p:spPr>
          <a:xfrm>
            <a:off x="1240971" y="1358538"/>
            <a:ext cx="9655626" cy="451733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tr-TR" sz="2000" dirty="0" smtClean="0"/>
              <a:t>Düşünümsel modernleşme, «risk toplumu çerçevesinde modern toplumsal değişimi anlamaya ve açıklamaya yönelik basit modernlikten ileri aşamadaki modernliğe doğru yaşanılan ve düşünümsellik sosyolojisi parametreleri doğrultusunda modernliğin özsel bir biçimde yinelenebilirliğine ve sürekliliğine işaret eden bir ileri modernlik kuramıdır» bu Ulrich Beck’in risk toplumu sosyolojisi bağlamında geliştirmiş olduğu ve Anthony Giddens’in desteklediği bir teoridir.  Düşünümsel modernleşme kuramı bu eserde risk toplumu ile ilişkili olarak «düşünümsellik», «modernlik», «postmodernlik» olarak, üç ana başlık altında değerlendirilmiş.</a:t>
            </a:r>
          </a:p>
          <a:p>
            <a:r>
              <a:rPr lang="tr-TR" sz="2000" dirty="0" smtClean="0"/>
              <a:t>Beck’e göre: modernliğin kendisiyle, başarısızlıklarıyla, başarısızlıklarının yan etkisiyle yüzleşmesi-düşünümsel modernleşme. </a:t>
            </a:r>
          </a:p>
          <a:p>
            <a:r>
              <a:rPr lang="tr-TR" sz="2000" dirty="0" smtClean="0"/>
              <a:t>Giddens için ise, edimlerimiz üzerinde devamlı bir şekilde düşünme. Kendimizle ilgili bilgilere sahip olup, kendimizi ve durumumuzu değiştirebilme yeteneğimiz.</a:t>
            </a:r>
            <a:endParaRPr lang="tr-TR" sz="1800" dirty="0" smtClean="0"/>
          </a:p>
          <a:p>
            <a:r>
              <a:rPr lang="tr-TR" sz="2000" dirty="0" smtClean="0"/>
              <a:t>Beck ve </a:t>
            </a:r>
            <a:r>
              <a:rPr lang="en-US" sz="2000" dirty="0" smtClean="0"/>
              <a:t>Giddens’</a:t>
            </a:r>
            <a:r>
              <a:rPr lang="tr-TR" sz="2000" dirty="0" smtClean="0"/>
              <a:t>in görüşlerinde bazı farklılıklar var, ama genel olarak iki sosyologun görüşlerinin arasında benzerlik mevcuttur. </a:t>
            </a:r>
            <a:r>
              <a:rPr lang="en-US" sz="2000" dirty="0" smtClean="0"/>
              <a:t> </a:t>
            </a:r>
            <a:endParaRPr lang="tr-TR" sz="1800" dirty="0" smtClean="0"/>
          </a:p>
        </p:txBody>
      </p:sp>
    </p:spTree>
    <p:extLst>
      <p:ext uri="{BB962C8B-B14F-4D97-AF65-F5344CB8AC3E}">
        <p14:creationId xmlns:p14="http://schemas.microsoft.com/office/powerpoint/2010/main" val="333590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3406" y="982132"/>
            <a:ext cx="9773192" cy="5013719"/>
          </a:xfrm>
        </p:spPr>
        <p:style>
          <a:lnRef idx="1">
            <a:schemeClr val="accent6"/>
          </a:lnRef>
          <a:fillRef idx="3">
            <a:schemeClr val="accent6"/>
          </a:fillRef>
          <a:effectRef idx="2">
            <a:schemeClr val="accent6"/>
          </a:effectRef>
          <a:fontRef idx="minor">
            <a:schemeClr val="lt1"/>
          </a:fontRef>
        </p:style>
        <p:txBody>
          <a:bodyPr>
            <a:normAutofit/>
          </a:bodyPr>
          <a:lstStyle/>
          <a:p>
            <a:r>
              <a:rPr lang="tr-TR" sz="2000" dirty="0" smtClean="0"/>
              <a:t>Giddens’in yaklaşımında modernleşmenin temel özellikleri sekülerleşme, rasyonolleşme, demokrtaleşme, bireyselleşme ve bilimsel düşümcenin gelişimi. Beck ise modernleşmeyi teorik olarak bu üçünden oluşturuyor: (dünya) risk teoremi, güçlü bir bireyselleşme teoremi, çok boyutlu küreselleşme teoremi. Bu üç teorem karşılıklı olarak birbirini besleyip güçlendirmektedir.  </a:t>
            </a:r>
            <a:br>
              <a:rPr lang="tr-TR" sz="2000" dirty="0" smtClean="0"/>
            </a:br>
            <a:r>
              <a:rPr lang="tr-TR" sz="2000" dirty="0" smtClean="0"/>
              <a:t>Postmodernizm teriminin sosyolojiyiyin ana konularının biri haline gelmesi Lyotard’ın «Posmodern» durum eseri sayesinde. Lyotard’ın postmodernliği, şimdiki «post-endüstriyel topluma» karşılık gelen bir durum veya haldir.Beck’e göre ise, postmodern olarak sayılan toplumlar aslında kapitalist toplumlardır. Postmodernite olarak kabul edilen radikal sosyal değişim, modernitenin bir paçasıdır. Giddens’e a göre postmodernizmin bir anlamı varsa, en iyi biçimde edebiyat, resim, plastik sanatlar, mimarideki akımlara işaret etmeyle sınırlandırılmalıdır. Giddens postmodern olarak tanımlanan dönemi, modernliğin radikalleşmesi olarak algılamaktadır. Bauman için ise postmodernlik, kendi orijinal projesinin uygulanmazlığını kabul eden bir modernliktir. </a:t>
            </a:r>
            <a:endParaRPr lang="ru-RU" sz="2000" dirty="0"/>
          </a:p>
        </p:txBody>
      </p:sp>
    </p:spTree>
    <p:extLst>
      <p:ext uri="{BB962C8B-B14F-4D97-AF65-F5344CB8AC3E}">
        <p14:creationId xmlns:p14="http://schemas.microsoft.com/office/powerpoint/2010/main" val="3043791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0343" y="982132"/>
            <a:ext cx="9786255" cy="5183537"/>
          </a:xfrm>
        </p:spPr>
        <p:style>
          <a:lnRef idx="1">
            <a:schemeClr val="accent6"/>
          </a:lnRef>
          <a:fillRef idx="2">
            <a:schemeClr val="accent6"/>
          </a:fillRef>
          <a:effectRef idx="1">
            <a:schemeClr val="accent6"/>
          </a:effectRef>
          <a:fontRef idx="minor">
            <a:schemeClr val="dk1"/>
          </a:fontRef>
        </p:style>
        <p:txBody>
          <a:bodyPr>
            <a:normAutofit/>
          </a:bodyPr>
          <a:lstStyle/>
          <a:p>
            <a:r>
              <a:rPr lang="tr-TR" sz="2400" dirty="0" smtClean="0"/>
              <a:t>Berger’in ifadesi ile din ya da kutsal, insan hayatında derin bir mertebeye sahiptir. Din kaosun korkunç bir muhalifiymiş gibi onu karşısına alarak yoluna devam eden olgudur.  Beck’e göre din, hakim olduğu toplumlarda kalbi, ahlaki ve ilmi rabıtalar; kastları, cinsi, ırkı ve sınıfsal bariyerleri aşarak bireylar arasında organik bir işlevsellik inşa eder. Beck de dini, Giddes ve Habermas’ta olduğu gibi toplumda bireysel kimliğin oluşmasında önemli bir araç olduğunu, toplum içerisinde insanların büyük güç, kutsala olan duygularını ifade etmek için ortak dil olduğunu düşünür. Çalışmanın son ve temel bölümünde böylece sosyologların din hakkındaki görüşlerine, onların benzerlik ve farklılıklarına durulmuştur. Risk toplumunda din nasıl görünmektedir? </a:t>
            </a:r>
            <a:r>
              <a:rPr lang="tr-TR" sz="2400" dirty="0"/>
              <a:t>s</a:t>
            </a:r>
            <a:r>
              <a:rPr lang="tr-TR" sz="2400" dirty="0" smtClean="0"/>
              <a:t>orusuna da cevap verilmiştir. Risk çağında din, kendisinde içkin olarak bulunan inancın çoğulcu bir biçimde yeniden yorumlanması ile ortaya çıkan bireyselleşen dinsellik üzerinden «kendine ait bir Tanrı» inancı ile görünürlük kazanmaktadır.</a:t>
            </a:r>
            <a:endParaRPr lang="ru-RU" sz="2400" dirty="0"/>
          </a:p>
        </p:txBody>
      </p:sp>
    </p:spTree>
    <p:extLst>
      <p:ext uri="{BB962C8B-B14F-4D97-AF65-F5344CB8AC3E}">
        <p14:creationId xmlns:p14="http://schemas.microsoft.com/office/powerpoint/2010/main" val="721088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461</TotalTime>
  <Words>869</Words>
  <Application>Microsoft Office PowerPoint</Application>
  <PresentationFormat>Широкоэкранный</PresentationFormat>
  <Paragraphs>25</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Garamond</vt:lpstr>
      <vt:lpstr>Натуральные материалы</vt:lpstr>
      <vt:lpstr>Risk toplumu ve din.  Yeni Bir Sosyolojiye Doğru</vt:lpstr>
      <vt:lpstr>Mustafa Günerigök bu çalışmasında «Risk Toplumu» kavramının ve gerçekliğinin oluşumuna dair sosyolojinin açılımlarını dikkate alarak, tarihi olayları göz önünde bulundurarak entelektüel ve tarihsel bir yeniden düşünmenin imkanlarından ve ihtimallerinden bahsediyor. Yani, risk toplumundaki dinin konumu çalışmanın temel konusudur.  İlk başta tez çalışması olan bu eser, bazı ilaveler katılarak kitap formatına gelmiştir. </vt:lpstr>
      <vt:lpstr>Bu çalışmanın konusu olan Risk Toplumu kavramını ilk olarak Alman sosyologu Ulrich Beck ortaya koymuştur. Bu konu üzerinde çalışmaları olan diğer sosyolog ise Anhtony Giddens’tir.  Çalışmayın temel amaçı: adı geçen iki sosyologun görüşlerinden ayrılmadan Risk ve Düşünümselliği çok yönlü incelemek ve Dinin Risk toplumundaki görevini değerlendirmektir.</vt:lpstr>
      <vt:lpstr>Risk kavramı</vt:lpstr>
      <vt:lpstr> 19 yy. itibaren toplum hayatında olan değişiklikler düşünürlerin o değişimleri, durumları anlatmasına itmiştir. Buna ilk örnek olarak Daniel Bell’e ait «Sanayı sonrası toplum kuramını», Ulrich Beck’in «Risk toplumunu», Baudrilard’ın «Tüketim toplumunu», Castells’in «Enformasyon toplumunu» ve Lyotard’ın «Postmodern toplumunu», Lash ve Urry’in «Postfordizmini» söyleyebiliriz. </vt:lpstr>
      <vt:lpstr>Beck, daha çok, Risk’in bügünü ve yarınına geçmişi değerlendirerek ulaşmaya çalışmıştır. Beck’e göre, Risk şimdi geçmiş asırlara göre farklıdır. Tarihte Risk yerel olarak ta, anlam olarak ta sınırlı ise, günümüzde küresel hale geldi, çünkü risk artık her alanda, hayatın her aşamasında, anında var olan, kendisini hatırlatan şeydir. Beck’e göre riskin özellikleri şunlardır: Riskleri önceden görmek, bilmek, tahmin etmek, dolayısıyla önlem almak, hazır olmak zordur. Modernleşme döneminde bile belirsizlik, denetlemezlik gibi sorunlarla karşı-karşıyayız. Risk kelimesinin eş anlamı, Beck’e göre – felaket, olasılık, belirsizlik. Riskin belirsizliği ise zamanla ilgili sorundur. Çünkü risk için önemli olan-şimdi ve gelecek arasındaki ilişkidir.  </vt:lpstr>
      <vt:lpstr>Düşünümsel modernleşme</vt:lpstr>
      <vt:lpstr>Giddens’in yaklaşımında modernleşmenin temel özellikleri sekülerleşme, rasyonolleşme, demokrtaleşme, bireyselleşme ve bilimsel düşümcenin gelişimi. Beck ise modernleşmeyi teorik olarak bu üçünden oluşturuyor: (dünya) risk teoremi, güçlü bir bireyselleşme teoremi, çok boyutlu küreselleşme teoremi. Bu üç teorem karşılıklı olarak birbirini besleyip güçlendirmektedir.   Postmodernizm teriminin sosyolojiyiyin ana konularının biri haline gelmesi Lyotard’ın «Posmodern» durum eseri sayesinde. Lyotard’ın postmodernliği, şimdiki «post-endüstriyel topluma» karşılık gelen bir durum veya haldir.Beck’e göre ise, postmodern olarak sayılan toplumlar aslında kapitalist toplumlardır. Postmodernite olarak kabul edilen radikal sosyal değişim, modernitenin bir paçasıdır. Giddens’e a göre postmodernizmin bir anlamı varsa, en iyi biçimde edebiyat, resim, plastik sanatlar, mimarideki akımlara işaret etmeyle sınırlandırılmalıdır. Giddens postmodern olarak tanımlanan dönemi, modernliğin radikalleşmesi olarak algılamaktadır. Bauman için ise postmodernlik, kendi orijinal projesinin uygulanmazlığını kabul eden bir modernliktir. </vt:lpstr>
      <vt:lpstr>Berger’in ifadesi ile din ya da kutsal, insan hayatında derin bir mertebeye sahiptir. Din kaosun korkunç bir muhalifiymiş gibi onu karşısına alarak yoluna devam eden olgudur.  Beck’e göre din, hakim olduğu toplumlarda kalbi, ahlaki ve ilmi rabıtalar; kastları, cinsi, ırkı ve sınıfsal bariyerleri aşarak bireylar arasında organik bir işlevsellik inşa eder. Beck de dini, Giddes ve Habermas’ta olduğu gibi toplumda bireysel kimliğin oluşmasında önemli bir araç olduğunu, toplum içerisinde insanların büyük güç, kutsala olan duygularını ifade etmek için ortak dil olduğunu düşünür. Çalışmanın son ve temel bölümünde böylece sosyologların din hakkındaki görüşlerine, onların benzerlik ve farklılıklarına durulmuştur. Risk toplumunda din nasıl görünmektedir? sorusuna da cevap verilmiştir. Risk çağında din, kendisinde içkin olarak bulunan inancın çoğulcu bir biçimde yeniden yorumlanması ile ortaya çıkan bireyselleşen dinsellik üzerinden «kendine ait bir Tanrı» inancı ile görünürlük kazanmaktadır.</vt:lpstr>
      <vt:lpstr>Sekülerleşme: dünyanın seküler ve dini (sakral) olarak iki karşıt yoruma sahip olduğu bellidir.  Bu yorumlar aynı zamanda risk üzerine fikir ayrılığına düşmektedir. İlk zamanlarda sosyoloji içinde sekülerleşme tezine dair yaygın görüş birliğine rağmen, ancak 1960’lardan sonra sekülerleşme kuramının daha sistematik ve ampirik olarak temellendirilmiş formülasyonlarını geliştirmeye yönelik çabalar ortaya çıkmıştır. Bunun ardından klasik kuramın ilk kusurları fark edilmiş ve David Matin ve Larry Shiner gibi ilk eleştirmenlerin sesi duyulmaya başlanmıştır. Böylece ilk defa sekülerleşme kuramı, aydınlanmanın din eleştirisindeki ideolojik kökenlerinden ayrılmış olur. Sekülerleşme, seküler ve dini alanların modern özerk farklılaşmasının bir kuramı olarak, modern farklılaşma sürecinin nihai sonucunun dinin sürekli aşınmaya uğraması, gerilemesi ve nihai olarak yok olacağı tezinden ayırmnaın mümkün hale geldiğini görmekteyiz. Sosyologların bir çoğu sekülerleşmeyi modernleşmenin neticesi olduğunu düşünürler. Bu düşünceye göre modernleşme ve din arasında ters bir durum var. Birisi indiğinde, diğeri yükseliyor. Peter Berger bu durumla ilgili görüşünü şöyle ifade ediyor: dünya rasyonlleşince, doğaüstü, mucizevi güçlere ihtiyaç kalmayacak. Yani her şeyi anlamaya akıl yeterli olacak demek istiyor. </vt:lpstr>
      <vt:lpstr>Yazar Coğulculuk, Dinsel Bireycilik, Düşünümsel Dinsel Bireycilik, Kozmopolitanizm, Bireyselcilik, Cemaat konularını da değerlendirerek, dinin konumunu, dindarlığın ne olduğunu aşığa kavuşturmaya çalışmıştır. Bu çalışma bize bu gibi sonuçları sunmuş oluyor. Düşünümsel modernleşme ile birlikte din olgusu yaşanılmakta olan modernleşme ve sekülerleşme süreçlerinden etkilenerek düşünümselleşmektedir. Bu çerçevede «sabit din» ve «düşünümsel dinsellik» zorunlu bir şekilde bir-birlerinden ayrılmaktadır. Düşünümsel dinsellik modernleşme sürecinde sabit dinden ayrışarak kozmopolitan vizyonda düşünümsel sekülerleşme bağlamında «kendine ait bir Tanrı» formu içinde bireyselleşmektedir.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фора</dc:creator>
  <cp:lastModifiedBy>фора</cp:lastModifiedBy>
  <cp:revision>27</cp:revision>
  <dcterms:created xsi:type="dcterms:W3CDTF">2019-10-11T00:42:53Z</dcterms:created>
  <dcterms:modified xsi:type="dcterms:W3CDTF">2019-10-11T08:24:11Z</dcterms:modified>
</cp:coreProperties>
</file>