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6" r:id="rId2"/>
    <p:sldId id="257" r:id="rId3"/>
    <p:sldId id="258" r:id="rId4"/>
    <p:sldId id="259" r:id="rId5"/>
    <p:sldId id="260" r:id="rId6"/>
    <p:sldId id="261" r:id="rId7"/>
    <p:sldId id="263" r:id="rId8"/>
    <p:sldId id="262" r:id="rId9"/>
    <p:sldId id="264" r:id="rId10"/>
    <p:sldId id="265" r:id="rId11"/>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2" d="100"/>
          <a:sy n="72" d="100"/>
        </p:scale>
        <p:origin x="1326" y="5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11.4.2018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11.4.2018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11.4.2018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11.4.2018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A23720DD-5B6D-40BF-8493-A6B52D484E6B}" type="datetimeFigureOut">
              <a:rPr lang="tr-TR" smtClean="0"/>
              <a:t>11.4.2018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A23720DD-5B6D-40BF-8493-A6B52D484E6B}" type="datetimeFigureOut">
              <a:rPr lang="tr-TR" smtClean="0"/>
              <a:t>11.4.2018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A23720DD-5B6D-40BF-8493-A6B52D484E6B}" type="datetimeFigureOut">
              <a:rPr lang="tr-TR" smtClean="0"/>
              <a:t>11.4.2018</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A23720DD-5B6D-40BF-8493-A6B52D484E6B}" type="datetimeFigureOut">
              <a:rPr lang="tr-TR" smtClean="0"/>
              <a:t>11.4.2018</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A23720DD-5B6D-40BF-8493-A6B52D484E6B}" type="datetimeFigureOut">
              <a:rPr lang="tr-TR" smtClean="0"/>
              <a:t>11.4.2018</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t>11.4.2018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t>11.4.2018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tileRect/>
        </a:gradFill>
        <a:effectLst/>
      </p:bgPr>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23720DD-5B6D-40BF-8493-A6B52D484E6B}" type="datetimeFigureOut">
              <a:rPr lang="tr-TR" smtClean="0"/>
              <a:t>11.4.2018</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302176B-0E47-46AC-8F43-DAB4B8A37D06}"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DİNİ TECRÜBE KANITI</a:t>
            </a:r>
            <a:endParaRPr lang="tr-TR" dirty="0"/>
          </a:p>
        </p:txBody>
      </p:sp>
      <p:sp>
        <p:nvSpPr>
          <p:cNvPr id="3" name="İçerik Yer Tutucusu 2"/>
          <p:cNvSpPr>
            <a:spLocks noGrp="1"/>
          </p:cNvSpPr>
          <p:nvPr>
            <p:ph idx="1"/>
          </p:nvPr>
        </p:nvSpPr>
        <p:spPr/>
        <p:txBody>
          <a:bodyPr>
            <a:normAutofit fontScale="85000" lnSpcReduction="10000"/>
          </a:bodyPr>
          <a:lstStyle/>
          <a:p>
            <a:r>
              <a:rPr lang="tr-TR" dirty="0"/>
              <a:t>Bu delil diğer delillerden farklı olarak, kişinin Tanrı’nın varlığından doğrudan haberdar olabileceğini öngörür.</a:t>
            </a:r>
          </a:p>
          <a:p>
            <a:r>
              <a:rPr lang="tr-TR" dirty="0" smtClean="0"/>
              <a:t>Burada </a:t>
            </a:r>
            <a:r>
              <a:rPr lang="tr-TR" dirty="0"/>
              <a:t>tabiattaki ihtişam karşısında Tanrı’yı düşünmek gibi </a:t>
            </a:r>
            <a:r>
              <a:rPr lang="tr-TR" dirty="0" err="1"/>
              <a:t>çıkarımsal</a:t>
            </a:r>
            <a:r>
              <a:rPr lang="tr-TR" dirty="0"/>
              <a:t> </a:t>
            </a:r>
            <a:r>
              <a:rPr lang="tr-TR" dirty="0" smtClean="0"/>
              <a:t>bir </a:t>
            </a:r>
            <a:r>
              <a:rPr lang="tr-TR" dirty="0"/>
              <a:t>durumdan bahsedilmediğini söylemek gerekir.</a:t>
            </a:r>
          </a:p>
          <a:p>
            <a:r>
              <a:rPr lang="tr-TR" dirty="0" smtClean="0"/>
              <a:t>Peki </a:t>
            </a:r>
            <a:r>
              <a:rPr lang="tr-TR" dirty="0"/>
              <a:t>Tanrı’nın insanların tecrübesine doğrudan konu olması mümkün müdür</a:t>
            </a:r>
            <a:r>
              <a:rPr lang="tr-TR" dirty="0" smtClean="0"/>
              <a:t>?</a:t>
            </a:r>
          </a:p>
          <a:p>
            <a:r>
              <a:rPr lang="tr-TR" dirty="0" smtClean="0"/>
              <a:t>Teizm geleneksel olarak, Tanrı’nın cisim olmadığını ve zaman-mekandan münezzeh olduğunu söyler. Böyle bir varlığın insan tecrübesine doğrudan konu olmasının mümkün olmadığını söyleyebiliriz.</a:t>
            </a:r>
            <a:endParaRPr lang="tr-TR" dirty="0"/>
          </a:p>
          <a:p>
            <a:endParaRPr lang="tr-TR" dirty="0"/>
          </a:p>
        </p:txBody>
      </p:sp>
    </p:spTree>
    <p:extLst>
      <p:ext uri="{BB962C8B-B14F-4D97-AF65-F5344CB8AC3E}">
        <p14:creationId xmlns:p14="http://schemas.microsoft.com/office/powerpoint/2010/main" val="226656542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Kaynaklar</a:t>
            </a:r>
            <a:endParaRPr lang="tr-TR" dirty="0"/>
          </a:p>
        </p:txBody>
      </p:sp>
      <p:sp>
        <p:nvSpPr>
          <p:cNvPr id="3" name="İçerik Yer Tutucusu 2"/>
          <p:cNvSpPr>
            <a:spLocks noGrp="1"/>
          </p:cNvSpPr>
          <p:nvPr>
            <p:ph idx="1"/>
          </p:nvPr>
        </p:nvSpPr>
        <p:spPr>
          <a:xfrm>
            <a:off x="755576" y="1196752"/>
            <a:ext cx="7931224" cy="5112568"/>
          </a:xfrm>
        </p:spPr>
        <p:txBody>
          <a:bodyPr>
            <a:normAutofit fontScale="25000" lnSpcReduction="20000"/>
          </a:bodyPr>
          <a:lstStyle/>
          <a:p>
            <a:r>
              <a:rPr lang="tr-TR" sz="6800" b="1" dirty="0"/>
              <a:t>Mann</a:t>
            </a:r>
            <a:r>
              <a:rPr lang="tr-TR" sz="6800" dirty="0"/>
              <a:t>, W. E. (2017) «Dini Tecrübenin Epistemolojisi», </a:t>
            </a:r>
            <a:r>
              <a:rPr lang="tr-TR" sz="6800" i="1" dirty="0"/>
              <a:t>Din Felsefesi: Klasik ve Güncel Meseleler</a:t>
            </a:r>
            <a:r>
              <a:rPr lang="tr-TR" sz="6800" dirty="0"/>
              <a:t>, Ed. Paul </a:t>
            </a:r>
            <a:r>
              <a:rPr lang="tr-TR" sz="6800" dirty="0" err="1"/>
              <a:t>Copan</a:t>
            </a:r>
            <a:r>
              <a:rPr lang="tr-TR" sz="6800" dirty="0"/>
              <a:t> ve </a:t>
            </a:r>
            <a:r>
              <a:rPr lang="tr-TR" sz="6800" dirty="0" err="1"/>
              <a:t>Chad</a:t>
            </a:r>
            <a:r>
              <a:rPr lang="tr-TR" sz="6800" dirty="0"/>
              <a:t> </a:t>
            </a:r>
            <a:r>
              <a:rPr lang="tr-TR" sz="6800" dirty="0" err="1"/>
              <a:t>Meister</a:t>
            </a:r>
            <a:r>
              <a:rPr lang="tr-TR" sz="6800" dirty="0"/>
              <a:t>, (çev. Aydın Çavdar), İstanbul: Ayrıntı Yay. </a:t>
            </a:r>
            <a:r>
              <a:rPr lang="tr-TR" sz="6800" dirty="0" err="1"/>
              <a:t>ss</a:t>
            </a:r>
            <a:r>
              <a:rPr lang="tr-TR" sz="6800" dirty="0"/>
              <a:t>. 23-42. </a:t>
            </a:r>
          </a:p>
          <a:p>
            <a:r>
              <a:rPr lang="tr-TR" sz="6800" b="1" dirty="0" smtClean="0"/>
              <a:t>Reçber</a:t>
            </a:r>
            <a:r>
              <a:rPr lang="tr-TR" sz="6800" dirty="0"/>
              <a:t>, M. S. (2016). «Tanrı’nın </a:t>
            </a:r>
            <a:r>
              <a:rPr lang="tr-TR" sz="6800" dirty="0" err="1"/>
              <a:t>Varlığı’nın</a:t>
            </a:r>
            <a:r>
              <a:rPr lang="tr-TR" sz="6800" dirty="0"/>
              <a:t> Delilleri», </a:t>
            </a:r>
            <a:r>
              <a:rPr lang="tr-TR" sz="6800" i="1" dirty="0"/>
              <a:t>Din Felsefesi: El Kitabı</a:t>
            </a:r>
            <a:r>
              <a:rPr lang="tr-TR" sz="6800" dirty="0"/>
              <a:t>, ed. Recep Kılıç ve Mehmet Sait Reçber, Ankara: Grafiker Yayınları, </a:t>
            </a:r>
            <a:r>
              <a:rPr lang="tr-TR" sz="6800" dirty="0" err="1"/>
              <a:t>ss</a:t>
            </a:r>
            <a:r>
              <a:rPr lang="tr-TR" sz="6800" dirty="0"/>
              <a:t>. 123-154.</a:t>
            </a:r>
          </a:p>
          <a:p>
            <a:r>
              <a:rPr lang="tr-TR" sz="6800" b="1" dirty="0"/>
              <a:t>Reçber</a:t>
            </a:r>
            <a:r>
              <a:rPr lang="tr-TR" sz="6800" dirty="0"/>
              <a:t>, M. S. (2004). </a:t>
            </a:r>
            <a:r>
              <a:rPr lang="tr-TR" sz="6800" i="1" dirty="0"/>
              <a:t>Tanrı’yı Bilmenin </a:t>
            </a:r>
            <a:r>
              <a:rPr lang="tr-TR" sz="6800" i="1" dirty="0" smtClean="0"/>
              <a:t>İmkânı </a:t>
            </a:r>
            <a:r>
              <a:rPr lang="tr-TR" sz="6800" i="1" dirty="0"/>
              <a:t>ve Mahiyeti,</a:t>
            </a:r>
            <a:r>
              <a:rPr lang="tr-TR" sz="6800" dirty="0"/>
              <a:t> Ankara: </a:t>
            </a:r>
            <a:r>
              <a:rPr lang="tr-TR" sz="6800" dirty="0" err="1"/>
              <a:t>Kitâbiyât</a:t>
            </a:r>
            <a:r>
              <a:rPr lang="tr-TR" sz="6800" dirty="0"/>
              <a:t>.</a:t>
            </a:r>
          </a:p>
          <a:p>
            <a:r>
              <a:rPr lang="tr-TR" sz="6800" b="1" dirty="0" err="1" smtClean="0"/>
              <a:t>Alston</a:t>
            </a:r>
            <a:r>
              <a:rPr lang="tr-TR" sz="6800" dirty="0" smtClean="0"/>
              <a:t>, W. P. </a:t>
            </a:r>
            <a:r>
              <a:rPr lang="tr-TR" sz="6800" dirty="0"/>
              <a:t>&amp; </a:t>
            </a:r>
            <a:r>
              <a:rPr lang="tr-TR" sz="6800" b="1" dirty="0" err="1"/>
              <a:t>Fales</a:t>
            </a:r>
            <a:r>
              <a:rPr lang="tr-TR" sz="6800" dirty="0"/>
              <a:t>, E.  </a:t>
            </a:r>
            <a:r>
              <a:rPr lang="tr-TR" sz="6800" dirty="0" smtClean="0"/>
              <a:t>(2014). «Dini Tecrübe Dini İnancı Doğrular mı?», (çev. Fatih Topaloğlu), </a:t>
            </a:r>
            <a:r>
              <a:rPr lang="tr-TR" sz="6800" i="1" dirty="0" smtClean="0"/>
              <a:t>Din Felsefesinde Çağdaş Tartışmalar,</a:t>
            </a:r>
            <a:r>
              <a:rPr lang="tr-TR" sz="6800" dirty="0" smtClean="0"/>
              <a:t> ed. Michael </a:t>
            </a:r>
            <a:r>
              <a:rPr lang="tr-TR" sz="6800" dirty="0" err="1" smtClean="0"/>
              <a:t>Peterson</a:t>
            </a:r>
            <a:r>
              <a:rPr lang="tr-TR" sz="6800" dirty="0" smtClean="0"/>
              <a:t> </a:t>
            </a:r>
            <a:r>
              <a:rPr lang="tr-TR" sz="6800" dirty="0" err="1" smtClean="0"/>
              <a:t>vdğ</a:t>
            </a:r>
            <a:r>
              <a:rPr lang="tr-TR" sz="6800" dirty="0" smtClean="0"/>
              <a:t>., Ankara: </a:t>
            </a:r>
            <a:r>
              <a:rPr lang="tr-TR" sz="6800" dirty="0" err="1" smtClean="0"/>
              <a:t>Elis</a:t>
            </a:r>
            <a:r>
              <a:rPr lang="tr-TR" sz="6800" dirty="0" smtClean="0"/>
              <a:t>. </a:t>
            </a:r>
            <a:r>
              <a:rPr lang="tr-TR" sz="6800" dirty="0" err="1" smtClean="0"/>
              <a:t>ss</a:t>
            </a:r>
            <a:r>
              <a:rPr lang="tr-TR" sz="6800" dirty="0" smtClean="0"/>
              <a:t>. 169-201.</a:t>
            </a:r>
          </a:p>
          <a:p>
            <a:r>
              <a:rPr lang="tr-TR" sz="6800" b="1" dirty="0" err="1" smtClean="0"/>
              <a:t>Alston</a:t>
            </a:r>
            <a:r>
              <a:rPr lang="tr-TR" sz="6800" dirty="0" smtClean="0"/>
              <a:t>, W. (2013). «Tanrı’nın Algılanması Olarak Dini Tecrübe», </a:t>
            </a:r>
            <a:r>
              <a:rPr lang="tr-TR" sz="6800" dirty="0"/>
              <a:t>(çev. Rahim Acar</a:t>
            </a:r>
            <a:r>
              <a:rPr lang="tr-TR" sz="6800" dirty="0" smtClean="0"/>
              <a:t>), </a:t>
            </a:r>
            <a:r>
              <a:rPr lang="tr-TR" sz="6800" i="1" dirty="0"/>
              <a:t>Din Felsefesi: Seçme Metinler</a:t>
            </a:r>
            <a:r>
              <a:rPr lang="tr-TR" sz="6800" dirty="0"/>
              <a:t>, ed. Michael </a:t>
            </a:r>
            <a:r>
              <a:rPr lang="tr-TR" sz="6800" dirty="0" err="1"/>
              <a:t>Peterson</a:t>
            </a:r>
            <a:r>
              <a:rPr lang="tr-TR" sz="6800" dirty="0"/>
              <a:t> </a:t>
            </a:r>
            <a:r>
              <a:rPr lang="tr-TR" sz="6800" dirty="0" err="1"/>
              <a:t>vdğ</a:t>
            </a:r>
            <a:r>
              <a:rPr lang="tr-TR" sz="6800" dirty="0"/>
              <a:t>. İstanbul: Küre, </a:t>
            </a:r>
            <a:r>
              <a:rPr lang="tr-TR" sz="6800" dirty="0" err="1"/>
              <a:t>ss</a:t>
            </a:r>
            <a:r>
              <a:rPr lang="tr-TR" sz="6800" dirty="0"/>
              <a:t>. </a:t>
            </a:r>
            <a:r>
              <a:rPr lang="tr-TR" sz="6800" dirty="0" smtClean="0"/>
              <a:t>81-90.</a:t>
            </a:r>
          </a:p>
          <a:p>
            <a:r>
              <a:rPr lang="tr-TR" sz="6800" b="1" dirty="0" err="1" smtClean="0"/>
              <a:t>Proudfoot</a:t>
            </a:r>
            <a:r>
              <a:rPr lang="tr-TR" sz="6800" dirty="0" smtClean="0"/>
              <a:t>, </a:t>
            </a:r>
            <a:r>
              <a:rPr lang="tr-TR" sz="6800" dirty="0"/>
              <a:t>W. (2013). </a:t>
            </a:r>
            <a:r>
              <a:rPr lang="tr-TR" sz="6800" dirty="0" smtClean="0"/>
              <a:t>«Yorumlayıcı Açıklamalar Olarak Dini Tecrübeler», </a:t>
            </a:r>
            <a:r>
              <a:rPr lang="tr-TR" sz="6800" dirty="0"/>
              <a:t>(çev. Rahim Acar</a:t>
            </a:r>
            <a:r>
              <a:rPr lang="tr-TR" sz="6800" dirty="0" smtClean="0"/>
              <a:t>), </a:t>
            </a:r>
            <a:r>
              <a:rPr lang="tr-TR" sz="6800" i="1" dirty="0"/>
              <a:t>Din Felsefesi: Seçme Metinler</a:t>
            </a:r>
            <a:r>
              <a:rPr lang="tr-TR" sz="6800" dirty="0"/>
              <a:t>, ed. Michael </a:t>
            </a:r>
            <a:r>
              <a:rPr lang="tr-TR" sz="6800" dirty="0" err="1"/>
              <a:t>Peterson</a:t>
            </a:r>
            <a:r>
              <a:rPr lang="tr-TR" sz="6800" dirty="0"/>
              <a:t> </a:t>
            </a:r>
            <a:r>
              <a:rPr lang="tr-TR" sz="6800" dirty="0" err="1"/>
              <a:t>vdğ</a:t>
            </a:r>
            <a:r>
              <a:rPr lang="tr-TR" sz="6800" dirty="0"/>
              <a:t>. İstanbul: Küre, </a:t>
            </a:r>
            <a:r>
              <a:rPr lang="tr-TR" sz="6800" dirty="0" err="1"/>
              <a:t>ss</a:t>
            </a:r>
            <a:r>
              <a:rPr lang="tr-TR" sz="6800" dirty="0"/>
              <a:t>. </a:t>
            </a:r>
            <a:r>
              <a:rPr lang="tr-TR" sz="6800" dirty="0" smtClean="0"/>
              <a:t>90-101.</a:t>
            </a:r>
          </a:p>
          <a:p>
            <a:r>
              <a:rPr lang="tr-TR" sz="6800" b="1" dirty="0" smtClean="0"/>
              <a:t>Martin</a:t>
            </a:r>
            <a:r>
              <a:rPr lang="tr-TR" sz="6800" dirty="0" smtClean="0"/>
              <a:t>, M. </a:t>
            </a:r>
            <a:r>
              <a:rPr lang="tr-TR" sz="6800" dirty="0"/>
              <a:t>(2013). </a:t>
            </a:r>
            <a:r>
              <a:rPr lang="tr-TR" sz="6800" dirty="0" smtClean="0"/>
              <a:t>«Dini Tecrübenin Eleştirisi», </a:t>
            </a:r>
            <a:r>
              <a:rPr lang="tr-TR" sz="6800" dirty="0"/>
              <a:t>(çev. Rahim Acar</a:t>
            </a:r>
            <a:r>
              <a:rPr lang="tr-TR" sz="6800" dirty="0" smtClean="0"/>
              <a:t>), </a:t>
            </a:r>
            <a:r>
              <a:rPr lang="tr-TR" sz="6800" i="1" dirty="0"/>
              <a:t>Din Felsefesi: Seçme Metinler</a:t>
            </a:r>
            <a:r>
              <a:rPr lang="tr-TR" sz="6800" dirty="0"/>
              <a:t>, ed. Michael </a:t>
            </a:r>
            <a:r>
              <a:rPr lang="tr-TR" sz="6800" dirty="0" err="1"/>
              <a:t>Peterson</a:t>
            </a:r>
            <a:r>
              <a:rPr lang="tr-TR" sz="6800" dirty="0"/>
              <a:t> </a:t>
            </a:r>
            <a:r>
              <a:rPr lang="tr-TR" sz="6800" dirty="0" err="1"/>
              <a:t>vdğ</a:t>
            </a:r>
            <a:r>
              <a:rPr lang="tr-TR" sz="6800" dirty="0"/>
              <a:t>. İstanbul: Küre, </a:t>
            </a:r>
            <a:r>
              <a:rPr lang="tr-TR" sz="6800" dirty="0" err="1"/>
              <a:t>ss</a:t>
            </a:r>
            <a:r>
              <a:rPr lang="tr-TR" sz="6800" dirty="0"/>
              <a:t>. </a:t>
            </a:r>
            <a:r>
              <a:rPr lang="tr-TR" sz="6800" dirty="0" smtClean="0"/>
              <a:t>101-115.</a:t>
            </a:r>
          </a:p>
          <a:p>
            <a:r>
              <a:rPr lang="tr-TR" sz="6800" b="1" dirty="0" err="1" smtClean="0"/>
              <a:t>Westphal</a:t>
            </a:r>
            <a:r>
              <a:rPr lang="tr-TR" sz="6800" dirty="0" smtClean="0"/>
              <a:t>, M. (2013). «Dini Tecrübenin </a:t>
            </a:r>
            <a:r>
              <a:rPr lang="tr-TR" sz="6800" dirty="0" err="1" smtClean="0"/>
              <a:t>Fenomenolojik</a:t>
            </a:r>
            <a:r>
              <a:rPr lang="tr-TR" sz="6800" dirty="0" smtClean="0"/>
              <a:t> Bir Açıklaması», (çev. Rahim Acar), </a:t>
            </a:r>
            <a:r>
              <a:rPr lang="tr-TR" sz="6800" i="1" dirty="0"/>
              <a:t>Din Felsefesi: Seçme Metinler</a:t>
            </a:r>
            <a:r>
              <a:rPr lang="tr-TR" sz="6800" dirty="0"/>
              <a:t>, ed. Michael </a:t>
            </a:r>
            <a:r>
              <a:rPr lang="tr-TR" sz="6800" dirty="0" err="1"/>
              <a:t>Peterson</a:t>
            </a:r>
            <a:r>
              <a:rPr lang="tr-TR" sz="6800" dirty="0"/>
              <a:t> </a:t>
            </a:r>
            <a:r>
              <a:rPr lang="tr-TR" sz="6800" dirty="0" err="1"/>
              <a:t>vdğ</a:t>
            </a:r>
            <a:r>
              <a:rPr lang="tr-TR" sz="6800" dirty="0"/>
              <a:t>. İstanbul: Küre, </a:t>
            </a:r>
            <a:r>
              <a:rPr lang="tr-TR" sz="6800" dirty="0" err="1"/>
              <a:t>ss</a:t>
            </a:r>
            <a:r>
              <a:rPr lang="tr-TR" sz="6800" dirty="0"/>
              <a:t>. </a:t>
            </a:r>
            <a:r>
              <a:rPr lang="tr-TR" sz="6800" dirty="0" smtClean="0"/>
              <a:t>116-124.</a:t>
            </a:r>
          </a:p>
          <a:p>
            <a:r>
              <a:rPr lang="tr-TR" sz="6800" b="1" dirty="0" smtClean="0"/>
              <a:t>Ertürk</a:t>
            </a:r>
            <a:r>
              <a:rPr lang="tr-TR" sz="6800" dirty="0" smtClean="0"/>
              <a:t>, R. (2016). </a:t>
            </a:r>
            <a:r>
              <a:rPr lang="tr-TR" sz="6800" i="1" dirty="0" err="1" smtClean="0"/>
              <a:t>Sufi</a:t>
            </a:r>
            <a:r>
              <a:rPr lang="tr-TR" sz="6800" i="1" dirty="0" smtClean="0"/>
              <a:t> Tecrübenin Epistemolojisi</a:t>
            </a:r>
            <a:r>
              <a:rPr lang="tr-TR" sz="6800" dirty="0" smtClean="0"/>
              <a:t>, Ankara: </a:t>
            </a:r>
            <a:r>
              <a:rPr lang="tr-TR" sz="6800" dirty="0" err="1" smtClean="0"/>
              <a:t>Fecr</a:t>
            </a:r>
            <a:r>
              <a:rPr lang="tr-TR" sz="6800" dirty="0" smtClean="0"/>
              <a:t> Yay.</a:t>
            </a:r>
          </a:p>
          <a:p>
            <a:r>
              <a:rPr lang="tr-TR" sz="6800" b="1" dirty="0" err="1" smtClean="0"/>
              <a:t>Tüzer</a:t>
            </a:r>
            <a:r>
              <a:rPr lang="tr-TR" sz="6800" b="1" dirty="0" smtClean="0"/>
              <a:t>,</a:t>
            </a:r>
            <a:r>
              <a:rPr lang="tr-TR" sz="6800" dirty="0" smtClean="0"/>
              <a:t> A. (2006). </a:t>
            </a:r>
            <a:r>
              <a:rPr lang="tr-TR" sz="6800" i="1" dirty="0" smtClean="0"/>
              <a:t>Dini Tecrübe ve Mistisizm</a:t>
            </a:r>
            <a:r>
              <a:rPr lang="tr-TR" sz="6800" dirty="0" smtClean="0"/>
              <a:t>, İstanbul: Dergah Yay.  </a:t>
            </a:r>
            <a:endParaRPr lang="tr-TR" sz="6800" dirty="0"/>
          </a:p>
          <a:p>
            <a:endParaRPr lang="tr-TR" dirty="0" smtClean="0"/>
          </a:p>
          <a:p>
            <a:endParaRPr lang="tr-TR" dirty="0" smtClean="0"/>
          </a:p>
          <a:p>
            <a:endParaRPr lang="tr-TR" dirty="0" smtClean="0"/>
          </a:p>
          <a:p>
            <a:endParaRPr lang="tr-TR" dirty="0"/>
          </a:p>
          <a:p>
            <a:endParaRPr lang="tr-TR" dirty="0"/>
          </a:p>
        </p:txBody>
      </p:sp>
    </p:spTree>
    <p:extLst>
      <p:ext uri="{BB962C8B-B14F-4D97-AF65-F5344CB8AC3E}">
        <p14:creationId xmlns:p14="http://schemas.microsoft.com/office/powerpoint/2010/main" val="4498907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Dini Tecrübenin </a:t>
            </a:r>
            <a:r>
              <a:rPr lang="tr-TR" dirty="0" err="1" smtClean="0"/>
              <a:t>Bilişşelliği</a:t>
            </a:r>
            <a:endParaRPr lang="tr-TR" dirty="0"/>
          </a:p>
        </p:txBody>
      </p:sp>
      <p:sp>
        <p:nvSpPr>
          <p:cNvPr id="3" name="İçerik Yer Tutucusu 2"/>
          <p:cNvSpPr>
            <a:spLocks noGrp="1"/>
          </p:cNvSpPr>
          <p:nvPr>
            <p:ph idx="1"/>
          </p:nvPr>
        </p:nvSpPr>
        <p:spPr/>
        <p:txBody>
          <a:bodyPr>
            <a:normAutofit fontScale="92500" lnSpcReduction="10000"/>
          </a:bodyPr>
          <a:lstStyle/>
          <a:p>
            <a:r>
              <a:rPr lang="tr-TR" dirty="0" smtClean="0"/>
              <a:t>Dini tecrübenin Tanrı’nın varlığı lehinde </a:t>
            </a:r>
            <a:r>
              <a:rPr lang="tr-TR" dirty="0" err="1" smtClean="0"/>
              <a:t>epistemik</a:t>
            </a:r>
            <a:r>
              <a:rPr lang="tr-TR" dirty="0" smtClean="0"/>
              <a:t> bir gerekçe teşkil edebilmesi için bazı koşullar söz konusudur.</a:t>
            </a:r>
          </a:p>
          <a:p>
            <a:r>
              <a:rPr lang="tr-TR" dirty="0" smtClean="0"/>
              <a:t>A) Böyle bir tecrübenin gerçekten meydana geldiğinin tespit edilmesi gerekir.</a:t>
            </a:r>
          </a:p>
          <a:p>
            <a:r>
              <a:rPr lang="tr-TR" dirty="0" smtClean="0"/>
              <a:t>B) Böyle bir tecrübenin tecrübeye konu olan varlık (Tanrı) için bir delil teşkil ettiğinin gösterilmesi gerekir.</a:t>
            </a:r>
          </a:p>
          <a:p>
            <a:r>
              <a:rPr lang="tr-TR" dirty="0" smtClean="0"/>
              <a:t>C) Tanrı’nın varlığına bu yolla inanmak için delil olduğunun bir şekilde gösterilmesi gerekir.</a:t>
            </a:r>
          </a:p>
          <a:p>
            <a:endParaRPr lang="tr-TR" dirty="0"/>
          </a:p>
        </p:txBody>
      </p:sp>
    </p:spTree>
    <p:extLst>
      <p:ext uri="{BB962C8B-B14F-4D97-AF65-F5344CB8AC3E}">
        <p14:creationId xmlns:p14="http://schemas.microsoft.com/office/powerpoint/2010/main" val="208071671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t>Dini Tecrübenin </a:t>
            </a:r>
            <a:r>
              <a:rPr lang="tr-TR" dirty="0" err="1"/>
              <a:t>Bilişşelliği</a:t>
            </a:r>
            <a:endParaRPr lang="tr-TR" dirty="0"/>
          </a:p>
        </p:txBody>
      </p:sp>
      <p:sp>
        <p:nvSpPr>
          <p:cNvPr id="3" name="İçerik Yer Tutucusu 2"/>
          <p:cNvSpPr>
            <a:spLocks noGrp="1"/>
          </p:cNvSpPr>
          <p:nvPr>
            <p:ph idx="1"/>
          </p:nvPr>
        </p:nvSpPr>
        <p:spPr/>
        <p:txBody>
          <a:bodyPr>
            <a:normAutofit fontScale="70000" lnSpcReduction="20000"/>
          </a:bodyPr>
          <a:lstStyle/>
          <a:p>
            <a:endParaRPr lang="tr-TR" dirty="0" smtClean="0"/>
          </a:p>
          <a:p>
            <a:r>
              <a:rPr lang="tr-TR" sz="3400" dirty="0" smtClean="0"/>
              <a:t>Bir </a:t>
            </a:r>
            <a:r>
              <a:rPr lang="tr-TR" sz="3400" dirty="0"/>
              <a:t>tecrübenin bilişsel bir değere sahip olması için, tecrübe edilen varlığın tecrübeden (tecrübe edenin zihninden) bağımsız olması zorunludur.</a:t>
            </a:r>
          </a:p>
          <a:p>
            <a:r>
              <a:rPr lang="tr-TR" sz="3400" dirty="0"/>
              <a:t>Ör. Odada bir sandalye olduğunu söylüyorsak, bu iddiamız ancak odada gerçekten bir sandalye varsa bilişsel bir değer kazanacaktır</a:t>
            </a:r>
            <a:r>
              <a:rPr lang="tr-TR" sz="3400" dirty="0" smtClean="0"/>
              <a:t>.</a:t>
            </a:r>
          </a:p>
          <a:p>
            <a:r>
              <a:rPr lang="tr-TR" sz="3400" dirty="0" smtClean="0"/>
              <a:t>Dini tecrübeye karşı çıkanlar, </a:t>
            </a:r>
            <a:r>
              <a:rPr lang="tr-TR" sz="3400" dirty="0"/>
              <a:t>duyu tecrübesinin </a:t>
            </a:r>
            <a:r>
              <a:rPr lang="tr-TR" sz="3400" dirty="0" smtClean="0"/>
              <a:t>aksine dini tecrübede, tecrübe nesnesinin gerçekliğini ve bağımsız varlığını test etmenin mümkün olmadığını ileri sürerler.</a:t>
            </a:r>
          </a:p>
          <a:p>
            <a:r>
              <a:rPr lang="tr-TR" sz="3400" dirty="0" smtClean="0"/>
              <a:t>Yani bu itiraza göre bir kimsenin «Tanrı’yı gerçekten tecrübe etmesi» ile «Tanrı’yı tecrübe ediyormuş gibi olması» arasındaki farkı belirlemek zordur. Halbuki odadaki sandalye konusunda böyle bir zorluk yoktur.</a:t>
            </a:r>
            <a:endParaRPr lang="tr-TR" sz="3400" dirty="0"/>
          </a:p>
          <a:p>
            <a:endParaRPr lang="tr-TR" dirty="0"/>
          </a:p>
        </p:txBody>
      </p:sp>
    </p:spTree>
    <p:extLst>
      <p:ext uri="{BB962C8B-B14F-4D97-AF65-F5344CB8AC3E}">
        <p14:creationId xmlns:p14="http://schemas.microsoft.com/office/powerpoint/2010/main" val="98765184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Bir Algı Olarak Dini Tecrübe</a:t>
            </a:r>
            <a:endParaRPr lang="tr-TR" dirty="0"/>
          </a:p>
        </p:txBody>
      </p:sp>
      <p:sp>
        <p:nvSpPr>
          <p:cNvPr id="3" name="İçerik Yer Tutucusu 2"/>
          <p:cNvSpPr>
            <a:spLocks noGrp="1"/>
          </p:cNvSpPr>
          <p:nvPr>
            <p:ph idx="1"/>
          </p:nvPr>
        </p:nvSpPr>
        <p:spPr/>
        <p:txBody>
          <a:bodyPr>
            <a:normAutofit fontScale="85000" lnSpcReduction="10000"/>
          </a:bodyPr>
          <a:lstStyle/>
          <a:p>
            <a:r>
              <a:rPr lang="tr-TR" dirty="0" smtClean="0"/>
              <a:t>Şimdi dini tecrübeye konu olan varlık (Tanrı) ile duyu tecrübesine konu olan varlıklar arasında fark olduğu muhakkaktır. </a:t>
            </a:r>
          </a:p>
          <a:p>
            <a:r>
              <a:rPr lang="tr-TR" dirty="0" smtClean="0"/>
              <a:t>Biri </a:t>
            </a:r>
            <a:r>
              <a:rPr lang="tr-TR" dirty="0" err="1" smtClean="0"/>
              <a:t>gayrimaddi</a:t>
            </a:r>
            <a:r>
              <a:rPr lang="tr-TR" dirty="0" smtClean="0"/>
              <a:t> bir varlık iken diğeri öyle değildir.</a:t>
            </a:r>
          </a:p>
          <a:p>
            <a:r>
              <a:rPr lang="tr-TR" dirty="0" err="1" smtClean="0"/>
              <a:t>Gayrimaddi</a:t>
            </a:r>
            <a:r>
              <a:rPr lang="tr-TR" dirty="0" smtClean="0"/>
              <a:t> bir varlığın algılanma koşulları ile maddi bir varlığın algılanma koşulları elbette farklı olacaktır.</a:t>
            </a:r>
          </a:p>
          <a:p>
            <a:r>
              <a:rPr lang="tr-TR" dirty="0" smtClean="0"/>
              <a:t>Dini tecrübe de neticede diğer duyu tecrübelerinde olduğu gibi, bir varlığın kendini belirli nitelikleriyle bir öznenin tecrübesine sunmasıyla gerçekleşen bir algıdır.</a:t>
            </a:r>
          </a:p>
          <a:p>
            <a:r>
              <a:rPr lang="tr-TR" dirty="0" smtClean="0"/>
              <a:t>Ancak algıyı sadece duyu algısıyla sınırlandırmak keyfi bir tutumdur ve </a:t>
            </a:r>
            <a:r>
              <a:rPr lang="tr-TR" dirty="0" err="1" smtClean="0"/>
              <a:t>epistemik</a:t>
            </a:r>
            <a:r>
              <a:rPr lang="tr-TR" dirty="0" smtClean="0"/>
              <a:t> bir temelden yoksundur.   </a:t>
            </a:r>
            <a:endParaRPr lang="tr-TR" dirty="0"/>
          </a:p>
          <a:p>
            <a:endParaRPr lang="tr-TR" dirty="0" smtClean="0"/>
          </a:p>
          <a:p>
            <a:endParaRPr lang="tr-TR" dirty="0"/>
          </a:p>
        </p:txBody>
      </p:sp>
    </p:spTree>
    <p:extLst>
      <p:ext uri="{BB962C8B-B14F-4D97-AF65-F5344CB8AC3E}">
        <p14:creationId xmlns:p14="http://schemas.microsoft.com/office/powerpoint/2010/main" val="295537935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r>
              <a:rPr lang="tr-TR" dirty="0" smtClean="0"/>
              <a:t>Ön Tasavvurlar ve Arka-Plan İnançları</a:t>
            </a:r>
            <a:endParaRPr lang="tr-TR" dirty="0"/>
          </a:p>
        </p:txBody>
      </p:sp>
      <p:sp>
        <p:nvSpPr>
          <p:cNvPr id="3" name="İçerik Yer Tutucusu 2"/>
          <p:cNvSpPr>
            <a:spLocks noGrp="1"/>
          </p:cNvSpPr>
          <p:nvPr>
            <p:ph idx="1"/>
          </p:nvPr>
        </p:nvSpPr>
        <p:spPr/>
        <p:txBody>
          <a:bodyPr>
            <a:normAutofit fontScale="92500" lnSpcReduction="20000"/>
          </a:bodyPr>
          <a:lstStyle/>
          <a:p>
            <a:r>
              <a:rPr lang="tr-TR" dirty="0" smtClean="0"/>
              <a:t>Bir başka itiraz, Tanrı’ya dair dini bir tecrübe olayında esasen belirleyici olanın, Tanrı’ya ilişkin tecrübeden önce zaten mevcut olan tasavvur ve inançlarımız olduğunu, tecrübeyi bu inançların şekillendirdiğini ve yönlendirdiğini ileri sürer.</a:t>
            </a:r>
          </a:p>
          <a:p>
            <a:r>
              <a:rPr lang="tr-TR" dirty="0" smtClean="0"/>
              <a:t>Cevap: Dikkat edilirse, bu durumun diğer duyu algıları için de geçerli olduğu görülecektir. Duyusal algı durumunda bile duyu tecrübesinin içeriklerine indirgenemeyecek bir inanç çerçevesi arka planda iş başındadır. Bir nesneyi tanıma durumu salt duyusal nitelikleri aşan bir olgudur. </a:t>
            </a:r>
            <a:endParaRPr lang="tr-TR" dirty="0"/>
          </a:p>
        </p:txBody>
      </p:sp>
    </p:spTree>
    <p:extLst>
      <p:ext uri="{BB962C8B-B14F-4D97-AF65-F5344CB8AC3E}">
        <p14:creationId xmlns:p14="http://schemas.microsoft.com/office/powerpoint/2010/main" val="369177532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Duyu Tecrübesi-Dini Tecrübe Farkı</a:t>
            </a:r>
            <a:endParaRPr lang="tr-TR" dirty="0"/>
          </a:p>
        </p:txBody>
      </p:sp>
      <p:sp>
        <p:nvSpPr>
          <p:cNvPr id="3" name="İçerik Yer Tutucusu 2"/>
          <p:cNvSpPr>
            <a:spLocks noGrp="1"/>
          </p:cNvSpPr>
          <p:nvPr>
            <p:ph idx="1"/>
          </p:nvPr>
        </p:nvSpPr>
        <p:spPr>
          <a:xfrm>
            <a:off x="457200" y="1417638"/>
            <a:ext cx="8229600" cy="4819674"/>
          </a:xfrm>
        </p:spPr>
        <p:txBody>
          <a:bodyPr>
            <a:noAutofit/>
          </a:bodyPr>
          <a:lstStyle/>
          <a:p>
            <a:r>
              <a:rPr lang="tr-TR" sz="2300" dirty="0" smtClean="0"/>
              <a:t>Duyu tecrübesi, duyusal nitelikler söz konusu olduğu için, herkes tarafından paylaşılabilecek bir tecrübe gibi görünüyorken, dini tecrübe duyusal olmayan bir algıyı öngördüğü için öznel olmasa da </a:t>
            </a:r>
            <a:r>
              <a:rPr lang="tr-TR" sz="2300" i="1" dirty="0" smtClean="0"/>
              <a:t>özel</a:t>
            </a:r>
            <a:r>
              <a:rPr lang="tr-TR" sz="2300" dirty="0" smtClean="0"/>
              <a:t> bir tecrübe gibi durmaktadır.</a:t>
            </a:r>
          </a:p>
          <a:p>
            <a:r>
              <a:rPr lang="tr-TR" sz="2300" dirty="0" smtClean="0"/>
              <a:t>Duyu tecrübesinin aksine dini tecrübede, tecrübe nesnesi (Tanrı) iradi bir varlıktır ve dini tecrübe </a:t>
            </a:r>
            <a:r>
              <a:rPr lang="tr-TR" sz="2300" dirty="0" err="1" smtClean="0"/>
              <a:t>Tarı’nın</a:t>
            </a:r>
            <a:r>
              <a:rPr lang="tr-TR" sz="2300" dirty="0" smtClean="0"/>
              <a:t> iradesiyle de bağlantılıdır. Bu dini tecrübenin </a:t>
            </a:r>
            <a:r>
              <a:rPr lang="tr-TR" sz="2300" dirty="0" err="1" smtClean="0"/>
              <a:t>öndeyilenmesi</a:t>
            </a:r>
            <a:r>
              <a:rPr lang="tr-TR" sz="2300" dirty="0" smtClean="0"/>
              <a:t> ve tekrarlanması önünde bir engeldir.</a:t>
            </a:r>
          </a:p>
          <a:p>
            <a:r>
              <a:rPr lang="tr-TR" sz="2300" dirty="0" smtClean="0"/>
              <a:t>Bu benzersizlikler dini tecrübenin </a:t>
            </a:r>
            <a:r>
              <a:rPr lang="tr-TR" sz="2300" dirty="0" err="1" smtClean="0"/>
              <a:t>bilişşellikten</a:t>
            </a:r>
            <a:r>
              <a:rPr lang="tr-TR" sz="2300" dirty="0" smtClean="0"/>
              <a:t> yoksun olduğunu göstermez, aksine sadece duyu tecrübesiyle dini tecrübeyi aynı kefeye koymamamız gerektiğini gösterir. </a:t>
            </a:r>
          </a:p>
          <a:p>
            <a:r>
              <a:rPr lang="tr-TR" sz="2300" dirty="0" smtClean="0"/>
              <a:t>Algıyı sadece duyu tecrübesiyle sınırlandırmak için bir neden yoktur. </a:t>
            </a:r>
            <a:endParaRPr lang="tr-TR" sz="2300" dirty="0"/>
          </a:p>
        </p:txBody>
      </p:sp>
    </p:spTree>
    <p:extLst>
      <p:ext uri="{BB962C8B-B14F-4D97-AF65-F5344CB8AC3E}">
        <p14:creationId xmlns:p14="http://schemas.microsoft.com/office/powerpoint/2010/main" val="251315703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Geçerli/Geçersiz Tecrübe</a:t>
            </a:r>
            <a:endParaRPr lang="tr-TR" dirty="0"/>
          </a:p>
        </p:txBody>
      </p:sp>
      <p:sp>
        <p:nvSpPr>
          <p:cNvPr id="3" name="İçerik Yer Tutucusu 2"/>
          <p:cNvSpPr>
            <a:spLocks noGrp="1"/>
          </p:cNvSpPr>
          <p:nvPr>
            <p:ph idx="1"/>
          </p:nvPr>
        </p:nvSpPr>
        <p:spPr/>
        <p:txBody>
          <a:bodyPr>
            <a:normAutofit fontScale="77500" lnSpcReduction="20000"/>
          </a:bodyPr>
          <a:lstStyle/>
          <a:p>
            <a:r>
              <a:rPr lang="tr-TR" dirty="0" smtClean="0"/>
              <a:t>Esasen duyu tecrübesi konusunda da, bu tecrübenin ne kadar bilişsel olduğuna ve hangi koşullar altında geçerli olacağına dair tartışmalar söz konusudur. Bu konuda evrensel bir uzlaşının olmadığı söylenebilir.</a:t>
            </a:r>
          </a:p>
          <a:p>
            <a:r>
              <a:rPr lang="tr-TR" dirty="0" smtClean="0"/>
              <a:t>Demek ki geçerli olanla olmayanı ayırt etme zorluğu sadece dini tecrübe için değil duyu tecrübesi için de geçerlidir.</a:t>
            </a:r>
          </a:p>
          <a:p>
            <a:r>
              <a:rPr lang="tr-TR" dirty="0" smtClean="0"/>
              <a:t>Dolayısıyla, sırf, geçerli olanın geçersiz olandan ayırt edilmesinin zorluğunu gerekçe göstererek dini tecrübeyi baştan bilişsel alanın dışında tutmak doğru değildir. Aynı şey duyu tecrübesi için de geçerlidir.</a:t>
            </a:r>
          </a:p>
          <a:p>
            <a:r>
              <a:rPr lang="tr-TR" dirty="0" smtClean="0"/>
              <a:t>Ancak bu benzerlik yine de duyu tecrübesi ile dini tecrübe arasındaki benzersizliği ortadan kaldıramayacaktır. </a:t>
            </a:r>
          </a:p>
          <a:p>
            <a:endParaRPr lang="tr-TR" dirty="0"/>
          </a:p>
        </p:txBody>
      </p:sp>
    </p:spTree>
    <p:extLst>
      <p:ext uri="{BB962C8B-B14F-4D97-AF65-F5344CB8AC3E}">
        <p14:creationId xmlns:p14="http://schemas.microsoft.com/office/powerpoint/2010/main" val="262515840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Safdillik (</a:t>
            </a:r>
            <a:r>
              <a:rPr lang="tr-TR" dirty="0" err="1" smtClean="0"/>
              <a:t>Credulity</a:t>
            </a:r>
            <a:r>
              <a:rPr lang="tr-TR" dirty="0" smtClean="0"/>
              <a:t>) İlkesi</a:t>
            </a:r>
            <a:endParaRPr lang="tr-TR" dirty="0"/>
          </a:p>
        </p:txBody>
      </p:sp>
      <p:sp>
        <p:nvSpPr>
          <p:cNvPr id="3" name="İçerik Yer Tutucusu 2"/>
          <p:cNvSpPr>
            <a:spLocks noGrp="1"/>
          </p:cNvSpPr>
          <p:nvPr>
            <p:ph idx="1"/>
          </p:nvPr>
        </p:nvSpPr>
        <p:spPr/>
        <p:txBody>
          <a:bodyPr>
            <a:normAutofit fontScale="77500" lnSpcReduction="20000"/>
          </a:bodyPr>
          <a:lstStyle/>
          <a:p>
            <a:r>
              <a:rPr lang="tr-TR" dirty="0" smtClean="0"/>
              <a:t>Bu ilkeye göre, biri bir şeyi tecrübe ettiğini söylüyorsa ve bizim bu tecrübenin bir yanılsama olduğuna dair bir delilimiz yoksa, bu tecrübe iddiası muhtemelen doğrudur.</a:t>
            </a:r>
          </a:p>
          <a:p>
            <a:r>
              <a:rPr lang="tr-TR" dirty="0" smtClean="0"/>
              <a:t>Peki bir dini tecrübe olayının bir yanılsama ve aldanma olup olmadığını nasıl denetleyebiliriz?</a:t>
            </a:r>
          </a:p>
          <a:p>
            <a:r>
              <a:rPr lang="tr-TR" dirty="0" smtClean="0"/>
              <a:t>Bazıları ör. özne üzerinde olumlu </a:t>
            </a:r>
            <a:r>
              <a:rPr lang="tr-TR" dirty="0"/>
              <a:t>tesir </a:t>
            </a:r>
            <a:r>
              <a:rPr lang="tr-TR" dirty="0" smtClean="0"/>
              <a:t>bırakmış olmasının </a:t>
            </a:r>
            <a:r>
              <a:rPr lang="tr-TR" dirty="0"/>
              <a:t>bir dini </a:t>
            </a:r>
            <a:r>
              <a:rPr lang="tr-TR" dirty="0" smtClean="0"/>
              <a:t>tecrübenin sahih ve geçerli olduğunu gösterebileceğini ileri  sürer.</a:t>
            </a:r>
          </a:p>
          <a:p>
            <a:r>
              <a:rPr lang="tr-TR" dirty="0" smtClean="0"/>
              <a:t>Ancak sadece bundan (tecrübenin olumlu etki yapmasından) hareketle tecrübenin sahih olduğu sonucuna gitmek doğru değildir.</a:t>
            </a:r>
          </a:p>
          <a:p>
            <a:r>
              <a:rPr lang="tr-TR" dirty="0" smtClean="0"/>
              <a:t>  </a:t>
            </a:r>
            <a:endParaRPr lang="tr-TR" dirty="0"/>
          </a:p>
        </p:txBody>
      </p:sp>
    </p:spTree>
    <p:extLst>
      <p:ext uri="{BB962C8B-B14F-4D97-AF65-F5344CB8AC3E}">
        <p14:creationId xmlns:p14="http://schemas.microsoft.com/office/powerpoint/2010/main" val="1124627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Değerlendirme</a:t>
            </a:r>
            <a:endParaRPr lang="tr-TR" dirty="0"/>
          </a:p>
        </p:txBody>
      </p:sp>
      <p:sp>
        <p:nvSpPr>
          <p:cNvPr id="3" name="İçerik Yer Tutucusu 2"/>
          <p:cNvSpPr>
            <a:spLocks noGrp="1"/>
          </p:cNvSpPr>
          <p:nvPr>
            <p:ph idx="1"/>
          </p:nvPr>
        </p:nvSpPr>
        <p:spPr/>
        <p:txBody>
          <a:bodyPr>
            <a:normAutofit fontScale="85000" lnSpcReduction="20000"/>
          </a:bodyPr>
          <a:lstStyle/>
          <a:p>
            <a:r>
              <a:rPr lang="tr-TR" dirty="0" smtClean="0"/>
              <a:t>Tanrı’nın varlığının dini tecrübe </a:t>
            </a:r>
            <a:r>
              <a:rPr lang="tr-TR" dirty="0"/>
              <a:t>yoluyla </a:t>
            </a:r>
            <a:r>
              <a:rPr lang="tr-TR" dirty="0" smtClean="0"/>
              <a:t>kanıtlanması konusunda, safdillik ilkesinin yalnız başına  yeterli olmadığı söylenebilir.</a:t>
            </a:r>
          </a:p>
          <a:p>
            <a:r>
              <a:rPr lang="tr-TR" dirty="0" smtClean="0"/>
              <a:t>Bu konuda tecrübenin dolaylı bazı delillerle denetlenmesi kaçınılmaz gibi görünmektedir.</a:t>
            </a:r>
          </a:p>
          <a:p>
            <a:r>
              <a:rPr lang="tr-TR" dirty="0" smtClean="0"/>
              <a:t>Dini tecrübe neticesinde ileri sürülen iddiaların/önermelerin ne ölçüde doğru veya rasyonel olduğu, başta, Tanrı’ya dair  a </a:t>
            </a:r>
            <a:r>
              <a:rPr lang="tr-TR" dirty="0" err="1" smtClean="0"/>
              <a:t>priori</a:t>
            </a:r>
            <a:r>
              <a:rPr lang="tr-TR" dirty="0" smtClean="0"/>
              <a:t> sezgilerimiz çerçevesinde sınanmalıdır.</a:t>
            </a:r>
          </a:p>
          <a:p>
            <a:r>
              <a:rPr lang="tr-TR" dirty="0" smtClean="0"/>
              <a:t>Yine tecrübe iddiasında bulunan kişinin </a:t>
            </a:r>
            <a:r>
              <a:rPr lang="tr-TR" dirty="0" err="1" smtClean="0"/>
              <a:t>epistemik</a:t>
            </a:r>
            <a:r>
              <a:rPr lang="tr-TR" dirty="0" smtClean="0"/>
              <a:t> ve ahlaki anlamda ne kadar güvenilir olduğunu da dikkate almak durumundayız.</a:t>
            </a:r>
          </a:p>
          <a:p>
            <a:endParaRPr lang="tr-TR" dirty="0" smtClean="0"/>
          </a:p>
          <a:p>
            <a:endParaRPr lang="tr-TR" dirty="0"/>
          </a:p>
        </p:txBody>
      </p:sp>
    </p:spTree>
    <p:extLst>
      <p:ext uri="{BB962C8B-B14F-4D97-AF65-F5344CB8AC3E}">
        <p14:creationId xmlns:p14="http://schemas.microsoft.com/office/powerpoint/2010/main" val="3463598883"/>
      </p:ext>
    </p:extLst>
  </p:cSld>
  <p:clrMapOvr>
    <a:masterClrMapping/>
  </p:clrMapOvr>
  <p:timing>
    <p:tnLst>
      <p:par>
        <p:cTn id="1" dur="indefinite" restart="never" nodeType="tmRoot"/>
      </p:par>
    </p:tnLst>
  </p:timing>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445</TotalTime>
  <Words>1103</Words>
  <Application>Microsoft Office PowerPoint</Application>
  <PresentationFormat>Ekran Gösterisi (4:3)</PresentationFormat>
  <Paragraphs>60</Paragraphs>
  <Slides>10</Slides>
  <Notes>0</Notes>
  <HiddenSlides>0</HiddenSlides>
  <MMClips>0</MMClips>
  <ScaleCrop>false</ScaleCrop>
  <HeadingPairs>
    <vt:vector size="6" baseType="variant">
      <vt:variant>
        <vt:lpstr>Kullanılan Yazı Tipleri</vt:lpstr>
      </vt:variant>
      <vt:variant>
        <vt:i4>2</vt:i4>
      </vt:variant>
      <vt:variant>
        <vt:lpstr>Tema</vt:lpstr>
      </vt:variant>
      <vt:variant>
        <vt:i4>1</vt:i4>
      </vt:variant>
      <vt:variant>
        <vt:lpstr>Slayt Başlıkları</vt:lpstr>
      </vt:variant>
      <vt:variant>
        <vt:i4>10</vt:i4>
      </vt:variant>
    </vt:vector>
  </HeadingPairs>
  <TitlesOfParts>
    <vt:vector size="13" baseType="lpstr">
      <vt:lpstr>Arial</vt:lpstr>
      <vt:lpstr>Calibri</vt:lpstr>
      <vt:lpstr>Ofis Teması</vt:lpstr>
      <vt:lpstr>DİNİ TECRÜBE KANITI</vt:lpstr>
      <vt:lpstr>Dini Tecrübenin Bilişşelliği</vt:lpstr>
      <vt:lpstr>Dini Tecrübenin Bilişşelliği</vt:lpstr>
      <vt:lpstr>Bir Algı Olarak Dini Tecrübe</vt:lpstr>
      <vt:lpstr>Ön Tasavvurlar ve Arka-Plan İnançları</vt:lpstr>
      <vt:lpstr>Duyu Tecrübesi-Dini Tecrübe Farkı</vt:lpstr>
      <vt:lpstr>Geçerli/Geçersiz Tecrübe</vt:lpstr>
      <vt:lpstr>Safdillik (Credulity) İlkesi</vt:lpstr>
      <vt:lpstr>Değerlendirme</vt:lpstr>
      <vt:lpstr>Kaynaklar</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yusufduman</dc:creator>
  <cp:lastModifiedBy>yusuf duman</cp:lastModifiedBy>
  <cp:revision>119</cp:revision>
  <dcterms:created xsi:type="dcterms:W3CDTF">2018-01-30T17:37:52Z</dcterms:created>
  <dcterms:modified xsi:type="dcterms:W3CDTF">2018-04-11T12:43:04Z</dcterms:modified>
</cp:coreProperties>
</file>