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730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66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0439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748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12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368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65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707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13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522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9C54F-734C-407E-87F0-0C5E556E736A}" type="datetimeFigureOut">
              <a:rPr lang="tr-TR" smtClean="0"/>
              <a:t>10.07.2020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F59FB-6CF8-4830-90F0-5D4B06F458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98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ubhuti" TargetMode="External"/><Relationship Id="rId2" Type="http://schemas.openxmlformats.org/officeDocument/2006/relationships/hyperlink" Target="http://en.wikipedia.org/wiki/Gautama_Buddh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Bodhi" TargetMode="External"/><Relationship Id="rId4" Type="http://schemas.openxmlformats.org/officeDocument/2006/relationships/hyperlink" Target="http://en.wikipedia.org/wiki/Diamond_Sutr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Skandha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permanence" TargetMode="External"/><Relationship Id="rId2" Type="http://schemas.openxmlformats.org/officeDocument/2006/relationships/hyperlink" Target="http://en.wikipedia.org/wiki/Merit_(Buddhism)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Gatha" TargetMode="External"/><Relationship Id="rId4" Type="http://schemas.openxmlformats.org/officeDocument/2006/relationships/hyperlink" Target="http://en.wikipedia.org/wiki/Diamond_Sutra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Katyayana_(Buddhist)" TargetMode="External"/><Relationship Id="rId3" Type="http://schemas.openxmlformats.org/officeDocument/2006/relationships/hyperlink" Target="http://en.wikipedia.org/wiki/Gautama_Buddha" TargetMode="External"/><Relationship Id="rId7" Type="http://schemas.openxmlformats.org/officeDocument/2006/relationships/hyperlink" Target="http://en.wikipedia.org/wiki/Maudgalyayana" TargetMode="External"/><Relationship Id="rId2" Type="http://schemas.openxmlformats.org/officeDocument/2006/relationships/hyperlink" Target="http://en.wikipedia.org/wiki/Sravak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ahakasyapa" TargetMode="External"/><Relationship Id="rId5" Type="http://schemas.openxmlformats.org/officeDocument/2006/relationships/hyperlink" Target="http://en.wikipedia.org/wiki/Sariputra" TargetMode="External"/><Relationship Id="rId4" Type="http://schemas.openxmlformats.org/officeDocument/2006/relationships/hyperlink" Target="http://en.wikipedia.org/wiki/Arhats" TargetMode="External"/><Relationship Id="rId9" Type="http://schemas.openxmlformats.org/officeDocument/2006/relationships/hyperlink" Target="http://en.wikipedia.org/wiki/Anand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P%C4%81li" TargetMode="External"/><Relationship Id="rId2" Type="http://schemas.openxmlformats.org/officeDocument/2006/relationships/hyperlink" Target="http://en.wikipedia.org/wiki/Sanskr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252525"/>
                </a:solidFill>
                <a:latin typeface="Arial"/>
              </a:rPr>
              <a:t>The </a:t>
            </a:r>
            <a:r>
              <a:rPr lang="en-US" i="1" dirty="0">
                <a:solidFill>
                  <a:srgbClr val="252525"/>
                </a:solidFill>
                <a:latin typeface="Arial"/>
              </a:rPr>
              <a:t>Diamond </a:t>
            </a:r>
            <a:r>
              <a:rPr lang="en-US" i="1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, like many Buddhist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sūtras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, begins with the phrase "Thus have I heard" (Skt. </a:t>
            </a:r>
            <a:r>
              <a:rPr lang="en-US" i="1" dirty="0" err="1">
                <a:solidFill>
                  <a:srgbClr val="252525"/>
                </a:solidFill>
                <a:latin typeface="Arial"/>
              </a:rPr>
              <a:t>evaṃ</a:t>
            </a:r>
            <a:r>
              <a:rPr lang="en-US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en-US" i="1" dirty="0" err="1">
                <a:solidFill>
                  <a:srgbClr val="252525"/>
                </a:solidFill>
                <a:latin typeface="Arial"/>
              </a:rPr>
              <a:t>mayā</a:t>
            </a:r>
            <a:r>
              <a:rPr lang="en-US" i="1" dirty="0">
                <a:solidFill>
                  <a:srgbClr val="252525"/>
                </a:solidFill>
                <a:latin typeface="Arial"/>
              </a:rPr>
              <a:t> </a:t>
            </a:r>
            <a:r>
              <a:rPr lang="en-US" i="1" dirty="0" err="1">
                <a:solidFill>
                  <a:srgbClr val="252525"/>
                </a:solidFill>
                <a:latin typeface="Arial"/>
              </a:rPr>
              <a:t>śrutam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). In the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, the </a:t>
            </a:r>
            <a:r>
              <a:rPr lang="en-US" dirty="0">
                <a:solidFill>
                  <a:srgbClr val="0B0080"/>
                </a:solidFill>
                <a:latin typeface="Arial"/>
                <a:hlinkClick r:id="rId2" tooltip="Gautama Buddha"/>
              </a:rPr>
              <a:t>Buddha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has finished his daily walk with the monks to gather offerings of food, and he sits down to rest. Elder 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3" tooltip="Subhuti"/>
              </a:rPr>
              <a:t>Subhūti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comes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 forth and asks the Buddha a question. What follows is a dialogue regarding the nature of perception. The Buddha often uses paradoxical phrases such as, "What is called the highest teaching is not the highest teaching".</a:t>
            </a:r>
            <a:r>
              <a:rPr lang="en-US" baseline="30000" dirty="0">
                <a:solidFill>
                  <a:srgbClr val="0B0080"/>
                </a:solidFill>
                <a:latin typeface="Arial"/>
                <a:hlinkClick r:id="rId4"/>
              </a:rPr>
              <a:t>[15]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The Buddha is generally thought to be trying to help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Subhūti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 unlearn his preconceived, limited notions of the nature of reality and </a:t>
            </a:r>
            <a:r>
              <a:rPr lang="en-US" dirty="0">
                <a:solidFill>
                  <a:srgbClr val="0B0080"/>
                </a:solidFill>
                <a:latin typeface="Arial"/>
                <a:hlinkClick r:id="rId5" tooltip="Bodhi"/>
              </a:rPr>
              <a:t>enlightenment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943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252525"/>
                </a:solidFill>
                <a:latin typeface="Arial"/>
              </a:rPr>
              <a:t>Emphasizing that all </a:t>
            </a:r>
            <a:r>
              <a:rPr lang="en-US" dirty="0">
                <a:solidFill>
                  <a:srgbClr val="0B0080"/>
                </a:solidFill>
                <a:latin typeface="Arial"/>
                <a:hlinkClick r:id="rId2" tooltip="Skandhas"/>
              </a:rPr>
              <a:t>forms, thoughts and conceptions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are ultimately illusory, he teaches that true enlightenment cannot be grasped through them; they must be set aside. In his commentary on the Diamond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Hsing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 Yun describes the four main points from the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 as giving without attachment to self, liberating beings without notions of self and other, living without attachment, and cultivating without attainment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019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solidFill>
                  <a:srgbClr val="252525"/>
                </a:solidFill>
                <a:latin typeface="Arial"/>
              </a:rPr>
              <a:t>Throughout the teaching, the Buddha repeats that successful assimilation of even a four-line extract of it is of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incalculable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2" tooltip="Merit (Buddhism)"/>
              </a:rPr>
              <a:t>merit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and can bring about enlightenment. One specific extract that draws much attention in this respect is a highly ornate four-line verse about </a:t>
            </a:r>
            <a:r>
              <a:rPr lang="en-US" dirty="0">
                <a:solidFill>
                  <a:srgbClr val="0B0080"/>
                </a:solidFill>
                <a:latin typeface="Arial"/>
                <a:hlinkClick r:id="rId3" tooltip="Impermanence"/>
              </a:rPr>
              <a:t>impermanence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appearing at the end of the </a:t>
            </a:r>
            <a:r>
              <a:rPr lang="en-US" dirty="0" err="1">
                <a:solidFill>
                  <a:srgbClr val="252525"/>
                </a:solidFill>
                <a:latin typeface="Arial"/>
              </a:rPr>
              <a:t>sūtra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.</a:t>
            </a:r>
            <a:r>
              <a:rPr lang="en-US" baseline="30000" dirty="0">
                <a:solidFill>
                  <a:srgbClr val="0B0080"/>
                </a:solidFill>
                <a:latin typeface="Arial"/>
                <a:hlinkClick r:id="rId4"/>
              </a:rPr>
              <a:t>[17]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Section 26 also ends with a four-line 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5" tooltip="Gatha"/>
              </a:rPr>
              <a:t>gatha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.</a:t>
            </a:r>
          </a:p>
          <a:p>
            <a:r>
              <a:rPr lang="en-US" dirty="0"/>
              <a:t>All composed things are like a dream,</a:t>
            </a:r>
            <a:br>
              <a:rPr lang="en-US" dirty="0"/>
            </a:br>
            <a:endParaRPr lang="en-US" dirty="0"/>
          </a:p>
          <a:p>
            <a:r>
              <a:rPr lang="en-US" dirty="0"/>
              <a:t>a phantom, a drop of dew, a flash of lightning.</a:t>
            </a:r>
            <a:br>
              <a:rPr lang="en-US" dirty="0"/>
            </a:br>
            <a:r>
              <a:rPr lang="en-US" dirty="0"/>
              <a:t>That is how to meditate on them,</a:t>
            </a:r>
            <a:br>
              <a:rPr lang="en-US" dirty="0"/>
            </a:br>
            <a:r>
              <a:rPr lang="en-US" dirty="0"/>
              <a:t>that is how to observe them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906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Subhūti</a:t>
            </a:r>
            <a:r>
              <a:rPr lang="tr-TR" dirty="0"/>
              <a:t> 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Ten </a:t>
            </a:r>
            <a:r>
              <a:rPr lang="tr-TR" dirty="0" err="1"/>
              <a:t>Great</a:t>
            </a:r>
            <a:r>
              <a:rPr lang="tr-TR" dirty="0" err="1">
                <a:hlinkClick r:id="rId2" tooltip="Sravaka"/>
              </a:rPr>
              <a:t>Śrāvakas</a:t>
            </a:r>
            <a:r>
              <a:rPr lang="tr-TR" dirty="0"/>
              <a:t> of </a:t>
            </a:r>
            <a:r>
              <a:rPr lang="tr-TR" dirty="0" err="1">
                <a:hlinkClick r:id="rId3" tooltip="Gautama Buddha"/>
              </a:rPr>
              <a:t>Śākyamuni</a:t>
            </a:r>
            <a:r>
              <a:rPr lang="tr-TR" dirty="0">
                <a:hlinkClick r:id="rId3" tooltip="Gautama Buddha"/>
              </a:rPr>
              <a:t> </a:t>
            </a:r>
            <a:r>
              <a:rPr lang="tr-TR" dirty="0" err="1">
                <a:hlinkClick r:id="rId3" tooltip="Gautama Buddha"/>
              </a:rPr>
              <a:t>Buddha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foremost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understanding</a:t>
            </a:r>
            <a:r>
              <a:rPr lang="tr-TR" dirty="0"/>
              <a:t> of </a:t>
            </a:r>
            <a:r>
              <a:rPr lang="tr-TR" dirty="0" err="1"/>
              <a:t>emptiness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Prakrit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Pali</a:t>
            </a:r>
            <a:r>
              <a:rPr lang="tr-TR" dirty="0"/>
              <a:t> , his name </a:t>
            </a:r>
            <a:r>
              <a:rPr lang="tr-TR" dirty="0" err="1"/>
              <a:t>literally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"</a:t>
            </a:r>
            <a:r>
              <a:rPr lang="tr-TR" dirty="0" err="1"/>
              <a:t>Good</a:t>
            </a:r>
            <a:r>
              <a:rPr lang="tr-TR" dirty="0"/>
              <a:t> </a:t>
            </a:r>
            <a:r>
              <a:rPr lang="tr-TR" dirty="0" err="1"/>
              <a:t>Existence</a:t>
            </a:r>
            <a:r>
              <a:rPr lang="tr-TR" dirty="0"/>
              <a:t>" (</a:t>
            </a:r>
            <a:r>
              <a:rPr lang="tr-TR" i="1" dirty="0"/>
              <a:t>su</a:t>
            </a:r>
            <a:r>
              <a:rPr lang="tr-TR" dirty="0"/>
              <a:t>: "</a:t>
            </a:r>
            <a:r>
              <a:rPr lang="tr-TR" dirty="0" err="1"/>
              <a:t>good</a:t>
            </a:r>
            <a:r>
              <a:rPr lang="tr-TR" dirty="0"/>
              <a:t>", </a:t>
            </a:r>
            <a:r>
              <a:rPr lang="tr-TR" i="1" dirty="0" err="1"/>
              <a:t>bhūti</a:t>
            </a:r>
            <a:r>
              <a:rPr lang="tr-TR" dirty="0"/>
              <a:t>: "</a:t>
            </a:r>
            <a:r>
              <a:rPr lang="tr-TR" dirty="0" err="1"/>
              <a:t>existence</a:t>
            </a:r>
            <a:r>
              <a:rPr lang="tr-TR" dirty="0"/>
              <a:t>"). He is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sometimes</a:t>
            </a:r>
            <a:r>
              <a:rPr lang="tr-TR" dirty="0"/>
              <a:t> </a:t>
            </a:r>
            <a:r>
              <a:rPr lang="tr-TR" dirty="0" err="1"/>
              <a:t>referred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as </a:t>
            </a:r>
            <a:r>
              <a:rPr lang="tr-TR" dirty="0" err="1"/>
              <a:t>or</a:t>
            </a:r>
            <a:r>
              <a:rPr lang="tr-TR" dirty="0"/>
              <a:t> "</a:t>
            </a:r>
            <a:r>
              <a:rPr lang="tr-TR" dirty="0" err="1"/>
              <a:t>Elder</a:t>
            </a:r>
            <a:r>
              <a:rPr lang="tr-TR" dirty="0"/>
              <a:t> </a:t>
            </a:r>
            <a:r>
              <a:rPr lang="tr-TR" dirty="0" err="1"/>
              <a:t>Subhūti</a:t>
            </a:r>
            <a:r>
              <a:rPr lang="tr-TR" dirty="0"/>
              <a:t>" (</a:t>
            </a:r>
            <a:r>
              <a:rPr lang="tr-TR" dirty="0" err="1"/>
              <a:t>Sthavira</a:t>
            </a:r>
            <a:r>
              <a:rPr lang="tr-TR" dirty="0"/>
              <a:t> </a:t>
            </a:r>
            <a:r>
              <a:rPr lang="tr-TR" dirty="0" err="1"/>
              <a:t>Subhūti</a:t>
            </a:r>
            <a:r>
              <a:rPr lang="tr-TR" dirty="0"/>
              <a:t>). He </a:t>
            </a:r>
            <a:r>
              <a:rPr lang="tr-TR" dirty="0" err="1"/>
              <a:t>was</a:t>
            </a:r>
            <a:r>
              <a:rPr lang="tr-TR" dirty="0"/>
              <a:t> a </a:t>
            </a:r>
            <a:r>
              <a:rPr lang="tr-TR" dirty="0" err="1"/>
              <a:t>contemporary</a:t>
            </a:r>
            <a:r>
              <a:rPr lang="tr-TR" dirty="0"/>
              <a:t> of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famous</a:t>
            </a:r>
            <a:r>
              <a:rPr lang="tr-TR" dirty="0"/>
              <a:t> </a:t>
            </a:r>
            <a:r>
              <a:rPr lang="tr-TR" dirty="0" err="1">
                <a:hlinkClick r:id="rId4" tooltip="Arhats"/>
              </a:rPr>
              <a:t>arhats</a:t>
            </a:r>
            <a:r>
              <a:rPr lang="tr-TR" dirty="0"/>
              <a:t> as </a:t>
            </a:r>
            <a:r>
              <a:rPr lang="tr-TR" dirty="0" err="1">
                <a:hlinkClick r:id="rId5" tooltip="Sariputra"/>
              </a:rPr>
              <a:t>Śāriputra</a:t>
            </a:r>
            <a:r>
              <a:rPr lang="tr-TR" dirty="0"/>
              <a:t>, </a:t>
            </a:r>
            <a:r>
              <a:rPr lang="tr-TR" dirty="0" err="1">
                <a:hlinkClick r:id="rId6" tooltip="Mahakasyapa"/>
              </a:rPr>
              <a:t>Mahākāśyapa</a:t>
            </a:r>
            <a:r>
              <a:rPr lang="tr-TR" dirty="0" err="1"/>
              <a:t>,</a:t>
            </a:r>
            <a:r>
              <a:rPr lang="tr-TR" dirty="0" err="1">
                <a:hlinkClick r:id="rId7" tooltip="Maudgalyayana"/>
              </a:rPr>
              <a:t>Mahāmaudgalyāyana</a:t>
            </a:r>
            <a:r>
              <a:rPr lang="tr-TR" dirty="0"/>
              <a:t>, </a:t>
            </a:r>
            <a:r>
              <a:rPr lang="tr-TR" dirty="0" err="1">
                <a:hlinkClick r:id="rId8" tooltip="Katyayana (Buddhist)"/>
              </a:rPr>
              <a:t>Mahākātyāyana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 </a:t>
            </a:r>
            <a:r>
              <a:rPr lang="tr-TR" dirty="0" err="1">
                <a:hlinkClick r:id="rId9" tooltip="Ananda"/>
              </a:rPr>
              <a:t>Ānanda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097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252525"/>
                </a:solidFill>
                <a:latin typeface="Arial"/>
              </a:rPr>
              <a:t>Śrāvaka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(</a:t>
            </a:r>
            <a:r>
              <a:rPr lang="en-US" dirty="0">
                <a:solidFill>
                  <a:srgbClr val="0B0080"/>
                </a:solidFill>
                <a:latin typeface="Arial"/>
                <a:hlinkClick r:id="rId2" tooltip="Sanskrit"/>
              </a:rPr>
              <a:t>Sanskrit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) or </a:t>
            </a:r>
            <a:r>
              <a:rPr lang="en-US" b="1" dirty="0" err="1">
                <a:solidFill>
                  <a:srgbClr val="252525"/>
                </a:solidFill>
                <a:latin typeface="Arial"/>
              </a:rPr>
              <a:t>Sāvaka</a:t>
            </a:r>
            <a:r>
              <a:rPr lang="en-US" dirty="0">
                <a:solidFill>
                  <a:srgbClr val="252525"/>
                </a:solidFill>
                <a:latin typeface="Arial"/>
              </a:rPr>
              <a:t> (</a:t>
            </a:r>
            <a:r>
              <a:rPr lang="en-US" dirty="0" err="1">
                <a:solidFill>
                  <a:srgbClr val="0B0080"/>
                </a:solidFill>
                <a:latin typeface="Arial"/>
                <a:hlinkClick r:id="rId3" tooltip="Pāli"/>
              </a:rPr>
              <a:t>Pāli</a:t>
            </a:r>
            <a:r>
              <a:rPr lang="en-US">
                <a:solidFill>
                  <a:srgbClr val="252525"/>
                </a:solidFill>
                <a:latin typeface="Arial"/>
              </a:rPr>
              <a:t>) means "hearer" or, more generally, "disciple"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753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419</Words>
  <Application>Microsoft Office PowerPoint</Application>
  <PresentationFormat>Geniş ekran</PresentationFormat>
  <Paragraphs>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2020-07-10T13:58:33Z</dcterms:created>
  <dcterms:modified xsi:type="dcterms:W3CDTF">2020-07-10T13:59:17Z</dcterms:modified>
</cp:coreProperties>
</file>