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91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60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4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05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49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80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12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79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42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2BD3BCB-5F7C-45B2-B063-9DE28D9B2D63}" type="datetimeFigureOut">
              <a:rPr lang="tr-TR" smtClean="0"/>
              <a:t>08.10.2020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462A1EF-6EC2-4FA3-8C13-940C28113D28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7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ANKARA ÜNİVERSİTESİ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b="1" dirty="0" smtClean="0"/>
              <a:t>HEMŞİRELİK FAKÜLTESİ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b="1" dirty="0" smtClean="0"/>
              <a:t>AHE131 KENDİNİ TANIMA VE İLETİŞİM DERSİ 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b="1" dirty="0" smtClean="0"/>
              <a:t>DERS PROGRAMI VE İÇERİĞİ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Araş</a:t>
            </a:r>
            <a:r>
              <a:rPr lang="tr-TR" dirty="0" smtClean="0"/>
              <a:t>. Gör. Dr. Ayşegül YAVAŞ AYHAN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44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498975" cy="4023360"/>
          </a:xfrm>
        </p:spPr>
        <p:txBody>
          <a:bodyPr>
            <a:normAutofit/>
          </a:bodyPr>
          <a:lstStyle/>
          <a:p>
            <a:r>
              <a:rPr lang="tr-TR" dirty="0"/>
              <a:t> 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Öğrencilerin </a:t>
            </a:r>
            <a:r>
              <a:rPr lang="tr-TR" dirty="0"/>
              <a:t>insanı ve insan davranışlarına yönelik bilgi edinmesi, kendini tanıması, iletişim becerilerinin temel kavram ve öğelerini öğrenmesi, girişkenlik geliştirmesi ve bunları kendi yaşantısında kullanabilmesidir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11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İçeriği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Kendini tanıma ve iletişim dersi,  kendini tanımanın yolları, kendini tanıma uygulamaları, pasif davranış, </a:t>
            </a:r>
            <a:r>
              <a:rPr lang="tr-TR" dirty="0" err="1"/>
              <a:t>manüpülatif</a:t>
            </a:r>
            <a:r>
              <a:rPr lang="tr-TR" dirty="0"/>
              <a:t> davranış</a:t>
            </a:r>
            <a:r>
              <a:rPr lang="tr-TR" dirty="0" smtClean="0"/>
              <a:t>, atılgan </a:t>
            </a:r>
            <a:r>
              <a:rPr lang="tr-TR" dirty="0"/>
              <a:t>davranış, ben dilini kullanmak, İletişimin tanımı önemi ve temel işlevleri hemşire-hasta ilişkisi ve </a:t>
            </a:r>
            <a:r>
              <a:rPr lang="tr-TR" dirty="0" err="1"/>
              <a:t>iletişim,iletişim</a:t>
            </a:r>
            <a:r>
              <a:rPr lang="tr-TR" dirty="0"/>
              <a:t> </a:t>
            </a:r>
            <a:r>
              <a:rPr lang="tr-TR" dirty="0" err="1"/>
              <a:t>türleri,ietişimi</a:t>
            </a:r>
            <a:r>
              <a:rPr lang="tr-TR" dirty="0"/>
              <a:t> etkileyen faktörler, iletişimi engelleyen yöntemler, empati, </a:t>
            </a:r>
            <a:r>
              <a:rPr lang="tr-TR" dirty="0" err="1"/>
              <a:t>empatik</a:t>
            </a:r>
            <a:r>
              <a:rPr lang="tr-TR" dirty="0"/>
              <a:t> iletişim</a:t>
            </a:r>
            <a:r>
              <a:rPr lang="tr-TR" dirty="0" smtClean="0"/>
              <a:t>, insan </a:t>
            </a:r>
            <a:r>
              <a:rPr lang="tr-TR" dirty="0"/>
              <a:t>ve bilişsel davranış kalıpları, bilişsel şemalar, bilişsel çarpıtmalar, stres ve stresle baş etme</a:t>
            </a:r>
            <a:r>
              <a:rPr lang="tr-TR" dirty="0" smtClean="0"/>
              <a:t>, problem </a:t>
            </a:r>
            <a:r>
              <a:rPr lang="tr-TR" dirty="0"/>
              <a:t>çözme,  kişilerarası iletişim çatışmaları ve </a:t>
            </a:r>
            <a:r>
              <a:rPr lang="tr-TR" dirty="0" smtClean="0"/>
              <a:t>çözümü, özel </a:t>
            </a:r>
            <a:r>
              <a:rPr lang="tr-TR" dirty="0"/>
              <a:t>durumlarda iletişim: (</a:t>
            </a:r>
            <a:r>
              <a:rPr lang="tr-TR" dirty="0" err="1"/>
              <a:t>Anksiyete</a:t>
            </a:r>
            <a:r>
              <a:rPr lang="tr-TR" dirty="0"/>
              <a:t>, stres, kriz, yaşayan hastalarda ilişkiler öfkeli bireye yaklaşım) gibi konuları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18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161908"/>
            <a:ext cx="10058400" cy="1450757"/>
          </a:xfrm>
        </p:spPr>
        <p:txBody>
          <a:bodyPr/>
          <a:lstStyle/>
          <a:p>
            <a:r>
              <a:rPr lang="tr-TR" b="1" dirty="0"/>
              <a:t>Dersin </a:t>
            </a:r>
            <a:r>
              <a:rPr lang="tr-TR" b="1" dirty="0" smtClean="0"/>
              <a:t>Hedefleri ve Derse Devam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4909" y="1762604"/>
            <a:ext cx="11582399" cy="4097869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</a:pPr>
            <a:r>
              <a:rPr lang="tr-TR" sz="2000" dirty="0" smtClean="0"/>
              <a:t>Kendini </a:t>
            </a:r>
            <a:r>
              <a:rPr lang="tr-TR" sz="2000" dirty="0"/>
              <a:t>tanımanın kişiler arası ve hasta-hemşire iletişimi açısından önemini açıklayabilme.</a:t>
            </a:r>
          </a:p>
          <a:p>
            <a:pPr lvl="1" algn="just">
              <a:lnSpc>
                <a:spcPct val="150000"/>
              </a:lnSpc>
            </a:pPr>
            <a:r>
              <a:rPr lang="tr-TR" dirty="0"/>
              <a:t>İletişimi etkileyen faktörler ve iletişim çeşitlerini tanımlayabilme.</a:t>
            </a:r>
          </a:p>
          <a:p>
            <a:pPr lvl="1" algn="just">
              <a:lnSpc>
                <a:spcPct val="150000"/>
              </a:lnSpc>
            </a:pPr>
            <a:r>
              <a:rPr lang="tr-TR" dirty="0"/>
              <a:t>Hemşirelikte kişilerarası ilişkilerin önemini açıklayabilme.</a:t>
            </a:r>
          </a:p>
          <a:p>
            <a:pPr lvl="1" algn="just">
              <a:lnSpc>
                <a:spcPct val="150000"/>
              </a:lnSpc>
            </a:pPr>
            <a:r>
              <a:rPr lang="tr-TR" dirty="0"/>
              <a:t>Hemşire-hasta ilişkisinin öğelerini, hemşire hasta etkileşiminin çeşitlerini tanımlayabilme.</a:t>
            </a:r>
          </a:p>
          <a:p>
            <a:pPr lvl="1" algn="just">
              <a:lnSpc>
                <a:spcPct val="150000"/>
              </a:lnSpc>
            </a:pPr>
            <a:r>
              <a:rPr lang="tr-TR" dirty="0"/>
              <a:t>Özel/sorunlu durumlarda kullanılan iletişimin önemini açıklayabilme.</a:t>
            </a:r>
          </a:p>
          <a:p>
            <a:pPr lvl="1" algn="just">
              <a:lnSpc>
                <a:spcPct val="150000"/>
              </a:lnSpc>
            </a:pPr>
            <a:r>
              <a:rPr lang="tr-TR" dirty="0"/>
              <a:t>Yardım edici iletişim becerilerini kişiler arası ve hasta-hemşire ilişkilerinde uygulayabilme.</a:t>
            </a:r>
          </a:p>
          <a:p>
            <a:pPr lvl="1" algn="just">
              <a:lnSpc>
                <a:spcPct val="150000"/>
              </a:lnSpc>
            </a:pPr>
            <a:r>
              <a:rPr lang="tr-TR" sz="2000" dirty="0" smtClean="0"/>
              <a:t>Derse </a:t>
            </a:r>
            <a:r>
              <a:rPr lang="tr-TR" sz="2000" dirty="0"/>
              <a:t>devam </a:t>
            </a:r>
            <a:r>
              <a:rPr lang="tr-TR" sz="2000" b="1" dirty="0"/>
              <a:t>zorunludur.</a:t>
            </a:r>
            <a:r>
              <a:rPr lang="tr-TR" sz="2000" dirty="0"/>
              <a:t> Ders Perşembe günleri </a:t>
            </a:r>
            <a:r>
              <a:rPr lang="tr-TR" sz="2000" b="1" dirty="0"/>
              <a:t>10:30.12:30</a:t>
            </a:r>
            <a:r>
              <a:rPr lang="tr-TR" sz="2000" dirty="0"/>
              <a:t> saatleri arasında yapılır. Dersin %30 </a:t>
            </a:r>
            <a:r>
              <a:rPr lang="tr-TR" sz="2000" b="1" dirty="0"/>
              <a:t>(7saat)</a:t>
            </a:r>
            <a:r>
              <a:rPr lang="tr-TR" sz="2000" dirty="0"/>
              <a:t> undan,  fazlasına devam etmeyen öğrenci, dönem sonu final sınavına giremez ve dersten kalır.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838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Dersin Değerlendirilmesi: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Dersin </a:t>
            </a:r>
            <a:r>
              <a:rPr lang="tr-TR" dirty="0"/>
              <a:t>sınavları ve değerlendirilmesi Ankara Üniversitesi Ön Lisans ve Lisans Eğitim-Öğretim yönetmeliğine göre yapılır. Ders başarı notu, ara sınav notu ve/veya eğitim öğretim etkinliklerinin birlikte değerlendirilmesiyle elde edilen notun %30’u ile final/bütünleme sınavı notunun %80’i alınarak hesaplanır</a:t>
            </a:r>
            <a:r>
              <a:rPr lang="tr-TR" dirty="0" smtClean="0"/>
              <a:t>.</a:t>
            </a:r>
          </a:p>
          <a:p>
            <a:r>
              <a:rPr lang="tr-TR" b="1" dirty="0"/>
              <a:t>Ders için gereklilikler:</a:t>
            </a:r>
            <a:endParaRPr lang="tr-TR" dirty="0"/>
          </a:p>
          <a:p>
            <a:pPr lvl="0"/>
            <a:r>
              <a:rPr lang="tr-TR" dirty="0"/>
              <a:t>Derse hazırlıklı gelme </a:t>
            </a:r>
          </a:p>
          <a:p>
            <a:r>
              <a:rPr lang="tr-TR" dirty="0"/>
              <a:t>Derse aktif katılım</a:t>
            </a:r>
          </a:p>
        </p:txBody>
      </p:sp>
    </p:spTree>
    <p:extLst>
      <p:ext uri="{BB962C8B-B14F-4D97-AF65-F5344CB8AC3E}">
        <p14:creationId xmlns:p14="http://schemas.microsoft.com/office/powerpoint/2010/main" val="123292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Ders kapsamında yararlanılabilecek kaynaklar.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Ayşe </a:t>
            </a:r>
            <a:r>
              <a:rPr lang="tr-TR" dirty="0"/>
              <a:t>Özcan(2006 )Hemşire-Hasta İlişkisi ve İletişim ,sistem Ofset ,Ankara.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Besti</a:t>
            </a:r>
            <a:r>
              <a:rPr lang="tr-TR" dirty="0"/>
              <a:t> Üstün, Ebru Akgün, Neslihan </a:t>
            </a:r>
            <a:r>
              <a:rPr lang="tr-TR" dirty="0" err="1"/>
              <a:t>Partlak</a:t>
            </a:r>
            <a:r>
              <a:rPr lang="tr-TR" dirty="0"/>
              <a:t> (2005).Hemşirelikte İletişim Becerileri </a:t>
            </a:r>
            <a:r>
              <a:rPr lang="tr-TR" dirty="0" smtClean="0"/>
              <a:t>Öğretimi. İzmir Okullar yayınevi.</a:t>
            </a:r>
            <a:r>
              <a:rPr lang="tr-TR" dirty="0"/>
              <a:t>	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Doğan </a:t>
            </a:r>
            <a:r>
              <a:rPr lang="tr-TR" dirty="0" err="1"/>
              <a:t>Cüceloğlu</a:t>
            </a:r>
            <a:r>
              <a:rPr lang="tr-TR" dirty="0"/>
              <a:t>  (1991).İnsan İnsana .Remzi kitabevi .İstanbul	Kitap İstanbul.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GülşenTerakye</a:t>
            </a:r>
            <a:r>
              <a:rPr lang="tr-TR" dirty="0"/>
              <a:t> ( 1995 )Hasta-Hemşire İlişkileri , </a:t>
            </a:r>
            <a:r>
              <a:rPr lang="tr-TR" dirty="0" smtClean="0"/>
              <a:t>SE&amp;RA </a:t>
            </a:r>
            <a:r>
              <a:rPr lang="tr-TR" dirty="0"/>
              <a:t>matbaacılık Ankara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Üstün Dökmen(1999), İletişim Çatışmaları ve Empati Ankara.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Elisabet</a:t>
            </a:r>
            <a:r>
              <a:rPr lang="tr-TR" dirty="0"/>
              <a:t> </a:t>
            </a:r>
            <a:r>
              <a:rPr lang="tr-TR" dirty="0" err="1"/>
              <a:t>Kübler-Ross</a:t>
            </a:r>
            <a:r>
              <a:rPr lang="tr-TR" dirty="0"/>
              <a:t>, (1997).Ölüm ve Ölmek Üzerine Boyner Holding Yayınları Holding Yayınları İstanbul. 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Elizabeth Arnold, </a:t>
            </a:r>
            <a:r>
              <a:rPr lang="tr-TR" dirty="0" err="1"/>
              <a:t>Kathleen</a:t>
            </a:r>
            <a:r>
              <a:rPr lang="tr-TR" dirty="0"/>
              <a:t> </a:t>
            </a:r>
            <a:r>
              <a:rPr lang="tr-TR" dirty="0" err="1"/>
              <a:t>Underman</a:t>
            </a:r>
            <a:r>
              <a:rPr lang="tr-TR" dirty="0"/>
              <a:t> </a:t>
            </a:r>
            <a:r>
              <a:rPr lang="tr-TR" dirty="0" err="1"/>
              <a:t>Boggs</a:t>
            </a:r>
            <a:r>
              <a:rPr lang="tr-TR" dirty="0"/>
              <a:t>(1999.)</a:t>
            </a:r>
            <a:r>
              <a:rPr lang="tr-TR" dirty="0" err="1"/>
              <a:t>Interpersonal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, USA.</a:t>
            </a:r>
          </a:p>
        </p:txBody>
      </p:sp>
    </p:spTree>
    <p:extLst>
      <p:ext uri="{BB962C8B-B14F-4D97-AF65-F5344CB8AC3E}">
        <p14:creationId xmlns:p14="http://schemas.microsoft.com/office/powerpoint/2010/main" val="76853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AHE131 Kendini Tanıma Ve İletişim Dersi Ders </a:t>
            </a:r>
            <a:r>
              <a:rPr lang="tr-TR" b="1" dirty="0" smtClean="0"/>
              <a:t>Programı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798226"/>
              </p:ext>
            </p:extLst>
          </p:nvPr>
        </p:nvGraphicFramePr>
        <p:xfrm>
          <a:off x="1097282" y="1789558"/>
          <a:ext cx="10058399" cy="4514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1015">
                  <a:extLst>
                    <a:ext uri="{9D8B030D-6E8A-4147-A177-3AD203B41FA5}">
                      <a16:colId xmlns:a16="http://schemas.microsoft.com/office/drawing/2014/main" val="3164874831"/>
                    </a:ext>
                  </a:extLst>
                </a:gridCol>
                <a:gridCol w="2133036">
                  <a:extLst>
                    <a:ext uri="{9D8B030D-6E8A-4147-A177-3AD203B41FA5}">
                      <a16:colId xmlns:a16="http://schemas.microsoft.com/office/drawing/2014/main" val="3184221001"/>
                    </a:ext>
                  </a:extLst>
                </a:gridCol>
                <a:gridCol w="6794348">
                  <a:extLst>
                    <a:ext uri="{9D8B030D-6E8A-4147-A177-3AD203B41FA5}">
                      <a16:colId xmlns:a16="http://schemas.microsoft.com/office/drawing/2014/main" val="1085042915"/>
                    </a:ext>
                  </a:extLst>
                </a:gridCol>
              </a:tblGrid>
              <a:tr h="448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Haftalar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Tarihler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Konular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3434871274"/>
                  </a:ext>
                </a:extLst>
              </a:tr>
              <a:tr h="461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08.10.2020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r>
                        <a:rPr lang="tr-TR" sz="1200" dirty="0" smtClean="0">
                          <a:effectLst/>
                        </a:rPr>
                        <a:t>Dersin </a:t>
                      </a:r>
                      <a:r>
                        <a:rPr lang="tr-TR" sz="1200" dirty="0">
                          <a:effectLst/>
                        </a:rPr>
                        <a:t>ve Programın Tanıtımı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725284103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15.10.2020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Kendini Tanımada Temel  Kavramlar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242450264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22.10.2020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Kendini Tanımada Bileşenler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1648385867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29.10.2020  Cumhuriyet Bayramı - Resmi Tatil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030229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05.11.2020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Kendini Tanımada Bileşenler (Devam…)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3305490874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12.11.2020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Kendini Tanımada Boyutlar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4137110623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19.11.2020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Kendini Tanıma ve İletişim Kavramı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1761018745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23-29 Kasım 2020 Vize Haftası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142930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03.12.2020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Kendini Tanıma ve Empati Kavramı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37372966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10.12.2020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Etkili İletişim Teknikleri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3694114130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17.12.2020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Etkili Olmayan İletişim Teknikleri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3841090312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24.12.2020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Hemşire Hasta İletişimi ve Etkileşimi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2860725661"/>
                  </a:ext>
                </a:extLst>
              </a:tr>
              <a:tr h="41148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31.12.2020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Özel Durumlarda Kendini Tanıma ve İletişim ilişkisi (Hastaneye Yatan Birey)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2270701134"/>
                  </a:ext>
                </a:extLst>
              </a:tr>
              <a:tr h="42308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07.01.2021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Özel Durumlarda Kendini Tanıma ve İletişim ilişkisi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(Öfkeli Birey)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extLst>
                  <a:ext uri="{0D108BD9-81ED-4DB2-BD59-A6C34878D82A}">
                    <a16:rowId xmlns:a16="http://schemas.microsoft.com/office/drawing/2014/main" val="2023544873"/>
                  </a:ext>
                </a:extLst>
              </a:tr>
              <a:tr h="23077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tr-TR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09-24 Ocak 2021 Final Haftaları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700" marR="6670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627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3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Sorular?</a:t>
            </a:r>
            <a:endParaRPr lang="tr-TR" sz="66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234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</TotalTime>
  <Words>416</Words>
  <Application>Microsoft Office PowerPoint</Application>
  <PresentationFormat>Geniş ekran</PresentationFormat>
  <Paragraphs>77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Times New Roman</vt:lpstr>
      <vt:lpstr>Geçmişe bakış</vt:lpstr>
      <vt:lpstr>ANKARA ÜNİVERSİTESİ HEMŞİRELİK FAKÜLTESİ AHE131 KENDİNİ TANIMA VE İLETİŞİM DERSİ  DERS PROGRAMI VE İÇERİĞİ</vt:lpstr>
      <vt:lpstr>Dersin amacı</vt:lpstr>
      <vt:lpstr>Dersin İçeriği</vt:lpstr>
      <vt:lpstr>Dersin Hedefleri ve Derse Devam</vt:lpstr>
      <vt:lpstr>Dersin Değerlendirilmesi: </vt:lpstr>
      <vt:lpstr>Ders kapsamında yararlanılabilecek kaynaklar. </vt:lpstr>
      <vt:lpstr>AHE131 Kendini Tanıma Ve İletişim Dersi Ders Programı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HEMŞİRELİK FAKÜLTESİ AHE131 KENDİNİ TANIMA VE İLETİŞİM DERSİ  DERS PROGRAMI VE İÇERİĞİ</dc:title>
  <dc:creator>ayşegül</dc:creator>
  <cp:lastModifiedBy>ayşegül</cp:lastModifiedBy>
  <cp:revision>18</cp:revision>
  <dcterms:created xsi:type="dcterms:W3CDTF">2020-10-07T08:32:29Z</dcterms:created>
  <dcterms:modified xsi:type="dcterms:W3CDTF">2020-10-08T06:38:31Z</dcterms:modified>
</cp:coreProperties>
</file>