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35" r:id="rId1"/>
    <p:sldMasterId id="2147483947" r:id="rId2"/>
  </p:sldMasterIdLst>
  <p:notesMasterIdLst>
    <p:notesMasterId r:id="rId11"/>
  </p:notesMasterIdLst>
  <p:sldIdLst>
    <p:sldId id="564" r:id="rId3"/>
    <p:sldId id="605" r:id="rId4"/>
    <p:sldId id="602" r:id="rId5"/>
    <p:sldId id="603" r:id="rId6"/>
    <p:sldId id="609" r:id="rId7"/>
    <p:sldId id="607" r:id="rId8"/>
    <p:sldId id="611" r:id="rId9"/>
    <p:sldId id="61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EF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18" autoAdjust="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436" y="4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8" d="100"/>
          <a:sy n="68" d="100"/>
        </p:scale>
        <p:origin x="3101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E0B55-E32B-FD40-BD1D-E6A191A9BBAA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DB4D74-0D15-A94B-B96E-FFCE1DF07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53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295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741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325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 algn="ctr"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dirty="0" smtClean="0"/>
              <a:t>Asıl alt başlık stilini düzenlemek için tıklatın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7DEC90F-93E7-493E-90B1-B0A24C29881C}" type="datetimeFigureOut">
              <a:rPr lang="tr-TR" smtClean="0"/>
              <a:pPr/>
              <a:t>1.06.2020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74D928B-AB4A-49F7-BC3E-D9C5595CAF5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1583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614859" cy="1143000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1.06.2020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0469" y="188641"/>
            <a:ext cx="1775520" cy="131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7070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710869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1.06.2020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0469" y="188641"/>
            <a:ext cx="1775520" cy="131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258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1.06.2020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231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74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351" y="44028"/>
            <a:ext cx="1589649" cy="1638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40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03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034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321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046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647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653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B2F76-6856-B34B-B37B-5D0FF7542D1F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163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5900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7DEC90F-93E7-493E-90B1-B0A24C29881C}" type="datetimeFigureOut">
              <a:rPr lang="tr-TR" smtClean="0"/>
              <a:pPr/>
              <a:t>1.06.2020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74D928B-AB4A-49F7-BC3E-D9C5595CAF5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0980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310" y="196645"/>
            <a:ext cx="10451690" cy="84557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>Fişin </a:t>
            </a:r>
            <a:r>
              <a:rPr lang="tr-TR" dirty="0" smtClean="0"/>
              <a:t>Başlığı: Tüzel Kişi Girişi</a:t>
            </a:r>
            <a:endParaRPr lang="tr-TR" dirty="0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1268361" y="1317523"/>
            <a:ext cx="9399639" cy="5043948"/>
          </a:xfrm>
        </p:spPr>
        <p:txBody>
          <a:bodyPr>
            <a:normAutofit/>
          </a:bodyPr>
          <a:lstStyle/>
          <a:p>
            <a:pPr algn="l"/>
            <a:r>
              <a:rPr lang="tr-TR" sz="3200" dirty="0" smtClean="0"/>
              <a:t>Bir tüzel kişinin çıkardığı </a:t>
            </a:r>
            <a:r>
              <a:rPr lang="tr-TR" sz="3200" dirty="0"/>
              <a:t>veya </a:t>
            </a:r>
            <a:r>
              <a:rPr lang="tr-TR" sz="3200" dirty="0" smtClean="0"/>
              <a:t>oluşturduğu </a:t>
            </a:r>
            <a:r>
              <a:rPr lang="tr-TR" sz="3200" dirty="0"/>
              <a:t>bir eser </a:t>
            </a:r>
            <a:r>
              <a:rPr lang="tr-TR" sz="3200" dirty="0" smtClean="0"/>
              <a:t>aşağıdaki </a:t>
            </a:r>
            <a:r>
              <a:rPr lang="tr-TR" sz="3200" dirty="0"/>
              <a:t>yayın </a:t>
            </a:r>
            <a:r>
              <a:rPr lang="tr-TR" sz="3200" dirty="0" smtClean="0"/>
              <a:t>türlerinden </a:t>
            </a:r>
            <a:r>
              <a:rPr lang="tr-TR" sz="3200" dirty="0"/>
              <a:t>birine girerse, temel giriş o </a:t>
            </a:r>
            <a:r>
              <a:rPr lang="tr-TR" sz="3200" dirty="0" smtClean="0"/>
              <a:t>tüzel </a:t>
            </a:r>
            <a:r>
              <a:rPr lang="tr-TR" sz="3200" dirty="0" err="1"/>
              <a:t>kişinin</a:t>
            </a:r>
            <a:r>
              <a:rPr lang="tr-TR" sz="3200" dirty="0"/>
              <a:t> adı altında yapılır: </a:t>
            </a:r>
            <a:endParaRPr lang="tr-TR" sz="3200" dirty="0" smtClean="0"/>
          </a:p>
          <a:p>
            <a:pPr algn="l"/>
            <a:endParaRPr lang="tr-TR" sz="3200" dirty="0" smtClean="0"/>
          </a:p>
          <a:p>
            <a:pPr algn="l"/>
            <a:r>
              <a:rPr lang="tr-TR" sz="3200" dirty="0" smtClean="0"/>
              <a:t>Bir tüzel kişinin </a:t>
            </a:r>
            <a:endParaRPr lang="tr-TR" sz="3200" dirty="0"/>
          </a:p>
          <a:p>
            <a:pPr lvl="1" algn="l"/>
            <a:r>
              <a:rPr lang="tr-TR" sz="3200" dirty="0" smtClean="0"/>
              <a:t>politikaları</a:t>
            </a:r>
            <a:r>
              <a:rPr lang="tr-TR" sz="3200" dirty="0"/>
              <a:t>, </a:t>
            </a:r>
            <a:r>
              <a:rPr lang="tr-TR" sz="3200" dirty="0" smtClean="0"/>
              <a:t>işlemleri</a:t>
            </a:r>
            <a:r>
              <a:rPr lang="tr-TR" sz="3200" dirty="0"/>
              <a:t>, </a:t>
            </a:r>
            <a:r>
              <a:rPr lang="tr-TR" sz="3200" dirty="0" smtClean="0"/>
              <a:t>çalışmaları (ör. çalışma 		programı</a:t>
            </a:r>
            <a:r>
              <a:rPr lang="tr-TR" sz="3200" dirty="0"/>
              <a:t>, </a:t>
            </a:r>
            <a:r>
              <a:rPr lang="tr-TR" sz="3200" dirty="0" smtClean="0"/>
              <a:t>görevliler, yönergesi</a:t>
            </a:r>
            <a:r>
              <a:rPr lang="tr-TR" sz="3200" dirty="0"/>
              <a:t>, vb.), </a:t>
            </a:r>
          </a:p>
          <a:p>
            <a:pPr lvl="1" algn="l"/>
            <a:r>
              <a:rPr lang="tr-TR" sz="3200" dirty="0" smtClean="0"/>
              <a:t>mali durumu (ör. mali yazılar, ekonomik raporlar </a:t>
            </a:r>
            <a:r>
              <a:rPr lang="tr-TR" sz="3200" dirty="0"/>
              <a:t>vb.), </a:t>
            </a:r>
          </a:p>
        </p:txBody>
      </p:sp>
    </p:spTree>
    <p:extLst>
      <p:ext uri="{BB962C8B-B14F-4D97-AF65-F5344CB8AC3E}">
        <p14:creationId xmlns:p14="http://schemas.microsoft.com/office/powerpoint/2010/main" val="2757725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310" y="196645"/>
            <a:ext cx="10451690" cy="84557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>Fişin </a:t>
            </a:r>
            <a:r>
              <a:rPr lang="tr-TR" dirty="0" smtClean="0"/>
              <a:t>Başlığı: Tüzel Kişi Girişi</a:t>
            </a:r>
            <a:endParaRPr lang="tr-TR" dirty="0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1268361" y="1317523"/>
            <a:ext cx="9399639" cy="5043948"/>
          </a:xfrm>
        </p:spPr>
        <p:txBody>
          <a:bodyPr>
            <a:normAutofit/>
          </a:bodyPr>
          <a:lstStyle/>
          <a:p>
            <a:r>
              <a:rPr lang="tr-TR" dirty="0"/>
              <a:t>	</a:t>
            </a:r>
            <a:endParaRPr lang="tr-TR" dirty="0" smtClean="0"/>
          </a:p>
          <a:p>
            <a:pPr lvl="1" algn="l"/>
            <a:r>
              <a:rPr lang="tr-TR" sz="3200" dirty="0" smtClean="0"/>
              <a:t>Çalışanları (örneğin: Çalışan ve üye albümü, telefon 		rehberi vb.)  </a:t>
            </a:r>
            <a:endParaRPr lang="tr-TR" sz="3200" dirty="0"/>
          </a:p>
          <a:p>
            <a:pPr lvl="1" algn="l"/>
            <a:r>
              <a:rPr lang="tr-TR" sz="3200" dirty="0"/>
              <a:t>K</a:t>
            </a:r>
            <a:r>
              <a:rPr lang="tr-TR" sz="3200" dirty="0" smtClean="0"/>
              <a:t>aynakları </a:t>
            </a:r>
            <a:r>
              <a:rPr lang="tr-TR" sz="3200" dirty="0"/>
              <a:t>ve malları </a:t>
            </a:r>
            <a:r>
              <a:rPr lang="tr-TR" sz="3200" dirty="0" smtClean="0"/>
              <a:t>(ör. </a:t>
            </a:r>
            <a:r>
              <a:rPr lang="tr-TR" sz="3200" dirty="0"/>
              <a:t>katalog, </a:t>
            </a:r>
            <a:r>
              <a:rPr lang="tr-TR" sz="3200" dirty="0" smtClean="0"/>
              <a:t>kullanım kılavuzu</a:t>
            </a:r>
            <a:r>
              <a:rPr lang="tr-TR" sz="3200" dirty="0"/>
              <a:t>) </a:t>
            </a:r>
            <a:r>
              <a:rPr lang="tr-TR" sz="3200" dirty="0" smtClean="0"/>
              <a:t>	ile </a:t>
            </a:r>
            <a:r>
              <a:rPr lang="tr-TR" sz="3200" dirty="0"/>
              <a:t>ilgili bir </a:t>
            </a:r>
            <a:r>
              <a:rPr lang="tr-TR" sz="3200" dirty="0" err="1"/>
              <a:t>yönetim</a:t>
            </a:r>
            <a:r>
              <a:rPr lang="tr-TR" sz="3200" dirty="0"/>
              <a:t> </a:t>
            </a:r>
            <a:r>
              <a:rPr lang="tr-TR" sz="3200" dirty="0" smtClean="0"/>
              <a:t>belgesi), </a:t>
            </a:r>
            <a:endParaRPr lang="tr-TR" sz="3200" dirty="0"/>
          </a:p>
          <a:p>
            <a:pPr lvl="1" algn="l"/>
            <a:r>
              <a:rPr lang="tr-TR" sz="3200" dirty="0" smtClean="0">
                <a:cs typeface="Times New Roman" panose="02020603050405020304" pitchFamily="18" charset="0"/>
              </a:rPr>
              <a:t>Yasal </a:t>
            </a:r>
            <a:r>
              <a:rPr lang="tr-TR" sz="3200" dirty="0">
                <a:cs typeface="Times New Roman" panose="02020603050405020304" pitchFamily="18" charset="0"/>
              </a:rPr>
              <a:t>olarak görevi gereği oluşturulmuş </a:t>
            </a:r>
            <a:r>
              <a:rPr lang="tr-TR" sz="3200" dirty="0" smtClean="0">
                <a:cs typeface="Times New Roman" panose="02020603050405020304" pitchFamily="18" charset="0"/>
              </a:rPr>
              <a:t> 	eserler(kalkınma </a:t>
            </a:r>
            <a:r>
              <a:rPr lang="tr-TR" sz="3200" dirty="0">
                <a:cs typeface="Times New Roman" panose="02020603050405020304" pitchFamily="18" charset="0"/>
              </a:rPr>
              <a:t>planı, istatistiler vb)  </a:t>
            </a:r>
          </a:p>
          <a:p>
            <a:pPr algn="l"/>
            <a:r>
              <a:rPr lang="tr-TR" sz="3200" dirty="0" smtClean="0"/>
              <a:t>eser olmalıdır.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763664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Fişin Başlığı: Tüzel Kişi Girişi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Bir </a:t>
            </a:r>
            <a:r>
              <a:rPr lang="tr-TR" dirty="0"/>
              <a:t>yasa veya yasalar dermesi, bir </a:t>
            </a:r>
            <a:r>
              <a:rPr lang="tr-TR" dirty="0" smtClean="0"/>
              <a:t>tüzük, </a:t>
            </a:r>
            <a:r>
              <a:rPr lang="tr-TR" dirty="0"/>
              <a:t>bir </a:t>
            </a:r>
            <a:r>
              <a:rPr lang="tr-TR" dirty="0" smtClean="0"/>
              <a:t>antlaşma. 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Bir </a:t>
            </a:r>
            <a:r>
              <a:rPr lang="tr-TR" dirty="0"/>
              <a:t>kurul, alt kurul komisyon, komite, vb. </a:t>
            </a:r>
            <a:r>
              <a:rPr lang="tr-TR" dirty="0" smtClean="0"/>
              <a:t>tutanağı, 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Bir </a:t>
            </a:r>
            <a:r>
              <a:rPr lang="tr-TR" dirty="0"/>
              <a:t>konferansta sunulan bildirilerin dermesi (konferans adının </a:t>
            </a:r>
            <a:r>
              <a:rPr lang="tr-TR" dirty="0" smtClean="0"/>
              <a:t>	</a:t>
            </a:r>
            <a:r>
              <a:rPr lang="tr-TR" dirty="0" err="1" smtClean="0"/>
              <a:t>kataloglanan</a:t>
            </a:r>
            <a:r>
              <a:rPr lang="tr-TR" dirty="0" smtClean="0"/>
              <a:t> </a:t>
            </a:r>
            <a:r>
              <a:rPr lang="tr-TR" dirty="0"/>
              <a:t>eserde </a:t>
            </a:r>
            <a:r>
              <a:rPr lang="tr-TR" dirty="0" smtClean="0"/>
              <a:t>göze çarpar biçimde yazılmış </a:t>
            </a:r>
            <a:r>
              <a:rPr lang="tr-TR" dirty="0"/>
              <a:t>olması gerekir);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Bir keşif seferi tutanağı </a:t>
            </a:r>
            <a:r>
              <a:rPr lang="tr-TR" dirty="0"/>
              <a:t>(gezinin adı </a:t>
            </a:r>
            <a:r>
              <a:rPr lang="tr-TR" dirty="0" err="1"/>
              <a:t>kataloglanan</a:t>
            </a:r>
            <a:r>
              <a:rPr lang="tr-TR" dirty="0"/>
              <a:t> eserde </a:t>
            </a:r>
            <a:r>
              <a:rPr lang="tr-TR" dirty="0" smtClean="0"/>
              <a:t>göze çarpar 	biçimde yazılmış </a:t>
            </a:r>
            <a:r>
              <a:rPr lang="tr-TR" dirty="0"/>
              <a:t>olmalıdır),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564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Fişin Başlığı: Tüzel Kişi Girişi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Bir toplulukça oluşturulan </a:t>
            </a:r>
            <a:r>
              <a:rPr lang="tr-TR" dirty="0"/>
              <a:t>ve seslendirilen ses kaydı, video kaydı veya </a:t>
            </a:r>
            <a:r>
              <a:rPr lang="tr-TR" dirty="0" smtClean="0"/>
              <a:t>	film,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Bir tüzel kişi tarafından hazırlanan </a:t>
            </a:r>
            <a:r>
              <a:rPr lang="tr-TR" dirty="0"/>
              <a:t>ve yayınlanan harita veya </a:t>
            </a:r>
            <a:r>
              <a:rPr lang="tr-TR" dirty="0" smtClean="0"/>
              <a:t>başka </a:t>
            </a:r>
            <a:r>
              <a:rPr lang="tr-TR" dirty="0"/>
              <a:t>her </a:t>
            </a:r>
            <a:r>
              <a:rPr lang="tr-TR" dirty="0" smtClean="0"/>
              <a:t>	türlü grafik ortam</a:t>
            </a:r>
            <a:r>
              <a:rPr lang="tr-TR" dirty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635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323" y="167148"/>
            <a:ext cx="10569677" cy="1032387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>Fişin </a:t>
            </a:r>
            <a:r>
              <a:rPr lang="tr-TR" dirty="0" smtClean="0"/>
              <a:t>Başlığı: Tüzel Kişi Girişi</a:t>
            </a:r>
            <a:endParaRPr lang="tr-TR" dirty="0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1130710" y="1543665"/>
            <a:ext cx="9537290" cy="4739148"/>
          </a:xfrm>
        </p:spPr>
        <p:txBody>
          <a:bodyPr>
            <a:normAutofit/>
          </a:bodyPr>
          <a:lstStyle/>
          <a:p>
            <a:pPr algn="l"/>
            <a:endParaRPr lang="tr-TR" dirty="0"/>
          </a:p>
          <a:p>
            <a:pPr algn="l"/>
            <a:r>
              <a:rPr lang="tr-TR" dirty="0" smtClean="0"/>
              <a:t>Tüzel kişi adına gerekli olduğu durumlarda yer adı ya da bağlı olduğu üst birim eklenir. Bu ekleme aynı adı taşıyan tüzelkişilerin farklı illerde örgütlenmiş olması durumunda yapılması gerekir.</a:t>
            </a:r>
          </a:p>
          <a:p>
            <a:pPr algn="l"/>
            <a:r>
              <a:rPr lang="tr-TR" dirty="0"/>
              <a:t>	</a:t>
            </a:r>
            <a:r>
              <a:rPr lang="tr-TR" dirty="0" smtClean="0"/>
              <a:t>Gazeteciler Cemiyeti (Ankara)</a:t>
            </a:r>
          </a:p>
          <a:p>
            <a:pPr algn="l"/>
            <a:r>
              <a:rPr lang="tr-TR" dirty="0"/>
              <a:t>	</a:t>
            </a:r>
            <a:r>
              <a:rPr lang="tr-TR" dirty="0" smtClean="0"/>
              <a:t>Gazeteciler Cemiyeti (İzmir)</a:t>
            </a:r>
          </a:p>
          <a:p>
            <a:pPr algn="l"/>
            <a:r>
              <a:rPr lang="tr-TR" dirty="0" smtClean="0"/>
              <a:t>	Sosyal </a:t>
            </a:r>
            <a:r>
              <a:rPr lang="tr-TR" dirty="0"/>
              <a:t>Dayanışma Vakfı (Aksaray) </a:t>
            </a:r>
          </a:p>
          <a:p>
            <a:pPr algn="l"/>
            <a:r>
              <a:rPr lang="tr-TR" dirty="0" smtClean="0"/>
              <a:t>	</a:t>
            </a:r>
            <a:r>
              <a:rPr lang="tr-TR" dirty="0" err="1" smtClean="0"/>
              <a:t>National</a:t>
            </a:r>
            <a:r>
              <a:rPr lang="tr-TR" dirty="0" smtClean="0"/>
              <a:t> </a:t>
            </a:r>
            <a:r>
              <a:rPr lang="tr-TR" dirty="0"/>
              <a:t>Gallery (İngiltere) </a:t>
            </a:r>
          </a:p>
          <a:p>
            <a:pPr algn="l"/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544967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323" y="167148"/>
            <a:ext cx="10569677" cy="1032387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>Fişin </a:t>
            </a:r>
            <a:r>
              <a:rPr lang="tr-TR" dirty="0" smtClean="0"/>
              <a:t>Başlığı: Tüzel Kişi Girişi</a:t>
            </a:r>
            <a:endParaRPr lang="tr-TR" dirty="0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737419" y="1307690"/>
            <a:ext cx="9930581" cy="5230762"/>
          </a:xfrm>
        </p:spPr>
        <p:txBody>
          <a:bodyPr>
            <a:normAutofit/>
          </a:bodyPr>
          <a:lstStyle/>
          <a:p>
            <a:endParaRPr lang="tr-TR" dirty="0"/>
          </a:p>
          <a:p>
            <a:pPr algn="l"/>
            <a:r>
              <a:rPr lang="tr-TR" dirty="0"/>
              <a:t>Bilginin ana kaynaklarında değişik biçimler bulunuyorsa, (tercih sırası ile) şu biçimler </a:t>
            </a:r>
            <a:r>
              <a:rPr lang="tr-TR" dirty="0" smtClean="0"/>
              <a:t>kullanılmalıdır:</a:t>
            </a:r>
          </a:p>
          <a:p>
            <a:pPr algn="l"/>
            <a:r>
              <a:rPr lang="tr-TR" dirty="0"/>
              <a:t>	</a:t>
            </a:r>
            <a:endParaRPr lang="tr-TR" dirty="0" smtClean="0"/>
          </a:p>
          <a:p>
            <a:pPr algn="l"/>
            <a:r>
              <a:rPr lang="tr-TR" dirty="0"/>
              <a:t>	</a:t>
            </a:r>
            <a:r>
              <a:rPr lang="tr-TR" dirty="0" smtClean="0"/>
              <a:t>1.Bilginin ana kaynağında </a:t>
            </a:r>
            <a:r>
              <a:rPr lang="tr-TR" dirty="0"/>
              <a:t>sözcüklere bağlı </a:t>
            </a:r>
            <a:r>
              <a:rPr lang="tr-TR" dirty="0" smtClean="0"/>
              <a:t>olarak verilmemiş ise,</a:t>
            </a:r>
            <a:endParaRPr lang="tr-TR" dirty="0"/>
          </a:p>
          <a:p>
            <a:pPr algn="l"/>
            <a:endParaRPr lang="tr-TR" dirty="0" smtClean="0"/>
          </a:p>
          <a:p>
            <a:pPr algn="l"/>
            <a:r>
              <a:rPr lang="tr-TR" dirty="0" smtClean="0"/>
              <a:t>Etnografya </a:t>
            </a:r>
            <a:r>
              <a:rPr lang="tr-TR" dirty="0"/>
              <a:t>Müzesi </a:t>
            </a:r>
            <a:r>
              <a:rPr lang="tr-TR" i="1" dirty="0" smtClean="0"/>
              <a:t>değil -----</a:t>
            </a:r>
            <a:r>
              <a:rPr lang="tr-TR" dirty="0" smtClean="0"/>
              <a:t>Ankara</a:t>
            </a:r>
            <a:r>
              <a:rPr lang="tr-TR" dirty="0"/>
              <a:t>. Etnografya Müzesi</a:t>
            </a:r>
          </a:p>
          <a:p>
            <a:pPr algn="l"/>
            <a:r>
              <a:rPr lang="tr-TR" i="1" dirty="0" smtClean="0"/>
              <a:t>(bilginin ana kaynağında ‘Etnografya </a:t>
            </a:r>
            <a:r>
              <a:rPr lang="tr-TR" i="1" dirty="0"/>
              <a:t>Müzesi’ </a:t>
            </a:r>
            <a:r>
              <a:rPr lang="tr-TR" i="1" dirty="0" smtClean="0"/>
              <a:t>olarak yer alıyor)</a:t>
            </a:r>
            <a:endParaRPr lang="tr-TR" dirty="0"/>
          </a:p>
          <a:p>
            <a:pPr algn="l"/>
            <a:endParaRPr lang="tr-TR" dirty="0" smtClean="0"/>
          </a:p>
          <a:p>
            <a:pPr algn="l"/>
            <a:r>
              <a:rPr lang="tr-TR" dirty="0" err="1" smtClean="0"/>
              <a:t>County</a:t>
            </a:r>
            <a:r>
              <a:rPr lang="tr-TR" dirty="0" smtClean="0"/>
              <a:t> </a:t>
            </a:r>
            <a:r>
              <a:rPr lang="tr-TR" dirty="0" err="1"/>
              <a:t>Museum</a:t>
            </a:r>
            <a:r>
              <a:rPr lang="tr-TR" dirty="0"/>
              <a:t> </a:t>
            </a:r>
            <a:r>
              <a:rPr lang="tr-TR" i="1" dirty="0"/>
              <a:t>değil</a:t>
            </a:r>
            <a:r>
              <a:rPr lang="tr-TR" dirty="0" smtClean="0"/>
              <a:t>, -----</a:t>
            </a:r>
            <a:r>
              <a:rPr lang="tr-TR" dirty="0" err="1" smtClean="0"/>
              <a:t>Champaign</a:t>
            </a:r>
            <a:r>
              <a:rPr lang="tr-TR" dirty="0" smtClean="0"/>
              <a:t> </a:t>
            </a:r>
            <a:r>
              <a:rPr lang="tr-TR" dirty="0" err="1"/>
              <a:t>County</a:t>
            </a:r>
            <a:r>
              <a:rPr lang="tr-TR" dirty="0"/>
              <a:t> </a:t>
            </a:r>
            <a:r>
              <a:rPr lang="tr-TR" dirty="0" err="1"/>
              <a:t>Museum</a:t>
            </a:r>
            <a:endParaRPr lang="tr-TR" dirty="0"/>
          </a:p>
          <a:p>
            <a:pPr algn="l"/>
            <a:r>
              <a:rPr lang="tr-TR" i="1" dirty="0"/>
              <a:t>(bilginin ana kaynağında ‘</a:t>
            </a:r>
            <a:r>
              <a:rPr lang="tr-TR" i="1" dirty="0" err="1"/>
              <a:t>County</a:t>
            </a:r>
            <a:r>
              <a:rPr lang="tr-TR" i="1" dirty="0"/>
              <a:t> </a:t>
            </a:r>
            <a:r>
              <a:rPr lang="tr-TR" i="1" dirty="0" err="1"/>
              <a:t>Museum</a:t>
            </a:r>
            <a:r>
              <a:rPr lang="tr-TR" i="1" dirty="0"/>
              <a:t>’ </a:t>
            </a:r>
            <a:r>
              <a:rPr lang="tr-TR" i="1" dirty="0"/>
              <a:t>olarak yer alıyor)</a:t>
            </a:r>
            <a:endParaRPr lang="tr-TR" dirty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9976862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323" y="167148"/>
            <a:ext cx="10569677" cy="1032387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>Fişin </a:t>
            </a:r>
            <a:r>
              <a:rPr lang="tr-TR" dirty="0" smtClean="0"/>
              <a:t>Başlığı: Tüzel Kişi Girişi</a:t>
            </a:r>
            <a:endParaRPr lang="tr-TR" dirty="0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265471" y="1406014"/>
            <a:ext cx="11110452" cy="5211096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tr-TR" sz="2800" dirty="0" smtClean="0"/>
              <a:t>2. Üstün </a:t>
            </a:r>
            <a:r>
              <a:rPr lang="tr-TR" sz="2800" dirty="0"/>
              <a:t>tutulan biçim</a:t>
            </a:r>
            <a:r>
              <a:rPr lang="tr-TR" sz="2800" dirty="0"/>
              <a:t>, ( adlardan birbirine ayrıca bakınız yönlendirmesi yapmak gerekir.)</a:t>
            </a:r>
          </a:p>
          <a:p>
            <a:endParaRPr lang="tr-TR" sz="2800" dirty="0"/>
          </a:p>
          <a:p>
            <a:pPr algn="l"/>
            <a:r>
              <a:rPr lang="tr-TR" sz="2800" dirty="0" smtClean="0"/>
              <a:t>	TÜBİTAK </a:t>
            </a:r>
            <a:r>
              <a:rPr lang="tr-TR" sz="2800" i="1" dirty="0"/>
              <a:t>değil</a:t>
            </a:r>
            <a:r>
              <a:rPr lang="tr-TR" sz="2800" i="1" dirty="0" smtClean="0"/>
              <a:t>, ---</a:t>
            </a:r>
            <a:r>
              <a:rPr lang="tr-TR" sz="2800" dirty="0" smtClean="0"/>
              <a:t>Türkiye </a:t>
            </a:r>
            <a:r>
              <a:rPr lang="tr-TR" sz="2800" dirty="0"/>
              <a:t>Bilimsel ve Teknik Araştırma Kurumu </a:t>
            </a:r>
            <a:r>
              <a:rPr lang="tr-TR" sz="2800" i="1" dirty="0" smtClean="0"/>
              <a:t>(</a:t>
            </a:r>
            <a:r>
              <a:rPr lang="tr-TR" sz="2800" i="1" dirty="0"/>
              <a:t>Üstün </a:t>
            </a:r>
            <a:r>
              <a:rPr lang="tr-TR" sz="2800" i="1" dirty="0" smtClean="0"/>
              <a:t>					Tutulan Biçim)</a:t>
            </a:r>
          </a:p>
          <a:p>
            <a:pPr algn="l"/>
            <a:endParaRPr lang="tr-TR" sz="2800" i="1" dirty="0"/>
          </a:p>
          <a:p>
            <a:pPr algn="l"/>
            <a:r>
              <a:rPr lang="tr-TR" sz="2800" dirty="0" smtClean="0"/>
              <a:t>Sonraki </a:t>
            </a:r>
            <a:r>
              <a:rPr lang="tr-TR" sz="2800" dirty="0"/>
              <a:t>veya en son </a:t>
            </a:r>
            <a:r>
              <a:rPr lang="tr-TR" sz="2800" dirty="0" smtClean="0"/>
              <a:t>kullanılan biçim</a:t>
            </a:r>
            <a:r>
              <a:rPr lang="tr-TR" sz="2800" dirty="0" smtClean="0"/>
              <a:t>i.</a:t>
            </a:r>
          </a:p>
          <a:p>
            <a:endParaRPr lang="tr-TR" sz="2800" dirty="0"/>
          </a:p>
          <a:p>
            <a:pPr algn="l"/>
            <a:r>
              <a:rPr lang="tr-TR" sz="2800" dirty="0" smtClean="0"/>
              <a:t>	Maden </a:t>
            </a:r>
            <a:r>
              <a:rPr lang="tr-TR" sz="2800" dirty="0"/>
              <a:t>Tetkik ve Arama Enstitüsü Genel Direktörlüğü </a:t>
            </a:r>
            <a:r>
              <a:rPr lang="tr-TR" sz="2800" i="1" dirty="0"/>
              <a:t>değil</a:t>
            </a:r>
            <a:r>
              <a:rPr lang="tr-TR" sz="2800" dirty="0" smtClean="0"/>
              <a:t>, ---Maden 						Tetkik-Arama Genel </a:t>
            </a:r>
            <a:r>
              <a:rPr lang="tr-TR" sz="2800" dirty="0" smtClean="0"/>
              <a:t>M</a:t>
            </a:r>
            <a:r>
              <a:rPr lang="tr-TR" sz="2800" dirty="0" smtClean="0"/>
              <a:t>üdürlüğü</a:t>
            </a:r>
          </a:p>
          <a:p>
            <a:pPr algn="l"/>
            <a:endParaRPr lang="tr-TR" sz="2800" dirty="0" smtClean="0"/>
          </a:p>
          <a:p>
            <a:pPr algn="l"/>
            <a:r>
              <a:rPr lang="tr-TR" sz="2800" dirty="0" smtClean="0"/>
              <a:t>	Devlet İstatistik Enstitüsü  değil,----Türkiye istatistik kurumu</a:t>
            </a:r>
            <a:r>
              <a:rPr lang="tr-TR" dirty="0"/>
              <a:t> 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567878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323" y="167148"/>
            <a:ext cx="10569677" cy="1032387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>Fişin </a:t>
            </a:r>
            <a:r>
              <a:rPr lang="tr-TR" dirty="0" smtClean="0"/>
              <a:t>Başlığı: Tüzel Kişi Girişi</a:t>
            </a:r>
            <a:endParaRPr lang="tr-TR" dirty="0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235974" y="1543665"/>
            <a:ext cx="10432026" cy="4739148"/>
          </a:xfrm>
        </p:spPr>
        <p:txBody>
          <a:bodyPr>
            <a:normAutofit/>
          </a:bodyPr>
          <a:lstStyle/>
          <a:p>
            <a:pPr algn="l"/>
            <a:r>
              <a:rPr lang="tr-TR" dirty="0" smtClean="0"/>
              <a:t>3. Kısa biçimin tercih edildiği durumlar,</a:t>
            </a:r>
          </a:p>
          <a:p>
            <a:endParaRPr lang="tr-TR" dirty="0"/>
          </a:p>
          <a:p>
            <a:pPr algn="l"/>
            <a:r>
              <a:rPr lang="tr-TR" dirty="0"/>
              <a:t>	</a:t>
            </a:r>
            <a:r>
              <a:rPr lang="tr-TR" dirty="0" smtClean="0"/>
              <a:t>Posta</a:t>
            </a:r>
            <a:r>
              <a:rPr lang="tr-TR" dirty="0"/>
              <a:t>, Telgraf Teşkilâtı </a:t>
            </a:r>
            <a:r>
              <a:rPr lang="tr-TR" i="1" dirty="0"/>
              <a:t>değil</a:t>
            </a:r>
            <a:r>
              <a:rPr lang="tr-TR" dirty="0"/>
              <a:t>, </a:t>
            </a:r>
            <a:r>
              <a:rPr lang="tr-TR" dirty="0" smtClean="0"/>
              <a:t>----PTT</a:t>
            </a:r>
            <a:r>
              <a:rPr lang="tr-TR" dirty="0"/>
              <a:t>	</a:t>
            </a:r>
            <a:endParaRPr lang="tr-TR" dirty="0" smtClean="0"/>
          </a:p>
          <a:p>
            <a:pPr algn="l"/>
            <a:r>
              <a:rPr lang="tr-TR" dirty="0"/>
              <a:t>	</a:t>
            </a:r>
            <a:endParaRPr lang="tr-TR" dirty="0" smtClean="0"/>
          </a:p>
          <a:p>
            <a:pPr algn="l"/>
            <a:r>
              <a:rPr lang="tr-TR" dirty="0"/>
              <a:t>	</a:t>
            </a:r>
            <a:r>
              <a:rPr lang="en-US" dirty="0" smtClean="0"/>
              <a:t>United </a:t>
            </a:r>
            <a:r>
              <a:rPr lang="en-US" dirty="0"/>
              <a:t>Nations Educational, Scientific and Cultural  Organization </a:t>
            </a:r>
            <a:r>
              <a:rPr lang="tr-TR" i="1" dirty="0" smtClean="0"/>
              <a:t>değil</a:t>
            </a:r>
            <a:r>
              <a:rPr lang="tr-TR" smtClean="0"/>
              <a:t>,--- 	Unesco</a:t>
            </a:r>
            <a:endParaRPr lang="tr-TR" dirty="0"/>
          </a:p>
          <a:p>
            <a:endParaRPr lang="tr-TR" dirty="0" smtClean="0"/>
          </a:p>
          <a:p>
            <a:pPr algn="l"/>
            <a:r>
              <a:rPr lang="tr-TR" dirty="0" smtClean="0"/>
              <a:t>	Türkiye </a:t>
            </a:r>
            <a:r>
              <a:rPr lang="tr-TR" dirty="0"/>
              <a:t>Radyo-Televizyon Kurumu </a:t>
            </a:r>
            <a:r>
              <a:rPr lang="tr-TR" i="1" dirty="0" smtClean="0"/>
              <a:t>değil</a:t>
            </a:r>
            <a:r>
              <a:rPr lang="tr-TR" dirty="0" smtClean="0"/>
              <a:t>,----TRT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	North </a:t>
            </a:r>
            <a:r>
              <a:rPr lang="tr-TR" dirty="0" err="1"/>
              <a:t>Atlantic</a:t>
            </a:r>
            <a:r>
              <a:rPr lang="tr-TR" dirty="0"/>
              <a:t> </a:t>
            </a:r>
            <a:r>
              <a:rPr lang="tr-TR" dirty="0" err="1"/>
              <a:t>Treaty</a:t>
            </a:r>
            <a:r>
              <a:rPr lang="tr-TR" dirty="0"/>
              <a:t> </a:t>
            </a:r>
            <a:r>
              <a:rPr lang="tr-TR" dirty="0" err="1"/>
              <a:t>Organization</a:t>
            </a:r>
            <a:r>
              <a:rPr lang="tr-TR" dirty="0"/>
              <a:t> </a:t>
            </a:r>
            <a:r>
              <a:rPr lang="tr-TR" i="1" dirty="0" smtClean="0"/>
              <a:t>değil</a:t>
            </a:r>
            <a:r>
              <a:rPr lang="tr-TR" dirty="0" smtClean="0"/>
              <a:t>.-----</a:t>
            </a:r>
            <a:r>
              <a:rPr lang="tr-TR" dirty="0" err="1" smtClean="0"/>
              <a:t>Nato</a:t>
            </a:r>
            <a:endParaRPr lang="tr-TR" dirty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501948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6345</TotalTime>
  <Words>514</Words>
  <Application>Microsoft Office PowerPoint</Application>
  <PresentationFormat>Geniş ekran</PresentationFormat>
  <Paragraphs>62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Verdana</vt:lpstr>
      <vt:lpstr>Office Theme</vt:lpstr>
      <vt:lpstr>Ofis Teması</vt:lpstr>
      <vt:lpstr>    Fişin Başlığı: Tüzel Kişi Girişi</vt:lpstr>
      <vt:lpstr>    Fişin Başlığı: Tüzel Kişi Girişi</vt:lpstr>
      <vt:lpstr>Fişin Başlığı: Tüzel Kişi Girişi</vt:lpstr>
      <vt:lpstr>Fişin Başlığı: Tüzel Kişi Girişi</vt:lpstr>
      <vt:lpstr>    Fişin Başlığı: Tüzel Kişi Girişi</vt:lpstr>
      <vt:lpstr>    Fişin Başlığı: Tüzel Kişi Girişi</vt:lpstr>
      <vt:lpstr>    Fişin Başlığı: Tüzel Kişi Girişi</vt:lpstr>
      <vt:lpstr>    Fişin Başlığı: Tüzel Kişi Girişi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Mustafa BAYTER</dc:creator>
  <cp:lastModifiedBy>Doğan ATILGAN</cp:lastModifiedBy>
  <cp:revision>365</cp:revision>
  <dcterms:created xsi:type="dcterms:W3CDTF">2014-11-20T14:17:10Z</dcterms:created>
  <dcterms:modified xsi:type="dcterms:W3CDTF">2020-06-01T07:53:36Z</dcterms:modified>
</cp:coreProperties>
</file>