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5" r:id="rId3"/>
    <p:sldId id="266" r:id="rId4"/>
    <p:sldId id="274" r:id="rId5"/>
    <p:sldId id="272" r:id="rId6"/>
    <p:sldId id="267" r:id="rId7"/>
    <p:sldId id="271" r:id="rId8"/>
    <p:sldId id="273" r:id="rId9"/>
    <p:sldId id="275" r:id="rId10"/>
    <p:sldId id="276" r:id="rId11"/>
    <p:sldId id="270" r:id="rId12"/>
    <p:sldId id="268" r:id="rId13"/>
    <p:sldId id="264" r:id="rId14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84" y="-2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939FEE-2987-49E5-97A5-7ED76882DD7D}" type="datetimeFigureOut">
              <a:rPr lang="tr-TR" smtClean="0"/>
              <a:pPr/>
              <a:t>27.01.2017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25B3C6-4EE5-42B7-BAAE-3CCDCC5D7790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939FEE-2987-49E5-97A5-7ED76882DD7D}" type="datetimeFigureOut">
              <a:rPr lang="tr-TR" smtClean="0"/>
              <a:pPr/>
              <a:t>27.01.2017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25B3C6-4EE5-42B7-BAAE-3CCDCC5D7790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939FEE-2987-49E5-97A5-7ED76882DD7D}" type="datetimeFigureOut">
              <a:rPr lang="tr-TR" smtClean="0"/>
              <a:pPr/>
              <a:t>27.01.2017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25B3C6-4EE5-42B7-BAAE-3CCDCC5D7790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939FEE-2987-49E5-97A5-7ED76882DD7D}" type="datetimeFigureOut">
              <a:rPr lang="tr-TR" smtClean="0"/>
              <a:pPr/>
              <a:t>27.01.2017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25B3C6-4EE5-42B7-BAAE-3CCDCC5D7790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939FEE-2987-49E5-97A5-7ED76882DD7D}" type="datetimeFigureOut">
              <a:rPr lang="tr-TR" smtClean="0"/>
              <a:pPr/>
              <a:t>27.01.2017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25B3C6-4EE5-42B7-BAAE-3CCDCC5D7790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939FEE-2987-49E5-97A5-7ED76882DD7D}" type="datetimeFigureOut">
              <a:rPr lang="tr-TR" smtClean="0"/>
              <a:pPr/>
              <a:t>27.01.2017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25B3C6-4EE5-42B7-BAAE-3CCDCC5D7790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939FEE-2987-49E5-97A5-7ED76882DD7D}" type="datetimeFigureOut">
              <a:rPr lang="tr-TR" smtClean="0"/>
              <a:pPr/>
              <a:t>27.01.2017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25B3C6-4EE5-42B7-BAAE-3CCDCC5D7790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939FEE-2987-49E5-97A5-7ED76882DD7D}" type="datetimeFigureOut">
              <a:rPr lang="tr-TR" smtClean="0"/>
              <a:pPr/>
              <a:t>27.01.2017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25B3C6-4EE5-42B7-BAAE-3CCDCC5D7790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939FEE-2987-49E5-97A5-7ED76882DD7D}" type="datetimeFigureOut">
              <a:rPr lang="tr-TR" smtClean="0"/>
              <a:pPr/>
              <a:t>27.01.2017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25B3C6-4EE5-42B7-BAAE-3CCDCC5D7790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939FEE-2987-49E5-97A5-7ED76882DD7D}" type="datetimeFigureOut">
              <a:rPr lang="tr-TR" smtClean="0"/>
              <a:pPr/>
              <a:t>27.01.2017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25B3C6-4EE5-42B7-BAAE-3CCDCC5D7790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939FEE-2987-49E5-97A5-7ED76882DD7D}" type="datetimeFigureOut">
              <a:rPr lang="tr-TR" smtClean="0"/>
              <a:pPr/>
              <a:t>27.01.2017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25B3C6-4EE5-42B7-BAAE-3CCDCC5D7790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939FEE-2987-49E5-97A5-7ED76882DD7D}" type="datetimeFigureOut">
              <a:rPr lang="tr-TR" smtClean="0"/>
              <a:pPr/>
              <a:t>27.01.2017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25B3C6-4EE5-42B7-BAAE-3CCDCC5D7790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tr-TR" b="1" dirty="0" smtClean="0">
                <a:latin typeface="Arial Black" pitchFamily="34" charset="0"/>
              </a:rPr>
              <a:t>DRAMANIN NORMAL ÇOCUK AÇISINDAN SAĞLADIĞI YARARLAR</a:t>
            </a:r>
            <a:endParaRPr lang="tr-TR" dirty="0" smtClean="0">
              <a:latin typeface="Arial Black" pitchFamily="34" charset="0"/>
            </a:endParaRPr>
          </a:p>
        </p:txBody>
      </p:sp>
      <p:sp>
        <p:nvSpPr>
          <p:cNvPr id="7" name="1 Başlık"/>
          <p:cNvSpPr txBox="1">
            <a:spLocks/>
          </p:cNvSpPr>
          <p:nvPr/>
        </p:nvSpPr>
        <p:spPr>
          <a:xfrm>
            <a:off x="714348" y="1643050"/>
            <a:ext cx="7772400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4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Black" pitchFamily="34" charset="0"/>
                <a:ea typeface="+mj-ea"/>
                <a:cs typeface="+mj-cs"/>
              </a:rPr>
              <a:t>PROF. DR. FİGEN GÜRSOY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Yatay Kaydırma"/>
          <p:cNvSpPr/>
          <p:nvPr/>
        </p:nvSpPr>
        <p:spPr>
          <a:xfrm>
            <a:off x="214282" y="357166"/>
            <a:ext cx="8429684" cy="6357982"/>
          </a:xfrm>
          <a:prstGeom prst="horizontalScroll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buFont typeface="Arial" pitchFamily="34" charset="0"/>
              <a:buChar char="•"/>
            </a:pPr>
            <a:r>
              <a:rPr lang="tr-TR" sz="3600" dirty="0" smtClean="0">
                <a:latin typeface="Arial Black" pitchFamily="34" charset="0"/>
              </a:rPr>
              <a:t>Drama etkinlikleri içinde yapılan hareketlerle çocuklar, kendi zihinlerinde bulundukları mekanın uzaysal haritalarını canlandırma fırsatını yakalarlar. 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Yatay Kaydırma"/>
          <p:cNvSpPr/>
          <p:nvPr/>
        </p:nvSpPr>
        <p:spPr>
          <a:xfrm>
            <a:off x="214282" y="285728"/>
            <a:ext cx="8429684" cy="6357982"/>
          </a:xfrm>
          <a:prstGeom prst="horizontalScroll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buFont typeface="Arial" pitchFamily="34" charset="0"/>
              <a:buChar char="•"/>
            </a:pPr>
            <a:r>
              <a:rPr lang="tr-TR" sz="3600" dirty="0" smtClean="0">
                <a:latin typeface="Arial Black" pitchFamily="34" charset="0"/>
              </a:rPr>
              <a:t>Çocukların birbirini kabul etmesi ve bir gruba dahil olmalarının başarılmasında drama etkinlikleri önemli rol oynamaktadır.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Yatay Kaydırma"/>
          <p:cNvSpPr/>
          <p:nvPr/>
        </p:nvSpPr>
        <p:spPr>
          <a:xfrm>
            <a:off x="214282" y="357166"/>
            <a:ext cx="8429684" cy="6357982"/>
          </a:xfrm>
          <a:prstGeom prst="horizontalScroll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buFont typeface="Arial" pitchFamily="34" charset="0"/>
              <a:buChar char="•"/>
            </a:pPr>
            <a:r>
              <a:rPr lang="tr-TR" sz="3600" dirty="0" smtClean="0">
                <a:latin typeface="Arial Black" pitchFamily="34" charset="0"/>
              </a:rPr>
              <a:t>Çocuklar, drama ile özgür ve bağımsız kararlar alıp uygulayabilir.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etin kutusu"/>
          <p:cNvSpPr txBox="1"/>
          <p:nvPr/>
        </p:nvSpPr>
        <p:spPr>
          <a:xfrm>
            <a:off x="357158" y="1000108"/>
            <a:ext cx="8501090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000" dirty="0" smtClean="0">
                <a:latin typeface="Arial Black" pitchFamily="34" charset="0"/>
              </a:rPr>
              <a:t>YARARKANILAN KAYNAKLAR</a:t>
            </a:r>
          </a:p>
          <a:p>
            <a:endParaRPr lang="tr-TR" sz="2000" dirty="0" smtClean="0">
              <a:latin typeface="Arial Black" pitchFamily="34" charset="0"/>
            </a:endParaRPr>
          </a:p>
          <a:p>
            <a:r>
              <a:rPr lang="tr-TR" sz="2000" dirty="0" err="1" smtClean="0">
                <a:latin typeface="Arial Black" pitchFamily="34" charset="0"/>
              </a:rPr>
              <a:t>Fazlıoğlu</a:t>
            </a:r>
            <a:r>
              <a:rPr lang="tr-TR" sz="2000" dirty="0" smtClean="0">
                <a:latin typeface="Arial Black" pitchFamily="34" charset="0"/>
              </a:rPr>
              <a:t>, Y. (2011). </a:t>
            </a:r>
            <a:r>
              <a:rPr lang="tr-TR" sz="2000" dirty="0" err="1" smtClean="0">
                <a:latin typeface="Arial Black" pitchFamily="34" charset="0"/>
              </a:rPr>
              <a:t>Dramanın</a:t>
            </a:r>
            <a:r>
              <a:rPr lang="tr-TR" sz="2000" dirty="0" smtClean="0">
                <a:latin typeface="Arial Black" pitchFamily="34" charset="0"/>
              </a:rPr>
              <a:t> Çocuk Gelişimine Etkisi. İlköğretimde Drama. </a:t>
            </a:r>
            <a:r>
              <a:rPr lang="tr-TR" sz="2000" dirty="0" err="1" smtClean="0">
                <a:latin typeface="Arial Black" pitchFamily="34" charset="0"/>
              </a:rPr>
              <a:t>Edt</a:t>
            </a:r>
            <a:r>
              <a:rPr lang="tr-TR" sz="2000" dirty="0" smtClean="0">
                <a:latin typeface="Arial Black" pitchFamily="34" charset="0"/>
              </a:rPr>
              <a:t>.:Aysel KÖKSAL AKYOL.S: 20-34. İstanbul: Kriter Yayınları</a:t>
            </a:r>
          </a:p>
          <a:p>
            <a:endParaRPr lang="tr-TR" sz="2000" dirty="0" smtClean="0">
              <a:latin typeface="Arial Black" pitchFamily="34" charset="0"/>
            </a:endParaRPr>
          </a:p>
          <a:p>
            <a:r>
              <a:rPr lang="tr-TR" sz="2000" dirty="0" smtClean="0">
                <a:latin typeface="Arial Black" pitchFamily="34" charset="0"/>
              </a:rPr>
              <a:t>Önder, A. (2009). Okul Öncesi Çocukları için Eğitici Drama Uygulamaları. Ankara: </a:t>
            </a:r>
            <a:r>
              <a:rPr lang="tr-TR" sz="2000" dirty="0" err="1" smtClean="0">
                <a:latin typeface="Arial Black" pitchFamily="34" charset="0"/>
              </a:rPr>
              <a:t>Morpa</a:t>
            </a:r>
            <a:r>
              <a:rPr lang="tr-TR" sz="2000" dirty="0" smtClean="0">
                <a:latin typeface="Arial Black" pitchFamily="34" charset="0"/>
              </a:rPr>
              <a:t> Yayınları</a:t>
            </a:r>
          </a:p>
          <a:p>
            <a:endParaRPr lang="tr-TR" sz="2000" dirty="0" smtClean="0">
              <a:latin typeface="Arial Black" pitchFamily="34" charset="0"/>
            </a:endParaRPr>
          </a:p>
          <a:p>
            <a:endParaRPr lang="tr-TR" sz="2000" dirty="0" smtClean="0">
              <a:latin typeface="Arial Black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Yatay Kaydırma"/>
          <p:cNvSpPr/>
          <p:nvPr/>
        </p:nvSpPr>
        <p:spPr>
          <a:xfrm>
            <a:off x="214282" y="357166"/>
            <a:ext cx="8429684" cy="6357982"/>
          </a:xfrm>
          <a:prstGeom prst="horizontalScroll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buFont typeface="Arial" pitchFamily="34" charset="0"/>
              <a:buChar char="•"/>
            </a:pPr>
            <a:r>
              <a:rPr lang="tr-TR" sz="3600" dirty="0" smtClean="0">
                <a:latin typeface="Arial Black" pitchFamily="34" charset="0"/>
              </a:rPr>
              <a:t>Drama aracılığı ile çocuk kendini tanır. </a:t>
            </a:r>
          </a:p>
          <a:p>
            <a:pPr>
              <a:buFont typeface="Arial" pitchFamily="34" charset="0"/>
              <a:buChar char="•"/>
            </a:pPr>
            <a:r>
              <a:rPr lang="tr-TR" sz="3600" dirty="0" smtClean="0">
                <a:latin typeface="Arial Black" pitchFamily="34" charset="0"/>
              </a:rPr>
              <a:t>Kendilik kavramının gelişimini sağlar.</a:t>
            </a:r>
          </a:p>
          <a:p>
            <a:pPr algn="ctr"/>
            <a:endParaRPr lang="tr-TR" sz="3600" dirty="0">
              <a:latin typeface="Arial Black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Yatay Kaydırma"/>
          <p:cNvSpPr/>
          <p:nvPr/>
        </p:nvSpPr>
        <p:spPr>
          <a:xfrm>
            <a:off x="214282" y="357166"/>
            <a:ext cx="8429684" cy="6357982"/>
          </a:xfrm>
          <a:prstGeom prst="horizontalScroll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sz="3600" dirty="0" smtClean="0">
                <a:latin typeface="Arial Black" pitchFamily="34" charset="0"/>
              </a:rPr>
              <a:t>Farklı bireyleri ve yaşam biçimlerini kabul eder. </a:t>
            </a:r>
          </a:p>
          <a:p>
            <a:pPr algn="ctr"/>
            <a:endParaRPr lang="tr-TR" sz="3600" dirty="0">
              <a:latin typeface="Arial Black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Yatay Kaydırma"/>
          <p:cNvSpPr/>
          <p:nvPr/>
        </p:nvSpPr>
        <p:spPr>
          <a:xfrm>
            <a:off x="214282" y="357166"/>
            <a:ext cx="8429684" cy="6357982"/>
          </a:xfrm>
          <a:prstGeom prst="horizontalScroll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buFont typeface="Arial" pitchFamily="34" charset="0"/>
              <a:buChar char="•"/>
            </a:pPr>
            <a:r>
              <a:rPr lang="tr-TR" sz="3600" dirty="0" smtClean="0">
                <a:latin typeface="Arial Black" pitchFamily="34" charset="0"/>
              </a:rPr>
              <a:t>Drama ile çocuklar yeni deneyimler kazanırlar. Canlandırdıkları rollerle kendilerini geleceğe hazırlarlar.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Yatay Kaydırma"/>
          <p:cNvSpPr/>
          <p:nvPr/>
        </p:nvSpPr>
        <p:spPr>
          <a:xfrm>
            <a:off x="214282" y="357166"/>
            <a:ext cx="8429684" cy="6357982"/>
          </a:xfrm>
          <a:prstGeom prst="horizontalScroll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buFont typeface="Arial" pitchFamily="34" charset="0"/>
              <a:buChar char="•"/>
            </a:pPr>
            <a:r>
              <a:rPr lang="tr-TR" sz="3600" dirty="0" smtClean="0">
                <a:latin typeface="Arial Black" pitchFamily="34" charset="0"/>
              </a:rPr>
              <a:t>Drama etkinlikleri sırasında çocuk iç dünyasını yansıtır ve farklı roller aracılığıyla duygularını dışa vurup rahatlar.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Yatay Kaydırma"/>
          <p:cNvSpPr/>
          <p:nvPr/>
        </p:nvSpPr>
        <p:spPr>
          <a:xfrm>
            <a:off x="214282" y="357166"/>
            <a:ext cx="8429684" cy="6357982"/>
          </a:xfrm>
          <a:prstGeom prst="horizontalScroll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buFont typeface="Arial" pitchFamily="34" charset="0"/>
              <a:buChar char="•"/>
            </a:pPr>
            <a:r>
              <a:rPr lang="tr-TR" sz="3600" dirty="0" smtClean="0">
                <a:latin typeface="Arial Black" pitchFamily="34" charset="0"/>
              </a:rPr>
              <a:t>Problem çözme becerisi gelişir. 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Yatay Kaydırma"/>
          <p:cNvSpPr/>
          <p:nvPr/>
        </p:nvSpPr>
        <p:spPr>
          <a:xfrm>
            <a:off x="214282" y="0"/>
            <a:ext cx="8429684" cy="6715148"/>
          </a:xfrm>
          <a:prstGeom prst="horizontalScroll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buFont typeface="Arial" pitchFamily="34" charset="0"/>
              <a:buChar char="•"/>
            </a:pPr>
            <a:r>
              <a:rPr lang="tr-TR" sz="3200" dirty="0" smtClean="0">
                <a:latin typeface="Arial Black" pitchFamily="34" charset="0"/>
              </a:rPr>
              <a:t>Drama sadece ifade edici dil değil, aynı zamanda alıcı ve sözel olmayan dil becerilerinin gelişimini desteklemektedir.</a:t>
            </a:r>
          </a:p>
          <a:p>
            <a:endParaRPr lang="tr-TR" sz="3200" dirty="0" smtClean="0">
              <a:latin typeface="Arial Black" pitchFamily="34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Yatay Kaydırma"/>
          <p:cNvSpPr/>
          <p:nvPr/>
        </p:nvSpPr>
        <p:spPr>
          <a:xfrm>
            <a:off x="214282" y="357166"/>
            <a:ext cx="8429684" cy="6357982"/>
          </a:xfrm>
          <a:prstGeom prst="horizontalScroll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buFont typeface="Arial" pitchFamily="34" charset="0"/>
              <a:buChar char="•"/>
            </a:pPr>
            <a:r>
              <a:rPr lang="tr-TR" sz="3600" dirty="0" smtClean="0">
                <a:latin typeface="Arial Black" pitchFamily="34" charset="0"/>
              </a:rPr>
              <a:t>Çocuklar drama etkinlikleri içinde düşünme, konuşma, dinleme, anlatma becerilerini de geliştirirler.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Yatay Kaydırma"/>
          <p:cNvSpPr/>
          <p:nvPr/>
        </p:nvSpPr>
        <p:spPr>
          <a:xfrm>
            <a:off x="214282" y="357166"/>
            <a:ext cx="8429684" cy="6357982"/>
          </a:xfrm>
          <a:prstGeom prst="horizontalScroll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buFont typeface="Arial" pitchFamily="34" charset="0"/>
              <a:buChar char="•"/>
            </a:pPr>
            <a:r>
              <a:rPr lang="tr-TR" sz="3600" dirty="0" smtClean="0">
                <a:latin typeface="Arial Black" pitchFamily="34" charset="0"/>
              </a:rPr>
              <a:t>Çocuklara evrensel değerlerin kazandırılmasında </a:t>
            </a:r>
            <a:r>
              <a:rPr lang="tr-TR" sz="3600" dirty="0" err="1" smtClean="0">
                <a:latin typeface="Arial Black" pitchFamily="34" charset="0"/>
              </a:rPr>
              <a:t>dramanın</a:t>
            </a:r>
            <a:r>
              <a:rPr lang="tr-TR" sz="3600" dirty="0" smtClean="0">
                <a:latin typeface="Arial Black" pitchFamily="34" charset="0"/>
              </a:rPr>
              <a:t> etkisi büyüktür.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327</TotalTime>
  <Words>199</Words>
  <Application>Microsoft Office PowerPoint</Application>
  <PresentationFormat>Ekran Gösterisi (4:3)</PresentationFormat>
  <Paragraphs>19</Paragraphs>
  <Slides>13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13</vt:i4>
      </vt:variant>
    </vt:vector>
  </HeadingPairs>
  <TitlesOfParts>
    <vt:vector size="14" baseType="lpstr">
      <vt:lpstr>Ofis Teması</vt:lpstr>
      <vt:lpstr>Slayt 1</vt:lpstr>
      <vt:lpstr>Slayt 2</vt:lpstr>
      <vt:lpstr>Slayt 3</vt:lpstr>
      <vt:lpstr>Slayt 4</vt:lpstr>
      <vt:lpstr>Slayt 5</vt:lpstr>
      <vt:lpstr>Slayt 6</vt:lpstr>
      <vt:lpstr>Slayt 7</vt:lpstr>
      <vt:lpstr>Slayt 8</vt:lpstr>
      <vt:lpstr>Slayt 9</vt:lpstr>
      <vt:lpstr>Slayt 10</vt:lpstr>
      <vt:lpstr>Slayt 11</vt:lpstr>
      <vt:lpstr>Slayt 12</vt:lpstr>
      <vt:lpstr>Slayt 13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Toshiba</dc:creator>
  <cp:lastModifiedBy>acer</cp:lastModifiedBy>
  <cp:revision>31</cp:revision>
  <dcterms:created xsi:type="dcterms:W3CDTF">2017-01-03T18:35:00Z</dcterms:created>
  <dcterms:modified xsi:type="dcterms:W3CDTF">2017-01-27T08:42:59Z</dcterms:modified>
</cp:coreProperties>
</file>