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720B347-E4A6-4682-8A48-999D411D74CF}"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4182407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20B347-E4A6-4682-8A48-999D411D74CF}"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2489418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20B347-E4A6-4682-8A48-999D411D74CF}"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170205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20B347-E4A6-4682-8A48-999D411D74CF}"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1308230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720B347-E4A6-4682-8A48-999D411D74CF}"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557139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720B347-E4A6-4682-8A48-999D411D74CF}"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2096091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720B347-E4A6-4682-8A48-999D411D74CF}" type="datetimeFigureOut">
              <a:rPr lang="tr-TR" smtClean="0"/>
              <a:t>31.01.2020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1001979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720B347-E4A6-4682-8A48-999D411D74CF}" type="datetimeFigureOut">
              <a:rPr lang="tr-TR" smtClean="0"/>
              <a:t>31.01.2020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165019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720B347-E4A6-4682-8A48-999D411D74CF}" type="datetimeFigureOut">
              <a:rPr lang="tr-TR" smtClean="0"/>
              <a:t>31.01.2020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1010541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720B347-E4A6-4682-8A48-999D411D74CF}"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1465834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720B347-E4A6-4682-8A48-999D411D74CF}"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7CAC09E-CEEC-43BE-A74E-68C3C04D18A1}" type="slidenum">
              <a:rPr lang="tr-TR" smtClean="0"/>
              <a:t>‹#›</a:t>
            </a:fld>
            <a:endParaRPr lang="tr-TR"/>
          </a:p>
        </p:txBody>
      </p:sp>
    </p:spTree>
    <p:extLst>
      <p:ext uri="{BB962C8B-B14F-4D97-AF65-F5344CB8AC3E}">
        <p14:creationId xmlns:p14="http://schemas.microsoft.com/office/powerpoint/2010/main" val="2053303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0B347-E4A6-4682-8A48-999D411D74CF}" type="datetimeFigureOut">
              <a:rPr lang="tr-TR" smtClean="0"/>
              <a:t>31.01.2020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CAC09E-CEEC-43BE-A74E-68C3C04D18A1}" type="slidenum">
              <a:rPr lang="tr-TR" smtClean="0"/>
              <a:t>‹#›</a:t>
            </a:fld>
            <a:endParaRPr lang="tr-TR"/>
          </a:p>
        </p:txBody>
      </p:sp>
    </p:spTree>
    <p:extLst>
      <p:ext uri="{BB962C8B-B14F-4D97-AF65-F5344CB8AC3E}">
        <p14:creationId xmlns:p14="http://schemas.microsoft.com/office/powerpoint/2010/main" val="2352409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981200" y="2203450"/>
            <a:ext cx="8229600" cy="2089150"/>
          </a:xfrm>
          <a:solidFill>
            <a:srgbClr val="FAFCA2"/>
          </a:solidFill>
        </p:spPr>
        <p:txBody>
          <a:bodyPr>
            <a:normAutofit fontScale="90000"/>
          </a:bodyPr>
          <a:lstStyle/>
          <a:p>
            <a:pPr algn="ctr"/>
            <a:r>
              <a:rPr lang="tr-TR" altLang="tr-TR" sz="4000" b="1" dirty="0" smtClean="0">
                <a:solidFill>
                  <a:srgbClr val="FF0000"/>
                </a:solidFill>
                <a:latin typeface="Arial" panose="020B0604020202020204" pitchFamily="34" charset="0"/>
                <a:cs typeface="Arial" panose="020B0604020202020204" pitchFamily="34" charset="0"/>
              </a:rPr>
              <a:t>12. </a:t>
            </a:r>
            <a:r>
              <a:rPr lang="tr-TR" altLang="tr-TR" sz="4000" b="1" dirty="0">
                <a:solidFill>
                  <a:srgbClr val="FF0000"/>
                </a:solidFill>
                <a:latin typeface="Arial" panose="020B0604020202020204" pitchFamily="34" charset="0"/>
                <a:cs typeface="Arial" panose="020B0604020202020204" pitchFamily="34" charset="0"/>
              </a:rPr>
              <a:t>BÖLÜM</a:t>
            </a:r>
            <a:br>
              <a:rPr lang="tr-TR" altLang="tr-TR" sz="4000" b="1" dirty="0">
                <a:solidFill>
                  <a:srgbClr val="FF0000"/>
                </a:solidFill>
                <a:latin typeface="Arial" panose="020B0604020202020204" pitchFamily="34" charset="0"/>
                <a:cs typeface="Arial" panose="020B0604020202020204" pitchFamily="34" charset="0"/>
              </a:rPr>
            </a:br>
            <a:r>
              <a:rPr lang="tr-TR" altLang="tr-TR" sz="4000" b="1" dirty="0">
                <a:solidFill>
                  <a:srgbClr val="FF0000"/>
                </a:solidFill>
                <a:latin typeface="Arial" panose="020B0604020202020204" pitchFamily="34" charset="0"/>
                <a:cs typeface="Arial" panose="020B0604020202020204" pitchFamily="34" charset="0"/>
              </a:rPr>
              <a:t/>
            </a:r>
            <a:br>
              <a:rPr lang="tr-TR" altLang="tr-TR" sz="4000" b="1" dirty="0">
                <a:solidFill>
                  <a:srgbClr val="FF0000"/>
                </a:solidFill>
                <a:latin typeface="Arial" panose="020B0604020202020204" pitchFamily="34" charset="0"/>
                <a:cs typeface="Arial" panose="020B0604020202020204" pitchFamily="34" charset="0"/>
              </a:rPr>
            </a:br>
            <a:r>
              <a:rPr lang="tr-TR" altLang="tr-TR" sz="4000" b="1" dirty="0" smtClean="0">
                <a:solidFill>
                  <a:srgbClr val="FF0000"/>
                </a:solidFill>
                <a:latin typeface="Arial" panose="020B0604020202020204" pitchFamily="34" charset="0"/>
                <a:cs typeface="Arial" panose="020B0604020202020204" pitchFamily="34" charset="0"/>
              </a:rPr>
              <a:t> SULAMA SUYU KALİTESİ VE SORUNLU TOPRAKLAR</a:t>
            </a:r>
            <a:endParaRPr lang="tr-TR" altLang="tr-TR" sz="4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1555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3 Veri Yer Tutucusu"/>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36BFF6C-A0FE-4245-9FCD-6EF03AFB9F28}" type="datetime1">
              <a:rPr lang="tr-TR" altLang="tr-TR" sz="1400"/>
              <a:pPr>
                <a:spcBef>
                  <a:spcPct val="0"/>
                </a:spcBef>
                <a:buFontTx/>
                <a:buNone/>
              </a:pPr>
              <a:t>31.01.2020</a:t>
            </a:fld>
            <a:endParaRPr lang="tr-TR" altLang="tr-TR" sz="1400"/>
          </a:p>
        </p:txBody>
      </p:sp>
      <p:sp>
        <p:nvSpPr>
          <p:cNvPr id="230403" name="Rectangle 2"/>
          <p:cNvSpPr>
            <a:spLocks noGrp="1" noChangeArrowheads="1"/>
          </p:cNvSpPr>
          <p:nvPr>
            <p:ph type="title"/>
          </p:nvPr>
        </p:nvSpPr>
        <p:spPr>
          <a:solidFill>
            <a:schemeClr val="accent1"/>
          </a:solidFill>
        </p:spPr>
        <p:txBody>
          <a:bodyPr vert="horz" lIns="92075" tIns="46038" rIns="92075" bIns="46038" rtlCol="0" anchor="b">
            <a:normAutofit/>
          </a:bodyPr>
          <a:lstStyle/>
          <a:p>
            <a:pPr eaLnBrk="1" hangingPunct="1"/>
            <a:r>
              <a:rPr lang="tr-TR" altLang="tr-TR" b="1" dirty="0" smtClean="0">
                <a:solidFill>
                  <a:srgbClr val="FF0000"/>
                </a:solidFill>
              </a:rPr>
              <a:t>SORUNLU TOPRAKLAR</a:t>
            </a:r>
          </a:p>
        </p:txBody>
      </p:sp>
      <p:sp>
        <p:nvSpPr>
          <p:cNvPr id="230404" name="Rectangle 3"/>
          <p:cNvSpPr>
            <a:spLocks noGrp="1" noChangeArrowheads="1"/>
          </p:cNvSpPr>
          <p:nvPr>
            <p:ph type="body" idx="1"/>
          </p:nvPr>
        </p:nvSpPr>
        <p:spPr>
          <a:xfrm>
            <a:off x="838200" y="1690688"/>
            <a:ext cx="10515600" cy="4486275"/>
          </a:xfrm>
          <a:solidFill>
            <a:srgbClr val="FAFCA2"/>
          </a:solidFill>
        </p:spPr>
        <p:txBody>
          <a:bodyPr vert="horz" lIns="92075" tIns="46038" rIns="92075" bIns="46038" rtlCol="0">
            <a:normAutofit/>
          </a:bodyPr>
          <a:lstStyle/>
          <a:p>
            <a:pPr eaLnBrk="1" hangingPunct="1"/>
            <a:r>
              <a:rPr lang="tr-TR" altLang="tr-TR" dirty="0" smtClean="0"/>
              <a:t>Tuzlu topraklar :</a:t>
            </a:r>
          </a:p>
          <a:p>
            <a:pPr lvl="1" eaLnBrk="1" hangingPunct="1"/>
            <a:r>
              <a:rPr lang="tr-TR" altLang="tr-TR" dirty="0" smtClean="0"/>
              <a:t> ECx10</a:t>
            </a:r>
            <a:r>
              <a:rPr lang="tr-TR" altLang="tr-TR" baseline="30000" dirty="0" smtClean="0"/>
              <a:t>3</a:t>
            </a:r>
            <a:r>
              <a:rPr lang="tr-TR" altLang="tr-TR" dirty="0" smtClean="0"/>
              <a:t> &gt; 4 </a:t>
            </a:r>
            <a:r>
              <a:rPr lang="tr-TR" altLang="tr-TR" dirty="0" err="1" smtClean="0"/>
              <a:t>mmhos</a:t>
            </a:r>
            <a:r>
              <a:rPr lang="tr-TR" altLang="tr-TR" dirty="0" smtClean="0"/>
              <a:t>/cm,  </a:t>
            </a:r>
            <a:r>
              <a:rPr lang="tr-TR" altLang="tr-TR" dirty="0" err="1" smtClean="0"/>
              <a:t>Na</a:t>
            </a:r>
            <a:r>
              <a:rPr lang="tr-TR" altLang="tr-TR" dirty="0" smtClean="0"/>
              <a:t> &lt; % 15</a:t>
            </a:r>
          </a:p>
          <a:p>
            <a:pPr eaLnBrk="1" hangingPunct="1"/>
            <a:r>
              <a:rPr lang="tr-TR" altLang="tr-TR" dirty="0" smtClean="0"/>
              <a:t>Sodyumlu topraklar :</a:t>
            </a:r>
          </a:p>
          <a:p>
            <a:pPr lvl="1" eaLnBrk="1" hangingPunct="1"/>
            <a:r>
              <a:rPr lang="tr-TR" altLang="tr-TR" dirty="0" smtClean="0"/>
              <a:t>ECx10</a:t>
            </a:r>
            <a:r>
              <a:rPr lang="tr-TR" altLang="tr-TR" baseline="30000" dirty="0" smtClean="0"/>
              <a:t>3</a:t>
            </a:r>
            <a:r>
              <a:rPr lang="tr-TR" altLang="tr-TR" dirty="0" smtClean="0"/>
              <a:t> &lt; 4 </a:t>
            </a:r>
            <a:r>
              <a:rPr lang="tr-TR" altLang="tr-TR" dirty="0" err="1" smtClean="0"/>
              <a:t>mmhos</a:t>
            </a:r>
            <a:r>
              <a:rPr lang="tr-TR" altLang="tr-TR" dirty="0" smtClean="0"/>
              <a:t>/cm,  </a:t>
            </a:r>
            <a:r>
              <a:rPr lang="tr-TR" altLang="tr-TR" dirty="0" err="1" smtClean="0"/>
              <a:t>Na</a:t>
            </a:r>
            <a:r>
              <a:rPr lang="tr-TR" altLang="tr-TR" dirty="0" smtClean="0"/>
              <a:t>  &gt; % 15</a:t>
            </a:r>
          </a:p>
          <a:p>
            <a:pPr eaLnBrk="1" hangingPunct="1"/>
            <a:r>
              <a:rPr lang="tr-TR" altLang="tr-TR" dirty="0" smtClean="0"/>
              <a:t>Tuzlu-sodyumlu topraklar :</a:t>
            </a:r>
          </a:p>
          <a:p>
            <a:pPr lvl="1" eaLnBrk="1" hangingPunct="1"/>
            <a:r>
              <a:rPr lang="tr-TR" altLang="tr-TR" dirty="0" smtClean="0"/>
              <a:t>ECx10</a:t>
            </a:r>
            <a:r>
              <a:rPr lang="tr-TR" altLang="tr-TR" baseline="30000" dirty="0" smtClean="0"/>
              <a:t>3</a:t>
            </a:r>
            <a:r>
              <a:rPr lang="tr-TR" altLang="tr-TR" dirty="0" smtClean="0"/>
              <a:t> &gt; 4 </a:t>
            </a:r>
            <a:r>
              <a:rPr lang="tr-TR" altLang="tr-TR" dirty="0" err="1" smtClean="0"/>
              <a:t>mmhos</a:t>
            </a:r>
            <a:r>
              <a:rPr lang="tr-TR" altLang="tr-TR" dirty="0" smtClean="0"/>
              <a:t>/cm,  </a:t>
            </a:r>
            <a:r>
              <a:rPr lang="tr-TR" altLang="tr-TR" dirty="0" err="1" smtClean="0"/>
              <a:t>Na</a:t>
            </a:r>
            <a:r>
              <a:rPr lang="tr-TR" altLang="tr-TR" dirty="0" smtClean="0"/>
              <a:t>  &gt; % 15</a:t>
            </a:r>
          </a:p>
        </p:txBody>
      </p:sp>
    </p:spTree>
    <p:extLst>
      <p:ext uri="{BB962C8B-B14F-4D97-AF65-F5344CB8AC3E}">
        <p14:creationId xmlns:p14="http://schemas.microsoft.com/office/powerpoint/2010/main" val="3605519199"/>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İçerik Yer Tutucusu 2"/>
          <p:cNvSpPr>
            <a:spLocks noGrp="1"/>
          </p:cNvSpPr>
          <p:nvPr>
            <p:ph idx="1"/>
          </p:nvPr>
        </p:nvSpPr>
        <p:spPr>
          <a:xfrm>
            <a:off x="1981200" y="620713"/>
            <a:ext cx="8229600" cy="5505450"/>
          </a:xfrm>
          <a:solidFill>
            <a:srgbClr val="FAFCA2"/>
          </a:solidFill>
        </p:spPr>
        <p:txBody>
          <a:bodyPr anchor="ctr"/>
          <a:lstStyle/>
          <a:p>
            <a:r>
              <a:rPr lang="tr-TR" altLang="tr-TR" b="1" dirty="0" smtClean="0"/>
              <a:t>Sulama projelerinde, toprak kaynaklarının sulamaya uygunluğu kadar su kaynağının da sulama için uygun olması oldukça önemli bir etmendir. Bu nedenle sulamadan sağlanacak yarar ve sulamanın etkinliği ‘</a:t>
            </a:r>
            <a:r>
              <a:rPr lang="tr-TR" altLang="tr-TR" b="1" dirty="0" smtClean="0">
                <a:solidFill>
                  <a:srgbClr val="FF0000"/>
                </a:solidFill>
              </a:rPr>
              <a:t>Sulama suyu kalitesine</a:t>
            </a:r>
            <a:r>
              <a:rPr lang="tr-TR" altLang="tr-TR" b="1" dirty="0" smtClean="0"/>
              <a:t>’ bağlı bulunmaktadır. </a:t>
            </a:r>
          </a:p>
        </p:txBody>
      </p:sp>
    </p:spTree>
    <p:extLst>
      <p:ext uri="{BB962C8B-B14F-4D97-AF65-F5344CB8AC3E}">
        <p14:creationId xmlns:p14="http://schemas.microsoft.com/office/powerpoint/2010/main" val="2156801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476251"/>
            <a:ext cx="8229600" cy="5649913"/>
          </a:xfrm>
          <a:solidFill>
            <a:srgbClr val="FAFCA2"/>
          </a:solidFill>
        </p:spPr>
        <p:txBody>
          <a:bodyPr anchor="ctr"/>
          <a:lstStyle/>
          <a:p>
            <a:pPr>
              <a:defRPr/>
            </a:pPr>
            <a:r>
              <a:rPr lang="tr-TR" b="1" dirty="0" smtClean="0"/>
              <a:t>Sulama suyunun bitkilere etkisi genelde iki şekilde ortaya çıkmaktadır:</a:t>
            </a:r>
          </a:p>
          <a:p>
            <a:pPr marL="0" indent="0">
              <a:buNone/>
              <a:defRPr/>
            </a:pPr>
            <a:endParaRPr lang="tr-TR" b="1" dirty="0" smtClean="0"/>
          </a:p>
          <a:p>
            <a:pPr lvl="1">
              <a:buFont typeface="Wingdings" panose="05000000000000000000" pitchFamily="2" charset="2"/>
              <a:buChar char="v"/>
              <a:defRPr/>
            </a:pPr>
            <a:r>
              <a:rPr lang="tr-TR" b="1" i="1" dirty="0" smtClean="0"/>
              <a:t>Sulama suyundaki yüksek tuz konsantrasyonunun veya taşıdığı </a:t>
            </a:r>
            <a:r>
              <a:rPr lang="tr-TR" b="1" i="1" dirty="0" err="1" smtClean="0"/>
              <a:t>toksik</a:t>
            </a:r>
            <a:r>
              <a:rPr lang="tr-TR" b="1" i="1" dirty="0" smtClean="0"/>
              <a:t> maddelerin etkisi</a:t>
            </a:r>
          </a:p>
          <a:p>
            <a:pPr lvl="1">
              <a:buFont typeface="Wingdings" panose="05000000000000000000" pitchFamily="2" charset="2"/>
              <a:buChar char="v"/>
              <a:defRPr/>
            </a:pPr>
            <a:r>
              <a:rPr lang="tr-TR" b="1" dirty="0" smtClean="0"/>
              <a:t>Toprak özelliklerinin bozulmasıyla oluşacak etkiler.</a:t>
            </a:r>
            <a:endParaRPr lang="tr-TR" b="1" dirty="0"/>
          </a:p>
        </p:txBody>
      </p:sp>
    </p:spTree>
    <p:extLst>
      <p:ext uri="{BB962C8B-B14F-4D97-AF65-F5344CB8AC3E}">
        <p14:creationId xmlns:p14="http://schemas.microsoft.com/office/powerpoint/2010/main" val="3823267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İçerik Yer Tutucusu 2"/>
          <p:cNvSpPr>
            <a:spLocks noGrp="1"/>
          </p:cNvSpPr>
          <p:nvPr>
            <p:ph idx="1"/>
          </p:nvPr>
        </p:nvSpPr>
        <p:spPr>
          <a:xfrm>
            <a:off x="1992313" y="908051"/>
            <a:ext cx="8229600" cy="5002213"/>
          </a:xfrm>
          <a:solidFill>
            <a:srgbClr val="FAFCA2"/>
          </a:solidFill>
        </p:spPr>
        <p:txBody>
          <a:bodyPr anchor="ctr"/>
          <a:lstStyle/>
          <a:p>
            <a:r>
              <a:rPr lang="tr-TR" altLang="tr-TR" b="1" dirty="0" smtClean="0"/>
              <a:t>Sulama suyunun yüksek konsantrasyonu, toprak eriyiği yoğunluğunu yani </a:t>
            </a:r>
            <a:r>
              <a:rPr lang="tr-TR" altLang="tr-TR" b="1" dirty="0" err="1" smtClean="0"/>
              <a:t>ozmotik</a:t>
            </a:r>
            <a:r>
              <a:rPr lang="tr-TR" altLang="tr-TR" b="1" dirty="0" smtClean="0"/>
              <a:t> basıncı arttırarak bitki köklerinin su alımını önler. Çünkü bitki köklerindeki öz suyun yoğunluğu, toprak çözeltisi yoğunluğundan fazla olduğu için su akışı topraktan bitki köklerine doğrudur. Toprak içerisinde oluşan yüksek basınçtan dolayı bitkinin suyu alamaması olayı </a:t>
            </a:r>
            <a:r>
              <a:rPr lang="tr-TR" altLang="tr-TR" b="1" dirty="0" smtClean="0">
                <a:solidFill>
                  <a:srgbClr val="FF0000"/>
                </a:solidFill>
              </a:rPr>
              <a:t>fizyolojik kuraklık </a:t>
            </a:r>
            <a:r>
              <a:rPr lang="tr-TR" altLang="tr-TR" b="1" dirty="0" smtClean="0"/>
              <a:t>olarak tanımlanır. </a:t>
            </a:r>
          </a:p>
        </p:txBody>
      </p:sp>
    </p:spTree>
    <p:extLst>
      <p:ext uri="{BB962C8B-B14F-4D97-AF65-F5344CB8AC3E}">
        <p14:creationId xmlns:p14="http://schemas.microsoft.com/office/powerpoint/2010/main" val="3434353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3 Veri Yer Tutucusu"/>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EF8A7C5-4319-4E47-8CD3-2C8DBE5A1AE2}" type="datetime1">
              <a:rPr lang="tr-TR" altLang="tr-TR" sz="1400"/>
              <a:pPr>
                <a:spcBef>
                  <a:spcPct val="0"/>
                </a:spcBef>
                <a:buFontTx/>
                <a:buNone/>
              </a:pPr>
              <a:t>31.01.2020</a:t>
            </a:fld>
            <a:endParaRPr lang="tr-TR" altLang="tr-TR" sz="1400"/>
          </a:p>
        </p:txBody>
      </p:sp>
      <p:sp>
        <p:nvSpPr>
          <p:cNvPr id="225283" name="Rectangle 2"/>
          <p:cNvSpPr>
            <a:spLocks noGrp="1" noChangeArrowheads="1"/>
          </p:cNvSpPr>
          <p:nvPr>
            <p:ph type="title"/>
          </p:nvPr>
        </p:nvSpPr>
        <p:spPr>
          <a:solidFill>
            <a:schemeClr val="accent1"/>
          </a:solidFill>
        </p:spPr>
        <p:txBody>
          <a:bodyPr vert="horz" lIns="92075" tIns="46038" rIns="92075" bIns="46038" rtlCol="0" anchor="b">
            <a:normAutofit/>
          </a:bodyPr>
          <a:lstStyle/>
          <a:p>
            <a:pPr eaLnBrk="1" hangingPunct="1"/>
            <a:r>
              <a:rPr lang="tr-TR" altLang="tr-TR" b="1" dirty="0" smtClean="0">
                <a:solidFill>
                  <a:srgbClr val="FF0000"/>
                </a:solidFill>
              </a:rPr>
              <a:t>SULAMA SUYU KALİTESİ</a:t>
            </a:r>
          </a:p>
        </p:txBody>
      </p:sp>
      <p:sp>
        <p:nvSpPr>
          <p:cNvPr id="225284" name="Rectangle 3"/>
          <p:cNvSpPr>
            <a:spLocks noGrp="1" noChangeArrowheads="1"/>
          </p:cNvSpPr>
          <p:nvPr>
            <p:ph type="body" idx="1"/>
          </p:nvPr>
        </p:nvSpPr>
        <p:spPr>
          <a:solidFill>
            <a:srgbClr val="FAFCA2"/>
          </a:solidFill>
        </p:spPr>
        <p:txBody>
          <a:bodyPr vert="horz" lIns="92075" tIns="46038" rIns="92075" bIns="46038" rtlCol="0">
            <a:normAutofit/>
          </a:bodyPr>
          <a:lstStyle/>
          <a:p>
            <a:pPr eaLnBrk="1" hangingPunct="1"/>
            <a:r>
              <a:rPr lang="tr-TR" altLang="tr-TR" dirty="0" smtClean="0">
                <a:solidFill>
                  <a:schemeClr val="accent2"/>
                </a:solidFill>
              </a:rPr>
              <a:t>Su örneklerinin alınması</a:t>
            </a:r>
            <a:endParaRPr lang="tr-TR" altLang="tr-TR" dirty="0" smtClean="0"/>
          </a:p>
          <a:p>
            <a:pPr lvl="1" eaLnBrk="1" hangingPunct="1"/>
            <a:r>
              <a:rPr lang="tr-TR" altLang="tr-TR" dirty="0" smtClean="0"/>
              <a:t>Durgun olmayan kesimlerden 2 L</a:t>
            </a:r>
          </a:p>
          <a:p>
            <a:pPr eaLnBrk="1" hangingPunct="1"/>
            <a:r>
              <a:rPr lang="tr-TR" altLang="tr-TR" dirty="0" smtClean="0">
                <a:solidFill>
                  <a:schemeClr val="accent2"/>
                </a:solidFill>
              </a:rPr>
              <a:t>Kimyasal analizler</a:t>
            </a:r>
            <a:endParaRPr lang="tr-TR" altLang="tr-TR" dirty="0" smtClean="0"/>
          </a:p>
          <a:p>
            <a:pPr lvl="1" eaLnBrk="1" hangingPunct="1"/>
            <a:r>
              <a:rPr lang="tr-TR" altLang="tr-TR" dirty="0" smtClean="0"/>
              <a:t>Elektriksel iletkenlik (</a:t>
            </a:r>
            <a:r>
              <a:rPr lang="tr-TR" altLang="tr-TR" dirty="0" err="1" smtClean="0"/>
              <a:t>kondükrivite</a:t>
            </a:r>
            <a:r>
              <a:rPr lang="tr-TR" altLang="tr-TR" dirty="0" smtClean="0"/>
              <a:t>)</a:t>
            </a:r>
          </a:p>
          <a:p>
            <a:pPr lvl="1" eaLnBrk="1" hangingPunct="1"/>
            <a:r>
              <a:rPr lang="tr-TR" altLang="tr-TR" dirty="0" smtClean="0"/>
              <a:t> </a:t>
            </a:r>
          </a:p>
        </p:txBody>
      </p:sp>
      <p:sp>
        <p:nvSpPr>
          <p:cNvPr id="225285" name="Text Box 4"/>
          <p:cNvSpPr txBox="1">
            <a:spLocks noChangeArrowheads="1"/>
          </p:cNvSpPr>
          <p:nvPr/>
        </p:nvSpPr>
        <p:spPr bwMode="auto">
          <a:xfrm>
            <a:off x="6994525" y="6213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tr-TR" altLang="tr-TR" sz="2400">
              <a:latin typeface="Times New Roman" panose="02020603050405020304" pitchFamily="18" charset="0"/>
            </a:endParaRPr>
          </a:p>
        </p:txBody>
      </p:sp>
      <p:graphicFrame>
        <p:nvGraphicFramePr>
          <p:cNvPr id="225286" name="Object 5"/>
          <p:cNvGraphicFramePr>
            <a:graphicFrameLocks noChangeAspect="1"/>
          </p:cNvGraphicFramePr>
          <p:nvPr/>
        </p:nvGraphicFramePr>
        <p:xfrm>
          <a:off x="3048000" y="4038601"/>
          <a:ext cx="1600200" cy="1249363"/>
        </p:xfrm>
        <a:graphic>
          <a:graphicData uri="http://schemas.openxmlformats.org/presentationml/2006/ole">
            <mc:AlternateContent xmlns:mc="http://schemas.openxmlformats.org/markup-compatibility/2006">
              <mc:Choice xmlns:v="urn:schemas-microsoft-com:vml" Requires="v">
                <p:oleObj spid="_x0000_s1027" name="Denklem" r:id="rId3" imgW="431613" imgH="393529" progId="Equation.3">
                  <p:embed/>
                </p:oleObj>
              </mc:Choice>
              <mc:Fallback>
                <p:oleObj name="Denklem" r:id="rId3" imgW="431613"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4038601"/>
                        <a:ext cx="1600200" cy="1249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287" name="Text Box 6"/>
          <p:cNvSpPr txBox="1">
            <a:spLocks noChangeArrowheads="1"/>
          </p:cNvSpPr>
          <p:nvPr/>
        </p:nvSpPr>
        <p:spPr bwMode="auto">
          <a:xfrm>
            <a:off x="5181601" y="4724400"/>
            <a:ext cx="2162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tr-TR" altLang="tr-TR" sz="2400">
                <a:latin typeface="Times New Roman" panose="02020603050405020304" pitchFamily="18" charset="0"/>
              </a:rPr>
              <a:t>Direnç, ohm/cm</a:t>
            </a:r>
          </a:p>
        </p:txBody>
      </p:sp>
      <p:sp>
        <p:nvSpPr>
          <p:cNvPr id="225288" name="Text Box 7"/>
          <p:cNvSpPr txBox="1">
            <a:spLocks noChangeArrowheads="1"/>
          </p:cNvSpPr>
          <p:nvPr/>
        </p:nvSpPr>
        <p:spPr bwMode="auto">
          <a:xfrm>
            <a:off x="2286000" y="5334000"/>
            <a:ext cx="399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tr-TR" altLang="tr-TR" sz="2400">
                <a:latin typeface="Times New Roman" panose="02020603050405020304" pitchFamily="18" charset="0"/>
              </a:rPr>
              <a:t>Elektriksel iletkenlik, mhos/cm</a:t>
            </a:r>
          </a:p>
        </p:txBody>
      </p:sp>
      <p:sp>
        <p:nvSpPr>
          <p:cNvPr id="225289" name="Line 8"/>
          <p:cNvSpPr>
            <a:spLocks noChangeShapeType="1"/>
          </p:cNvSpPr>
          <p:nvPr/>
        </p:nvSpPr>
        <p:spPr bwMode="auto">
          <a:xfrm flipH="1">
            <a:off x="4572000" y="5029200"/>
            <a:ext cx="457200" cy="0"/>
          </a:xfrm>
          <a:prstGeom prst="line">
            <a:avLst/>
          </a:prstGeom>
          <a:noFill/>
          <a:ln w="12700" cap="sq">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225290" name="Line 9"/>
          <p:cNvSpPr>
            <a:spLocks noChangeShapeType="1"/>
          </p:cNvSpPr>
          <p:nvPr/>
        </p:nvSpPr>
        <p:spPr bwMode="auto">
          <a:xfrm flipV="1">
            <a:off x="3124200" y="4876800"/>
            <a:ext cx="0" cy="457200"/>
          </a:xfrm>
          <a:prstGeom prst="line">
            <a:avLst/>
          </a:prstGeom>
          <a:noFill/>
          <a:ln w="12700" cap="sq">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Tree>
    <p:extLst>
      <p:ext uri="{BB962C8B-B14F-4D97-AF65-F5344CB8AC3E}">
        <p14:creationId xmlns:p14="http://schemas.microsoft.com/office/powerpoint/2010/main" val="3417714844"/>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body" idx="1"/>
          </p:nvPr>
        </p:nvSpPr>
        <p:spPr>
          <a:xfrm>
            <a:off x="2438400" y="1447800"/>
            <a:ext cx="7772400" cy="4953000"/>
          </a:xfrm>
          <a:solidFill>
            <a:srgbClr val="FAFCA2"/>
          </a:solidFill>
        </p:spPr>
        <p:txBody>
          <a:bodyPr/>
          <a:lstStyle/>
          <a:p>
            <a:pPr lvl="1" eaLnBrk="1" hangingPunct="1"/>
            <a:r>
              <a:rPr lang="tr-TR" altLang="tr-TR" dirty="0" smtClean="0"/>
              <a:t>EC x 10</a:t>
            </a:r>
            <a:r>
              <a:rPr lang="tr-TR" altLang="tr-TR" baseline="30000" dirty="0" smtClean="0"/>
              <a:t>6</a:t>
            </a:r>
            <a:r>
              <a:rPr lang="tr-TR" altLang="tr-TR" dirty="0" smtClean="0"/>
              <a:t>    µ</a:t>
            </a:r>
            <a:r>
              <a:rPr lang="tr-TR" altLang="tr-TR" dirty="0" err="1" smtClean="0"/>
              <a:t>mhos</a:t>
            </a:r>
            <a:r>
              <a:rPr lang="tr-TR" altLang="tr-TR" dirty="0" smtClean="0"/>
              <a:t>/cm        Sulama suyunda</a:t>
            </a:r>
          </a:p>
          <a:p>
            <a:pPr lvl="1" eaLnBrk="1" hangingPunct="1"/>
            <a:r>
              <a:rPr lang="tr-TR" altLang="tr-TR" dirty="0" smtClean="0"/>
              <a:t>EC x 10</a:t>
            </a:r>
            <a:r>
              <a:rPr lang="tr-TR" altLang="tr-TR" baseline="30000" dirty="0" smtClean="0"/>
              <a:t>3</a:t>
            </a:r>
            <a:r>
              <a:rPr lang="tr-TR" altLang="tr-TR" dirty="0" smtClean="0"/>
              <a:t>    </a:t>
            </a:r>
            <a:r>
              <a:rPr lang="tr-TR" altLang="tr-TR" dirty="0" err="1" smtClean="0"/>
              <a:t>mmhos</a:t>
            </a:r>
            <a:r>
              <a:rPr lang="tr-TR" altLang="tr-TR" dirty="0" smtClean="0"/>
              <a:t>/cm (</a:t>
            </a:r>
            <a:r>
              <a:rPr lang="tr-TR" altLang="tr-TR" dirty="0" err="1" smtClean="0"/>
              <a:t>dS</a:t>
            </a:r>
            <a:r>
              <a:rPr lang="tr-TR" altLang="tr-TR" dirty="0" smtClean="0"/>
              <a:t>/m)      Toprakta</a:t>
            </a:r>
          </a:p>
          <a:p>
            <a:pPr eaLnBrk="1" hangingPunct="1"/>
            <a:r>
              <a:rPr lang="tr-TR" altLang="tr-TR" dirty="0" err="1" smtClean="0">
                <a:solidFill>
                  <a:schemeClr val="accent2"/>
                </a:solidFill>
              </a:rPr>
              <a:t>pH</a:t>
            </a:r>
            <a:endParaRPr lang="tr-TR" altLang="tr-TR" dirty="0" smtClean="0"/>
          </a:p>
          <a:p>
            <a:pPr lvl="1" eaLnBrk="1" hangingPunct="1"/>
            <a:r>
              <a:rPr lang="tr-TR" altLang="tr-TR" dirty="0" smtClean="0"/>
              <a:t>Sulama suyunda, </a:t>
            </a:r>
            <a:r>
              <a:rPr lang="tr-TR" altLang="tr-TR" dirty="0" err="1" smtClean="0"/>
              <a:t>pH</a:t>
            </a:r>
            <a:r>
              <a:rPr lang="tr-TR" altLang="tr-TR" dirty="0" smtClean="0"/>
              <a:t> = 6.5 - 8.0</a:t>
            </a:r>
          </a:p>
          <a:p>
            <a:pPr eaLnBrk="1" hangingPunct="1"/>
            <a:r>
              <a:rPr lang="tr-TR" altLang="tr-TR" dirty="0" smtClean="0">
                <a:solidFill>
                  <a:schemeClr val="accent2"/>
                </a:solidFill>
              </a:rPr>
              <a:t>Anyon ve katyonlar</a:t>
            </a:r>
          </a:p>
          <a:p>
            <a:pPr lvl="1" eaLnBrk="1" hangingPunct="1"/>
            <a:endParaRPr lang="tr-TR" altLang="tr-TR" dirty="0" smtClean="0"/>
          </a:p>
        </p:txBody>
      </p:sp>
      <p:sp>
        <p:nvSpPr>
          <p:cNvPr id="226307" name="Text Box 3"/>
          <p:cNvSpPr txBox="1">
            <a:spLocks noChangeArrowheads="1"/>
          </p:cNvSpPr>
          <p:nvPr/>
        </p:nvSpPr>
        <p:spPr bwMode="auto">
          <a:xfrm>
            <a:off x="2895601" y="4191000"/>
            <a:ext cx="3191899"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tr-TR" altLang="tr-TR" sz="2400" u="sng">
                <a:latin typeface="Times New Roman" panose="02020603050405020304" pitchFamily="18" charset="0"/>
              </a:rPr>
              <a:t>Anyonlar</a:t>
            </a:r>
            <a:r>
              <a:rPr lang="tr-TR" altLang="tr-TR" sz="2400">
                <a:latin typeface="Times New Roman" panose="02020603050405020304" pitchFamily="18" charset="0"/>
              </a:rPr>
              <a:t>        </a:t>
            </a:r>
            <a:r>
              <a:rPr lang="tr-TR" altLang="tr-TR" sz="2400" u="sng">
                <a:latin typeface="Times New Roman" panose="02020603050405020304" pitchFamily="18" charset="0"/>
              </a:rPr>
              <a:t>Katyonlar</a:t>
            </a:r>
            <a:endParaRPr lang="tr-TR" altLang="tr-TR" sz="2400">
              <a:latin typeface="Times New Roman" panose="02020603050405020304" pitchFamily="18" charset="0"/>
            </a:endParaRPr>
          </a:p>
          <a:p>
            <a:pPr>
              <a:spcBef>
                <a:spcPct val="0"/>
              </a:spcBef>
              <a:buFontTx/>
              <a:buNone/>
            </a:pPr>
            <a:r>
              <a:rPr lang="tr-TR" altLang="tr-TR" sz="2400">
                <a:latin typeface="Times New Roman" panose="02020603050405020304" pitchFamily="18" charset="0"/>
              </a:rPr>
              <a:t>     CO</a:t>
            </a:r>
            <a:r>
              <a:rPr lang="tr-TR" altLang="tr-TR" sz="2400" baseline="-25000">
                <a:latin typeface="Times New Roman" panose="02020603050405020304" pitchFamily="18" charset="0"/>
              </a:rPr>
              <a:t>3</a:t>
            </a:r>
            <a:r>
              <a:rPr lang="tr-TR" altLang="tr-TR" sz="2400" baseline="30000">
                <a:latin typeface="Times New Roman" panose="02020603050405020304" pitchFamily="18" charset="0"/>
              </a:rPr>
              <a:t>=</a:t>
            </a:r>
            <a:r>
              <a:rPr lang="tr-TR" altLang="tr-TR" sz="2400">
                <a:latin typeface="Times New Roman" panose="02020603050405020304" pitchFamily="18" charset="0"/>
              </a:rPr>
              <a:t>               Ca</a:t>
            </a:r>
            <a:r>
              <a:rPr lang="tr-TR" altLang="tr-TR" sz="2400" baseline="30000">
                <a:latin typeface="Times New Roman" panose="02020603050405020304" pitchFamily="18" charset="0"/>
              </a:rPr>
              <a:t>++</a:t>
            </a:r>
            <a:endParaRPr lang="tr-TR" altLang="tr-TR" sz="2400">
              <a:latin typeface="Times New Roman" panose="02020603050405020304" pitchFamily="18" charset="0"/>
            </a:endParaRPr>
          </a:p>
          <a:p>
            <a:pPr>
              <a:spcBef>
                <a:spcPct val="0"/>
              </a:spcBef>
              <a:buFontTx/>
              <a:buNone/>
            </a:pPr>
            <a:r>
              <a:rPr lang="tr-TR" altLang="tr-TR" sz="2400">
                <a:latin typeface="Times New Roman" panose="02020603050405020304" pitchFamily="18" charset="0"/>
              </a:rPr>
              <a:t>     HCO</a:t>
            </a:r>
            <a:r>
              <a:rPr lang="tr-TR" altLang="tr-TR" sz="2400" baseline="-25000">
                <a:latin typeface="Times New Roman" panose="02020603050405020304" pitchFamily="18" charset="0"/>
              </a:rPr>
              <a:t>3</a:t>
            </a:r>
            <a:r>
              <a:rPr lang="tr-TR" altLang="tr-TR" sz="2400" baseline="30000">
                <a:latin typeface="Times New Roman" panose="02020603050405020304" pitchFamily="18" charset="0"/>
              </a:rPr>
              <a:t>-</a:t>
            </a:r>
            <a:r>
              <a:rPr lang="tr-TR" altLang="tr-TR" sz="2400">
                <a:latin typeface="Times New Roman" panose="02020603050405020304" pitchFamily="18" charset="0"/>
              </a:rPr>
              <a:t>             Mg</a:t>
            </a:r>
            <a:r>
              <a:rPr lang="tr-TR" altLang="tr-TR" sz="2400" baseline="30000">
                <a:latin typeface="Times New Roman" panose="02020603050405020304" pitchFamily="18" charset="0"/>
              </a:rPr>
              <a:t>++</a:t>
            </a:r>
            <a:endParaRPr lang="tr-TR" altLang="tr-TR" sz="2400">
              <a:latin typeface="Times New Roman" panose="02020603050405020304" pitchFamily="18" charset="0"/>
            </a:endParaRPr>
          </a:p>
          <a:p>
            <a:pPr>
              <a:spcBef>
                <a:spcPct val="0"/>
              </a:spcBef>
              <a:buFontTx/>
              <a:buNone/>
            </a:pPr>
            <a:r>
              <a:rPr lang="tr-TR" altLang="tr-TR" sz="2400">
                <a:latin typeface="Times New Roman" panose="02020603050405020304" pitchFamily="18" charset="0"/>
              </a:rPr>
              <a:t>     SO</a:t>
            </a:r>
            <a:r>
              <a:rPr lang="tr-TR" altLang="tr-TR" sz="2400" baseline="-25000">
                <a:latin typeface="Times New Roman" panose="02020603050405020304" pitchFamily="18" charset="0"/>
              </a:rPr>
              <a:t>4</a:t>
            </a:r>
            <a:r>
              <a:rPr lang="tr-TR" altLang="tr-TR" sz="2400" baseline="30000">
                <a:latin typeface="Times New Roman" panose="02020603050405020304" pitchFamily="18" charset="0"/>
              </a:rPr>
              <a:t>=</a:t>
            </a:r>
            <a:r>
              <a:rPr lang="tr-TR" altLang="tr-TR" sz="2400">
                <a:latin typeface="Times New Roman" panose="02020603050405020304" pitchFamily="18" charset="0"/>
              </a:rPr>
              <a:t>                Na</a:t>
            </a:r>
            <a:r>
              <a:rPr lang="tr-TR" altLang="tr-TR" sz="2400" baseline="30000">
                <a:latin typeface="Times New Roman" panose="02020603050405020304" pitchFamily="18" charset="0"/>
              </a:rPr>
              <a:t>+</a:t>
            </a:r>
            <a:endParaRPr lang="tr-TR" altLang="tr-TR" sz="2400">
              <a:latin typeface="Times New Roman" panose="02020603050405020304" pitchFamily="18" charset="0"/>
            </a:endParaRPr>
          </a:p>
          <a:p>
            <a:pPr>
              <a:spcBef>
                <a:spcPct val="0"/>
              </a:spcBef>
              <a:buFontTx/>
              <a:buNone/>
            </a:pPr>
            <a:r>
              <a:rPr lang="tr-TR" altLang="tr-TR" sz="2400">
                <a:latin typeface="Times New Roman" panose="02020603050405020304" pitchFamily="18" charset="0"/>
              </a:rPr>
              <a:t>     Cl</a:t>
            </a:r>
            <a:r>
              <a:rPr lang="tr-TR" altLang="tr-TR" sz="2400" baseline="30000">
                <a:latin typeface="Times New Roman" panose="02020603050405020304" pitchFamily="18" charset="0"/>
              </a:rPr>
              <a:t>-</a:t>
            </a:r>
            <a:r>
              <a:rPr lang="tr-TR" altLang="tr-TR" sz="2400">
                <a:latin typeface="Times New Roman" panose="02020603050405020304" pitchFamily="18" charset="0"/>
              </a:rPr>
              <a:t>                   K</a:t>
            </a:r>
            <a:r>
              <a:rPr lang="tr-TR" altLang="tr-TR" sz="2400" baseline="30000">
                <a:latin typeface="Times New Roman" panose="02020603050405020304" pitchFamily="18" charset="0"/>
              </a:rPr>
              <a:t>+</a:t>
            </a:r>
            <a:endParaRPr lang="tr-TR" altLang="tr-TR" sz="2400">
              <a:latin typeface="Times New Roman" panose="02020603050405020304" pitchFamily="18" charset="0"/>
            </a:endParaRPr>
          </a:p>
          <a:p>
            <a:pPr>
              <a:spcBef>
                <a:spcPct val="0"/>
              </a:spcBef>
              <a:buFontTx/>
              <a:buNone/>
            </a:pPr>
            <a:r>
              <a:rPr lang="tr-TR" altLang="tr-TR" sz="2400">
                <a:latin typeface="Times New Roman" panose="02020603050405020304" pitchFamily="18" charset="0"/>
              </a:rPr>
              <a:t>     </a:t>
            </a:r>
            <a:endParaRPr lang="tr-TR" altLang="tr-TR" sz="2400" u="sng">
              <a:latin typeface="Times New Roman" panose="02020603050405020304" pitchFamily="18" charset="0"/>
            </a:endParaRPr>
          </a:p>
        </p:txBody>
      </p:sp>
      <p:sp>
        <p:nvSpPr>
          <p:cNvPr id="226308" name="Text Box 4"/>
          <p:cNvSpPr txBox="1">
            <a:spLocks noChangeArrowheads="1"/>
          </p:cNvSpPr>
          <p:nvPr/>
        </p:nvSpPr>
        <p:spPr bwMode="auto">
          <a:xfrm>
            <a:off x="6705600" y="4402138"/>
            <a:ext cx="3276666" cy="1865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spcBef>
                <a:spcPct val="0"/>
              </a:spcBef>
              <a:buFontTx/>
              <a:buNone/>
            </a:pPr>
            <a:r>
              <a:rPr lang="tr-TR" altLang="tr-TR" sz="2400">
                <a:latin typeface="Times New Roman" panose="02020603050405020304" pitchFamily="18" charset="0"/>
              </a:rPr>
              <a:t>Σanyon = Σ katyon</a:t>
            </a:r>
          </a:p>
          <a:p>
            <a:pPr>
              <a:lnSpc>
                <a:spcPct val="120000"/>
              </a:lnSpc>
              <a:spcBef>
                <a:spcPct val="0"/>
              </a:spcBef>
              <a:buFontTx/>
              <a:buNone/>
            </a:pPr>
            <a:r>
              <a:rPr lang="tr-TR" altLang="tr-TR" sz="2400">
                <a:latin typeface="Times New Roman" panose="02020603050405020304" pitchFamily="18" charset="0"/>
              </a:rPr>
              <a:t>ppm = mg/L = 64 (me/L)</a:t>
            </a:r>
          </a:p>
          <a:p>
            <a:pPr>
              <a:lnSpc>
                <a:spcPct val="120000"/>
              </a:lnSpc>
              <a:spcBef>
                <a:spcPct val="0"/>
              </a:spcBef>
              <a:buFontTx/>
              <a:buNone/>
            </a:pPr>
            <a:r>
              <a:rPr lang="tr-TR" altLang="tr-TR" sz="2400">
                <a:latin typeface="Times New Roman" panose="02020603050405020304" pitchFamily="18" charset="0"/>
              </a:rPr>
              <a:t>me/L = ECx10</a:t>
            </a:r>
            <a:r>
              <a:rPr lang="tr-TR" altLang="tr-TR" sz="2400" baseline="30000">
                <a:latin typeface="Times New Roman" panose="02020603050405020304" pitchFamily="18" charset="0"/>
              </a:rPr>
              <a:t>6</a:t>
            </a:r>
            <a:r>
              <a:rPr lang="tr-TR" altLang="tr-TR" sz="2400">
                <a:latin typeface="Times New Roman" panose="02020603050405020304" pitchFamily="18" charset="0"/>
              </a:rPr>
              <a:t> /100</a:t>
            </a:r>
          </a:p>
          <a:p>
            <a:pPr>
              <a:lnSpc>
                <a:spcPct val="120000"/>
              </a:lnSpc>
              <a:spcBef>
                <a:spcPct val="0"/>
              </a:spcBef>
              <a:buFontTx/>
              <a:buNone/>
            </a:pPr>
            <a:r>
              <a:rPr lang="tr-TR" altLang="tr-TR" sz="2400">
                <a:latin typeface="Times New Roman" panose="02020603050405020304" pitchFamily="18" charset="0"/>
              </a:rPr>
              <a:t>ppm = 0.64 (ECx10</a:t>
            </a:r>
            <a:r>
              <a:rPr lang="tr-TR" altLang="tr-TR" sz="2400" baseline="30000">
                <a:latin typeface="Times New Roman" panose="02020603050405020304" pitchFamily="18" charset="0"/>
              </a:rPr>
              <a:t>6)</a:t>
            </a:r>
          </a:p>
        </p:txBody>
      </p:sp>
    </p:spTree>
    <p:extLst>
      <p:ext uri="{BB962C8B-B14F-4D97-AF65-F5344CB8AC3E}">
        <p14:creationId xmlns:p14="http://schemas.microsoft.com/office/powerpoint/2010/main" val="3730102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3 Veri Yer Tutucusu"/>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3E53860-0992-41FD-8433-8B4B0B7EEDA5}" type="datetime1">
              <a:rPr lang="tr-TR" altLang="tr-TR" sz="1400"/>
              <a:pPr>
                <a:spcBef>
                  <a:spcPct val="0"/>
                </a:spcBef>
                <a:buFontTx/>
                <a:buNone/>
              </a:pPr>
              <a:t>31.01.2020</a:t>
            </a:fld>
            <a:endParaRPr lang="tr-TR" altLang="tr-TR" sz="1400"/>
          </a:p>
        </p:txBody>
      </p:sp>
      <p:sp>
        <p:nvSpPr>
          <p:cNvPr id="227331" name="Rectangle 2"/>
          <p:cNvSpPr>
            <a:spLocks noGrp="1" noChangeArrowheads="1"/>
          </p:cNvSpPr>
          <p:nvPr>
            <p:ph type="body" idx="1"/>
          </p:nvPr>
        </p:nvSpPr>
        <p:spPr>
          <a:xfrm>
            <a:off x="2209800" y="1219200"/>
            <a:ext cx="7772400" cy="4114800"/>
          </a:xfrm>
          <a:noFill/>
        </p:spPr>
        <p:txBody>
          <a:bodyPr vert="horz" lIns="92075" tIns="46038" rIns="92075" bIns="46038" rtlCol="0">
            <a:normAutofit/>
          </a:bodyPr>
          <a:lstStyle/>
          <a:p>
            <a:pPr eaLnBrk="1" hangingPunct="1"/>
            <a:r>
              <a:rPr lang="tr-TR" altLang="tr-TR" smtClean="0">
                <a:solidFill>
                  <a:schemeClr val="accent2"/>
                </a:solidFill>
              </a:rPr>
              <a:t>Sulama suyu kalite parametreleri</a:t>
            </a:r>
            <a:endParaRPr lang="tr-TR" altLang="tr-TR" smtClean="0"/>
          </a:p>
          <a:p>
            <a:pPr lvl="1" eaLnBrk="1" hangingPunct="1"/>
            <a:r>
              <a:rPr lang="tr-TR" altLang="tr-TR" smtClean="0"/>
              <a:t>Sodyum yüzdesi</a:t>
            </a:r>
          </a:p>
          <a:p>
            <a:pPr lvl="1" eaLnBrk="1" hangingPunct="1"/>
            <a:endParaRPr lang="tr-TR" altLang="tr-TR" smtClean="0"/>
          </a:p>
          <a:p>
            <a:pPr lvl="1" eaLnBrk="1" hangingPunct="1"/>
            <a:endParaRPr lang="tr-TR" altLang="tr-TR" smtClean="0"/>
          </a:p>
          <a:p>
            <a:pPr lvl="1" eaLnBrk="1" hangingPunct="1"/>
            <a:r>
              <a:rPr lang="tr-TR" altLang="tr-TR" smtClean="0"/>
              <a:t>Sodyum adsorpsiyon oranı </a:t>
            </a:r>
          </a:p>
          <a:p>
            <a:pPr lvl="1" eaLnBrk="1" hangingPunct="1"/>
            <a:endParaRPr lang="tr-TR" altLang="tr-TR" smtClean="0"/>
          </a:p>
          <a:p>
            <a:pPr lvl="1" eaLnBrk="1" hangingPunct="1"/>
            <a:endParaRPr lang="tr-TR" altLang="tr-TR" smtClean="0"/>
          </a:p>
          <a:p>
            <a:pPr lvl="1" eaLnBrk="1" hangingPunct="1"/>
            <a:endParaRPr lang="tr-TR" altLang="tr-TR" smtClean="0"/>
          </a:p>
          <a:p>
            <a:pPr lvl="1" eaLnBrk="1" hangingPunct="1"/>
            <a:endParaRPr lang="tr-TR" altLang="tr-TR" smtClean="0"/>
          </a:p>
          <a:p>
            <a:pPr lvl="1" eaLnBrk="1" hangingPunct="1"/>
            <a:r>
              <a:rPr lang="tr-TR" altLang="tr-TR" smtClean="0"/>
              <a:t>Elektriksel iletkenlik, EC x 10</a:t>
            </a:r>
            <a:r>
              <a:rPr lang="tr-TR" altLang="tr-TR" baseline="30000" smtClean="0"/>
              <a:t>6</a:t>
            </a:r>
            <a:endParaRPr lang="tr-TR" altLang="tr-TR" smtClean="0"/>
          </a:p>
        </p:txBody>
      </p:sp>
      <p:graphicFrame>
        <p:nvGraphicFramePr>
          <p:cNvPr id="227332" name="Object 3"/>
          <p:cNvGraphicFramePr>
            <a:graphicFrameLocks noChangeAspect="1"/>
          </p:cNvGraphicFramePr>
          <p:nvPr/>
        </p:nvGraphicFramePr>
        <p:xfrm>
          <a:off x="2971800" y="2286001"/>
          <a:ext cx="3048000" cy="1084263"/>
        </p:xfrm>
        <a:graphic>
          <a:graphicData uri="http://schemas.openxmlformats.org/presentationml/2006/ole">
            <mc:AlternateContent xmlns:mc="http://schemas.openxmlformats.org/markup-compatibility/2006">
              <mc:Choice xmlns:v="urn:schemas-microsoft-com:vml" Requires="v">
                <p:oleObj spid="_x0000_s2052" name="Denklem" r:id="rId3" imgW="1180588" imgH="444307" progId="Equation.3">
                  <p:embed/>
                </p:oleObj>
              </mc:Choice>
              <mc:Fallback>
                <p:oleObj name="Denklem" r:id="rId3" imgW="1180588" imgH="444307"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2286001"/>
                        <a:ext cx="3048000" cy="1084263"/>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7333" name="Object 4"/>
          <p:cNvGraphicFramePr>
            <a:graphicFrameLocks noChangeAspect="1"/>
          </p:cNvGraphicFramePr>
          <p:nvPr/>
        </p:nvGraphicFramePr>
        <p:xfrm>
          <a:off x="3124200" y="3976688"/>
          <a:ext cx="2819400" cy="1509712"/>
        </p:xfrm>
        <a:graphic>
          <a:graphicData uri="http://schemas.openxmlformats.org/presentationml/2006/ole">
            <mc:AlternateContent xmlns:mc="http://schemas.openxmlformats.org/markup-compatibility/2006">
              <mc:Choice xmlns:v="urn:schemas-microsoft-com:vml" Requires="v">
                <p:oleObj spid="_x0000_s2053" name="Denklem" r:id="rId5" imgW="1422400" imgH="673100" progId="Equation.3">
                  <p:embed/>
                </p:oleObj>
              </mc:Choice>
              <mc:Fallback>
                <p:oleObj name="Denklem" r:id="rId5" imgW="1422400" imgH="673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3976688"/>
                        <a:ext cx="2819400" cy="1509712"/>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7334" name="Text Box 5"/>
          <p:cNvSpPr txBox="1">
            <a:spLocks noChangeArrowheads="1"/>
          </p:cNvSpPr>
          <p:nvPr/>
        </p:nvSpPr>
        <p:spPr bwMode="auto">
          <a:xfrm>
            <a:off x="6553200" y="2301876"/>
            <a:ext cx="369043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tr-TR" altLang="tr-TR" sz="2400" dirty="0">
                <a:latin typeface="Times New Roman" panose="02020603050405020304" pitchFamily="18" charset="0"/>
              </a:rPr>
              <a:t>Sulama suyunda  </a:t>
            </a:r>
            <a:r>
              <a:rPr lang="tr-TR" altLang="tr-TR" sz="2400" dirty="0" err="1">
                <a:latin typeface="Times New Roman" panose="02020603050405020304" pitchFamily="18" charset="0"/>
              </a:rPr>
              <a:t>Na</a:t>
            </a:r>
            <a:r>
              <a:rPr lang="tr-TR" altLang="tr-TR" sz="2400" dirty="0">
                <a:latin typeface="Times New Roman" panose="02020603050405020304" pitchFamily="18" charset="0"/>
              </a:rPr>
              <a:t> &lt; % 50</a:t>
            </a:r>
          </a:p>
          <a:p>
            <a:pPr>
              <a:spcBef>
                <a:spcPct val="0"/>
              </a:spcBef>
              <a:buFontTx/>
              <a:buNone/>
            </a:pPr>
            <a:r>
              <a:rPr lang="tr-TR" altLang="tr-TR" sz="2400" dirty="0">
                <a:latin typeface="Times New Roman" panose="02020603050405020304" pitchFamily="18" charset="0"/>
              </a:rPr>
              <a:t>Toprakta     </a:t>
            </a:r>
            <a:r>
              <a:rPr lang="tr-TR" altLang="tr-TR" sz="2400" dirty="0" err="1">
                <a:latin typeface="Times New Roman" panose="02020603050405020304" pitchFamily="18" charset="0"/>
              </a:rPr>
              <a:t>Na</a:t>
            </a:r>
            <a:r>
              <a:rPr lang="tr-TR" altLang="tr-TR" sz="2400" dirty="0">
                <a:latin typeface="Times New Roman" panose="02020603050405020304" pitchFamily="18" charset="0"/>
              </a:rPr>
              <a:t> &lt; % 15</a:t>
            </a:r>
          </a:p>
        </p:txBody>
      </p:sp>
      <p:sp>
        <p:nvSpPr>
          <p:cNvPr id="227335" name="Text Box 6"/>
          <p:cNvSpPr txBox="1">
            <a:spLocks noChangeArrowheads="1"/>
          </p:cNvSpPr>
          <p:nvPr/>
        </p:nvSpPr>
        <p:spPr bwMode="auto">
          <a:xfrm>
            <a:off x="6705600" y="3962400"/>
            <a:ext cx="3650358"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tr-TR" altLang="tr-TR" sz="2400" u="sng">
                <a:latin typeface="Times New Roman" panose="02020603050405020304" pitchFamily="18" charset="0"/>
              </a:rPr>
              <a:t>Sodyum zararı</a:t>
            </a:r>
            <a:endParaRPr lang="tr-TR" altLang="tr-TR" sz="2400">
              <a:latin typeface="Times New Roman" panose="02020603050405020304" pitchFamily="18" charset="0"/>
            </a:endParaRPr>
          </a:p>
          <a:p>
            <a:pPr>
              <a:spcBef>
                <a:spcPct val="0"/>
              </a:spcBef>
              <a:buFontTx/>
              <a:buNone/>
            </a:pPr>
            <a:r>
              <a:rPr lang="tr-TR" altLang="tr-TR" sz="2400">
                <a:latin typeface="Times New Roman" panose="02020603050405020304" pitchFamily="18" charset="0"/>
              </a:rPr>
              <a:t>SAR &lt; 10         Düşük</a:t>
            </a:r>
          </a:p>
          <a:p>
            <a:pPr>
              <a:spcBef>
                <a:spcPct val="0"/>
              </a:spcBef>
              <a:buFontTx/>
              <a:buNone/>
            </a:pPr>
            <a:r>
              <a:rPr lang="tr-TR" altLang="tr-TR" sz="2400">
                <a:latin typeface="Times New Roman" panose="02020603050405020304" pitchFamily="18" charset="0"/>
              </a:rPr>
              <a:t>SAR = 10-18    Orta</a:t>
            </a:r>
          </a:p>
          <a:p>
            <a:pPr>
              <a:spcBef>
                <a:spcPct val="0"/>
              </a:spcBef>
              <a:buFontTx/>
              <a:buNone/>
            </a:pPr>
            <a:r>
              <a:rPr lang="tr-TR" altLang="tr-TR" sz="2400">
                <a:latin typeface="Times New Roman" panose="02020603050405020304" pitchFamily="18" charset="0"/>
              </a:rPr>
              <a:t>SAR = 18-26    Yüksek</a:t>
            </a:r>
          </a:p>
          <a:p>
            <a:pPr>
              <a:spcBef>
                <a:spcPct val="0"/>
              </a:spcBef>
              <a:buFontTx/>
              <a:buNone/>
            </a:pPr>
            <a:r>
              <a:rPr lang="tr-TR" altLang="tr-TR" sz="2400">
                <a:latin typeface="Times New Roman" panose="02020603050405020304" pitchFamily="18" charset="0"/>
              </a:rPr>
              <a:t>SAR &gt; 26          Çok yüksek</a:t>
            </a:r>
          </a:p>
        </p:txBody>
      </p:sp>
    </p:spTree>
    <p:extLst>
      <p:ext uri="{BB962C8B-B14F-4D97-AF65-F5344CB8AC3E}">
        <p14:creationId xmlns:p14="http://schemas.microsoft.com/office/powerpoint/2010/main" val="1690186316"/>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3 Veri Yer Tutucusu"/>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7455C4D-92C1-42D6-B087-EC0B10F7E0E1}" type="datetime1">
              <a:rPr lang="tr-TR" altLang="tr-TR" sz="1400"/>
              <a:pPr>
                <a:spcBef>
                  <a:spcPct val="0"/>
                </a:spcBef>
                <a:buFontTx/>
                <a:buNone/>
              </a:pPr>
              <a:t>31.01.2020</a:t>
            </a:fld>
            <a:endParaRPr lang="tr-TR" altLang="tr-TR" sz="1400"/>
          </a:p>
        </p:txBody>
      </p:sp>
      <p:sp>
        <p:nvSpPr>
          <p:cNvPr id="228355" name="Rectangle 2"/>
          <p:cNvSpPr>
            <a:spLocks noGrp="1" noChangeArrowheads="1"/>
          </p:cNvSpPr>
          <p:nvPr>
            <p:ph type="title"/>
          </p:nvPr>
        </p:nvSpPr>
        <p:spPr>
          <a:xfrm>
            <a:off x="838200" y="365125"/>
            <a:ext cx="9829800" cy="1325563"/>
          </a:xfrm>
          <a:solidFill>
            <a:schemeClr val="accent1"/>
          </a:solidFill>
        </p:spPr>
        <p:txBody>
          <a:bodyPr vert="horz" lIns="92075" tIns="46038" rIns="92075" bIns="46038" rtlCol="0" anchor="b">
            <a:normAutofit/>
          </a:bodyPr>
          <a:lstStyle/>
          <a:p>
            <a:pPr eaLnBrk="1" hangingPunct="1"/>
            <a:r>
              <a:rPr lang="tr-TR" altLang="tr-TR" sz="4000" b="1" dirty="0">
                <a:solidFill>
                  <a:srgbClr val="FF0000"/>
                </a:solidFill>
              </a:rPr>
              <a:t>SULAMA SUYU KALİTE SINIFLARI</a:t>
            </a:r>
          </a:p>
        </p:txBody>
      </p:sp>
      <p:sp>
        <p:nvSpPr>
          <p:cNvPr id="228356" name="Rectangle 3"/>
          <p:cNvSpPr>
            <a:spLocks noGrp="1" noChangeArrowheads="1"/>
          </p:cNvSpPr>
          <p:nvPr>
            <p:ph type="body" idx="1"/>
          </p:nvPr>
        </p:nvSpPr>
        <p:spPr>
          <a:xfrm>
            <a:off x="838200" y="1690688"/>
            <a:ext cx="9829800" cy="4405312"/>
          </a:xfrm>
          <a:solidFill>
            <a:srgbClr val="FAFCA2"/>
          </a:solidFill>
        </p:spPr>
        <p:txBody>
          <a:bodyPr vert="horz" lIns="92075" tIns="46038" rIns="92075" bIns="46038" rtlCol="0">
            <a:normAutofit/>
          </a:bodyPr>
          <a:lstStyle/>
          <a:p>
            <a:pPr eaLnBrk="1" hangingPunct="1"/>
            <a:r>
              <a:rPr lang="tr-TR" altLang="tr-TR" dirty="0" smtClean="0">
                <a:solidFill>
                  <a:schemeClr val="accent2"/>
                </a:solidFill>
              </a:rPr>
              <a:t>Tuzluluk sınıfları</a:t>
            </a:r>
          </a:p>
          <a:p>
            <a:pPr lvl="1" eaLnBrk="1" hangingPunct="1"/>
            <a:r>
              <a:rPr lang="tr-TR" altLang="tr-TR" dirty="0" smtClean="0"/>
              <a:t>C</a:t>
            </a:r>
            <a:r>
              <a:rPr lang="tr-TR" altLang="tr-TR" baseline="-25000" dirty="0" smtClean="0"/>
              <a:t>1</a:t>
            </a:r>
            <a:r>
              <a:rPr lang="tr-TR" altLang="tr-TR" dirty="0" smtClean="0"/>
              <a:t> : ECx10</a:t>
            </a:r>
            <a:r>
              <a:rPr lang="tr-TR" altLang="tr-TR" baseline="30000" dirty="0" smtClean="0"/>
              <a:t>6</a:t>
            </a:r>
            <a:r>
              <a:rPr lang="tr-TR" altLang="tr-TR" dirty="0" smtClean="0"/>
              <a:t> &lt; 250 µ</a:t>
            </a:r>
            <a:r>
              <a:rPr lang="tr-TR" altLang="tr-TR" dirty="0" err="1" smtClean="0"/>
              <a:t>mhos</a:t>
            </a:r>
            <a:r>
              <a:rPr lang="tr-TR" altLang="tr-TR" dirty="0" smtClean="0"/>
              <a:t>/cm           Düşük tuzlu </a:t>
            </a:r>
          </a:p>
          <a:p>
            <a:pPr lvl="1" eaLnBrk="1" hangingPunct="1"/>
            <a:r>
              <a:rPr lang="tr-TR" altLang="tr-TR" dirty="0" smtClean="0"/>
              <a:t>C</a:t>
            </a:r>
            <a:r>
              <a:rPr lang="tr-TR" altLang="tr-TR" baseline="-25000" dirty="0" smtClean="0"/>
              <a:t>2</a:t>
            </a:r>
            <a:r>
              <a:rPr lang="tr-TR" altLang="tr-TR" dirty="0" smtClean="0"/>
              <a:t> : ECx10</a:t>
            </a:r>
            <a:r>
              <a:rPr lang="tr-TR" altLang="tr-TR" baseline="30000" dirty="0" smtClean="0"/>
              <a:t>6</a:t>
            </a:r>
            <a:r>
              <a:rPr lang="tr-TR" altLang="tr-TR" dirty="0" smtClean="0"/>
              <a:t> = 250-750 µ</a:t>
            </a:r>
            <a:r>
              <a:rPr lang="tr-TR" altLang="tr-TR" dirty="0" err="1" smtClean="0"/>
              <a:t>mhos</a:t>
            </a:r>
            <a:r>
              <a:rPr lang="tr-TR" altLang="tr-TR" dirty="0" smtClean="0"/>
              <a:t>/cm    Orta tuzlu</a:t>
            </a:r>
          </a:p>
          <a:p>
            <a:pPr lvl="1" eaLnBrk="1" hangingPunct="1"/>
            <a:r>
              <a:rPr lang="tr-TR" altLang="tr-TR" dirty="0" smtClean="0"/>
              <a:t>C</a:t>
            </a:r>
            <a:r>
              <a:rPr lang="tr-TR" altLang="tr-TR" baseline="-25000" dirty="0" smtClean="0"/>
              <a:t>3</a:t>
            </a:r>
            <a:r>
              <a:rPr lang="tr-TR" altLang="tr-TR" dirty="0" smtClean="0"/>
              <a:t> : ECx10</a:t>
            </a:r>
            <a:r>
              <a:rPr lang="tr-TR" altLang="tr-TR" baseline="30000" dirty="0" smtClean="0"/>
              <a:t>6</a:t>
            </a:r>
            <a:r>
              <a:rPr lang="tr-TR" altLang="tr-TR" dirty="0" smtClean="0"/>
              <a:t> = 750-2250 µ</a:t>
            </a:r>
            <a:r>
              <a:rPr lang="tr-TR" altLang="tr-TR" dirty="0" err="1" smtClean="0"/>
              <a:t>mhos</a:t>
            </a:r>
            <a:r>
              <a:rPr lang="tr-TR" altLang="tr-TR" dirty="0" smtClean="0"/>
              <a:t>/cm  Yüksek tuzlu</a:t>
            </a:r>
          </a:p>
          <a:p>
            <a:pPr lvl="1" eaLnBrk="1" hangingPunct="1"/>
            <a:r>
              <a:rPr lang="tr-TR" altLang="tr-TR" dirty="0" smtClean="0"/>
              <a:t>C</a:t>
            </a:r>
            <a:r>
              <a:rPr lang="tr-TR" altLang="tr-TR" baseline="-25000" dirty="0" smtClean="0"/>
              <a:t>4</a:t>
            </a:r>
            <a:r>
              <a:rPr lang="tr-TR" altLang="tr-TR" dirty="0" smtClean="0"/>
              <a:t> : ECx10</a:t>
            </a:r>
            <a:r>
              <a:rPr lang="tr-TR" altLang="tr-TR" baseline="30000" dirty="0" smtClean="0"/>
              <a:t>6</a:t>
            </a:r>
            <a:r>
              <a:rPr lang="tr-TR" altLang="tr-TR" dirty="0" smtClean="0"/>
              <a:t> &gt; 2250 µ</a:t>
            </a:r>
            <a:r>
              <a:rPr lang="tr-TR" altLang="tr-TR" dirty="0" err="1" smtClean="0"/>
              <a:t>mhos</a:t>
            </a:r>
            <a:r>
              <a:rPr lang="tr-TR" altLang="tr-TR" dirty="0" smtClean="0"/>
              <a:t>/cm          Çok yüksek tuzlu</a:t>
            </a:r>
          </a:p>
        </p:txBody>
      </p:sp>
    </p:spTree>
    <p:extLst>
      <p:ext uri="{BB962C8B-B14F-4D97-AF65-F5344CB8AC3E}">
        <p14:creationId xmlns:p14="http://schemas.microsoft.com/office/powerpoint/2010/main" val="1420528135"/>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Rectangle 2"/>
          <p:cNvSpPr>
            <a:spLocks noGrp="1" noChangeArrowheads="1"/>
          </p:cNvSpPr>
          <p:nvPr>
            <p:ph type="body" idx="1"/>
          </p:nvPr>
        </p:nvSpPr>
        <p:spPr>
          <a:xfrm>
            <a:off x="969484" y="1630496"/>
            <a:ext cx="9320270" cy="4160704"/>
          </a:xfrm>
          <a:solidFill>
            <a:srgbClr val="FAFCA2"/>
          </a:solidFill>
        </p:spPr>
        <p:txBody>
          <a:bodyPr vert="horz" lIns="92075" tIns="46038" rIns="92075" bIns="46038" rtlCol="0" anchor="ctr">
            <a:normAutofit/>
          </a:bodyPr>
          <a:lstStyle/>
          <a:p>
            <a:pPr eaLnBrk="1" hangingPunct="1"/>
            <a:r>
              <a:rPr lang="tr-TR" altLang="tr-TR" b="1" dirty="0" err="1" smtClean="0">
                <a:solidFill>
                  <a:srgbClr val="FF0000"/>
                </a:solidFill>
              </a:rPr>
              <a:t>Sodyumluluk</a:t>
            </a:r>
            <a:r>
              <a:rPr lang="tr-TR" altLang="tr-TR" b="1" dirty="0" smtClean="0">
                <a:solidFill>
                  <a:srgbClr val="FF0000"/>
                </a:solidFill>
              </a:rPr>
              <a:t> sınıfları</a:t>
            </a:r>
          </a:p>
          <a:p>
            <a:pPr lvl="1" eaLnBrk="1" hangingPunct="1"/>
            <a:r>
              <a:rPr lang="tr-TR" altLang="tr-TR" b="1" dirty="0" smtClean="0"/>
              <a:t>S</a:t>
            </a:r>
            <a:r>
              <a:rPr lang="tr-TR" altLang="tr-TR" b="1" baseline="-25000" dirty="0" smtClean="0"/>
              <a:t>1</a:t>
            </a:r>
            <a:r>
              <a:rPr lang="tr-TR" altLang="tr-TR" b="1" dirty="0" smtClean="0"/>
              <a:t> : SAR &lt; 10              Düşük sodyumlu</a:t>
            </a:r>
          </a:p>
          <a:p>
            <a:pPr lvl="1" eaLnBrk="1" hangingPunct="1"/>
            <a:r>
              <a:rPr lang="tr-TR" altLang="tr-TR" b="1" dirty="0" smtClean="0"/>
              <a:t>S</a:t>
            </a:r>
            <a:r>
              <a:rPr lang="tr-TR" altLang="tr-TR" b="1" baseline="-25000" dirty="0" smtClean="0"/>
              <a:t>2</a:t>
            </a:r>
            <a:r>
              <a:rPr lang="tr-TR" altLang="tr-TR" b="1" dirty="0" smtClean="0"/>
              <a:t> : SAR = 10-18         Orta sodyumlu</a:t>
            </a:r>
          </a:p>
          <a:p>
            <a:pPr lvl="1" eaLnBrk="1" hangingPunct="1"/>
            <a:r>
              <a:rPr lang="tr-TR" altLang="tr-TR" b="1" dirty="0" smtClean="0"/>
              <a:t>S</a:t>
            </a:r>
            <a:r>
              <a:rPr lang="tr-TR" altLang="tr-TR" b="1" baseline="-25000" dirty="0" smtClean="0"/>
              <a:t>3</a:t>
            </a:r>
            <a:r>
              <a:rPr lang="tr-TR" altLang="tr-TR" b="1" dirty="0" smtClean="0"/>
              <a:t> : SAR = 18-26         Yüksek sodyumlu</a:t>
            </a:r>
          </a:p>
          <a:p>
            <a:pPr lvl="1" eaLnBrk="1" hangingPunct="1"/>
            <a:r>
              <a:rPr lang="tr-TR" altLang="tr-TR" b="1" dirty="0" smtClean="0"/>
              <a:t>S</a:t>
            </a:r>
            <a:r>
              <a:rPr lang="tr-TR" altLang="tr-TR" b="1" baseline="-25000" dirty="0" smtClean="0"/>
              <a:t>4</a:t>
            </a:r>
            <a:r>
              <a:rPr lang="tr-TR" altLang="tr-TR" b="1" dirty="0" smtClean="0"/>
              <a:t> : SAR &gt; 260             Çok yüksek sodyumlu</a:t>
            </a:r>
          </a:p>
        </p:txBody>
      </p:sp>
    </p:spTree>
    <p:extLst>
      <p:ext uri="{BB962C8B-B14F-4D97-AF65-F5344CB8AC3E}">
        <p14:creationId xmlns:p14="http://schemas.microsoft.com/office/powerpoint/2010/main" val="1308420603"/>
      </p:ext>
    </p:extLst>
  </p:cSld>
  <p:clrMapOvr>
    <a:masterClrMapping/>
  </p:clrMapOvr>
  <p:transition spd="med">
    <p:wipe dir="r"/>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372</Words>
  <Application>Microsoft Office PowerPoint</Application>
  <PresentationFormat>Geniş ekran</PresentationFormat>
  <Paragraphs>69</Paragraphs>
  <Slides>10</Slides>
  <Notes>0</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1</vt:i4>
      </vt:variant>
      <vt:variant>
        <vt:lpstr>Slayt Başlıkları</vt:lpstr>
      </vt:variant>
      <vt:variant>
        <vt:i4>10</vt:i4>
      </vt:variant>
    </vt:vector>
  </HeadingPairs>
  <TitlesOfParts>
    <vt:vector size="17" baseType="lpstr">
      <vt:lpstr>Arial</vt:lpstr>
      <vt:lpstr>Calibri</vt:lpstr>
      <vt:lpstr>Calibri Light</vt:lpstr>
      <vt:lpstr>Times New Roman</vt:lpstr>
      <vt:lpstr>Wingdings</vt:lpstr>
      <vt:lpstr>Office Teması</vt:lpstr>
      <vt:lpstr>Denklem</vt:lpstr>
      <vt:lpstr>12. BÖLÜM   SULAMA SUYU KALİTESİ VE SORUNLU TOPRAKLAR</vt:lpstr>
      <vt:lpstr>PowerPoint Sunusu</vt:lpstr>
      <vt:lpstr>PowerPoint Sunusu</vt:lpstr>
      <vt:lpstr>PowerPoint Sunusu</vt:lpstr>
      <vt:lpstr>SULAMA SUYU KALİTESİ</vt:lpstr>
      <vt:lpstr>PowerPoint Sunusu</vt:lpstr>
      <vt:lpstr>PowerPoint Sunusu</vt:lpstr>
      <vt:lpstr>SULAMA SUYU KALİTE SINIFLARI</vt:lpstr>
      <vt:lpstr>PowerPoint Sunusu</vt:lpstr>
      <vt:lpstr>SORUNLU TOPRAKLAR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BÖLÜM   SULAMA SUYU KALİTESİ VE SORUNLU TOPRAKLAR</dc:title>
  <dc:creator>TYS</dc:creator>
  <cp:lastModifiedBy>TYS</cp:lastModifiedBy>
  <cp:revision>2</cp:revision>
  <dcterms:created xsi:type="dcterms:W3CDTF">2020-01-31T10:01:33Z</dcterms:created>
  <dcterms:modified xsi:type="dcterms:W3CDTF">2020-01-31T10:08:46Z</dcterms:modified>
</cp:coreProperties>
</file>