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29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624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324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26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0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168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71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846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4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936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425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2652-E26F-474A-9019-4CBE0DC585F3}" type="datetimeFigureOut">
              <a:rPr lang="tr-TR" smtClean="0"/>
              <a:t>31.10.2017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652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</a:t>
            </a:r>
            <a:r>
              <a:rPr lang="tr-TR" dirty="0" smtClean="0"/>
              <a:t> 5 </a:t>
            </a:r>
            <a:r>
              <a:rPr lang="tr-TR" dirty="0" err="1" smtClean="0"/>
              <a:t>Arithmetic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Logic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Asst</a:t>
            </a:r>
            <a:r>
              <a:rPr lang="tr-TR" dirty="0" smtClean="0"/>
              <a:t>. Prof. Dr. Gazi Erkan BOSTANCI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Slides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mainly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Intel </a:t>
            </a:r>
            <a:r>
              <a:rPr lang="tr-TR" dirty="0" err="1" smtClean="0"/>
              <a:t>Microprocessors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Barry</a:t>
            </a:r>
            <a:r>
              <a:rPr lang="tr-TR" dirty="0" smtClean="0"/>
              <a:t> B. </a:t>
            </a:r>
            <a:r>
              <a:rPr lang="tr-TR" dirty="0" err="1" smtClean="0"/>
              <a:t>Brey</a:t>
            </a:r>
            <a:r>
              <a:rPr lang="tr-TR" dirty="0" smtClean="0"/>
              <a:t>, 2008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19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SBB: </a:t>
            </a:r>
            <a:r>
              <a:rPr lang="tr-TR" dirty="0" err="1"/>
              <a:t>Subtraction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borrow</a:t>
            </a:r>
            <a:r>
              <a:rPr lang="tr-TR" dirty="0"/>
              <a:t> </a:t>
            </a:r>
            <a:r>
              <a:rPr lang="tr-TR" dirty="0" err="1"/>
              <a:t>functions</a:t>
            </a:r>
            <a:r>
              <a:rPr lang="tr-TR" dirty="0"/>
              <a:t> as a </a:t>
            </a:r>
            <a:r>
              <a:rPr lang="tr-TR" dirty="0" err="1"/>
              <a:t>regular</a:t>
            </a:r>
            <a:r>
              <a:rPr lang="tr-TR" dirty="0"/>
              <a:t> </a:t>
            </a:r>
            <a:r>
              <a:rPr lang="tr-TR" dirty="0" err="1"/>
              <a:t>subtraction</a:t>
            </a:r>
            <a:r>
              <a:rPr lang="tr-TR" dirty="0"/>
              <a:t>, </a:t>
            </a:r>
            <a:r>
              <a:rPr lang="tr-TR" dirty="0" err="1"/>
              <a:t>except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carry</a:t>
            </a:r>
            <a:r>
              <a:rPr lang="tr-TR" dirty="0"/>
              <a:t> </a:t>
            </a:r>
            <a:r>
              <a:rPr lang="tr-TR" dirty="0" err="1"/>
              <a:t>flag</a:t>
            </a:r>
            <a:r>
              <a:rPr lang="tr-TR" dirty="0"/>
              <a:t> (C),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holds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borrow</a:t>
            </a:r>
            <a:r>
              <a:rPr lang="tr-TR" dirty="0"/>
              <a:t>,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subtracts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difference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SBB AH, AL; AH = AH - AL –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carry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AX, DI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SBB BX, SI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124" y="3408680"/>
            <a:ext cx="6707876" cy="344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Comparison</a:t>
            </a:r>
            <a:r>
              <a:rPr lang="tr-TR" dirty="0" smtClean="0"/>
              <a:t> (CMP): </a:t>
            </a:r>
            <a:r>
              <a:rPr lang="tr-TR" dirty="0" err="1" smtClean="0"/>
              <a:t>This</a:t>
            </a:r>
            <a:r>
              <a:rPr lang="tr-TR" dirty="0" smtClean="0"/>
              <a:t> is a </a:t>
            </a:r>
            <a:r>
              <a:rPr lang="tr-TR" dirty="0" err="1" smtClean="0"/>
              <a:t>subraction</a:t>
            </a:r>
            <a:r>
              <a:rPr lang="tr-TR" dirty="0" smtClean="0"/>
              <a:t> </a:t>
            </a:r>
            <a:r>
              <a:rPr lang="tr-TR" dirty="0" err="1" smtClean="0"/>
              <a:t>tha</a:t>
            </a:r>
            <a:r>
              <a:rPr lang="tr-TR" dirty="0" smtClean="0"/>
              <a:t> </a:t>
            </a:r>
            <a:r>
              <a:rPr lang="tr-TR" dirty="0" err="1" smtClean="0"/>
              <a:t>changesonly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;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destination</a:t>
            </a:r>
            <a:r>
              <a:rPr lang="tr-TR" dirty="0" smtClean="0"/>
              <a:t> </a:t>
            </a:r>
            <a:r>
              <a:rPr lang="tr-TR" dirty="0" err="1" smtClean="0"/>
              <a:t>operand</a:t>
            </a:r>
            <a:r>
              <a:rPr lang="tr-TR" dirty="0" smtClean="0"/>
              <a:t> is </a:t>
            </a:r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changed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normally</a:t>
            </a:r>
            <a:r>
              <a:rPr lang="tr-TR" dirty="0" smtClean="0"/>
              <a:t> </a:t>
            </a:r>
            <a:r>
              <a:rPr lang="tr-TR" dirty="0" err="1" smtClean="0"/>
              <a:t>followed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 </a:t>
            </a:r>
            <a:r>
              <a:rPr lang="tr-TR" dirty="0" err="1" smtClean="0"/>
              <a:t>conditional</a:t>
            </a:r>
            <a:r>
              <a:rPr lang="tr-TR" dirty="0" smtClean="0"/>
              <a:t> </a:t>
            </a:r>
            <a:r>
              <a:rPr lang="tr-TR" dirty="0" err="1" smtClean="0"/>
              <a:t>jump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JA (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above</a:t>
            </a:r>
            <a:r>
              <a:rPr lang="tr-TR" dirty="0" smtClean="0"/>
              <a:t>), JB (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), </a:t>
            </a:r>
          </a:p>
          <a:p>
            <a:pPr lvl="1"/>
            <a:r>
              <a:rPr lang="tr-TR" dirty="0" smtClean="0"/>
              <a:t>JAE (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above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equal</a:t>
            </a:r>
            <a:r>
              <a:rPr lang="tr-TR" dirty="0" smtClean="0"/>
              <a:t>), JBE (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equal</a:t>
            </a:r>
            <a:r>
              <a:rPr lang="tr-TR" dirty="0" smtClean="0"/>
              <a:t>)</a:t>
            </a:r>
          </a:p>
          <a:p>
            <a:pPr lvl="1"/>
            <a:endParaRPr lang="tr-TR" dirty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CMP CL, BL; CL-BL</a:t>
            </a:r>
          </a:p>
          <a:p>
            <a:pPr marL="457200" lvl="1" indent="0">
              <a:buNone/>
            </a:pPr>
            <a:r>
              <a:rPr lang="tr-TR" dirty="0" err="1"/>
              <a:t>Ex</a:t>
            </a:r>
            <a:r>
              <a:rPr lang="tr-TR" dirty="0"/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CMP  AL, 10H;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against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10H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JAE FUNC;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 is 10H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above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jump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FUNC.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Multiplication</a:t>
            </a:r>
            <a:r>
              <a:rPr lang="tr-TR" dirty="0" smtClean="0"/>
              <a:t>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can be </a:t>
            </a:r>
            <a:r>
              <a:rPr lang="tr-TR" dirty="0" err="1" smtClean="0"/>
              <a:t>performed</a:t>
            </a:r>
            <a:r>
              <a:rPr lang="tr-TR" dirty="0" smtClean="0"/>
              <a:t> on </a:t>
            </a:r>
            <a:r>
              <a:rPr lang="tr-TR" dirty="0" err="1" smtClean="0"/>
              <a:t>bytes</a:t>
            </a:r>
            <a:r>
              <a:rPr lang="tr-TR" dirty="0" smtClean="0"/>
              <a:t>,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double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can be </a:t>
            </a:r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integer</a:t>
            </a:r>
            <a:r>
              <a:rPr lang="tr-TR" dirty="0" smtClean="0"/>
              <a:t> (IMUL)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unsigned</a:t>
            </a:r>
            <a:r>
              <a:rPr lang="tr-TR" dirty="0" smtClean="0"/>
              <a:t> </a:t>
            </a:r>
            <a:r>
              <a:rPr lang="tr-TR" dirty="0" err="1" smtClean="0"/>
              <a:t>integer</a:t>
            </a:r>
            <a:r>
              <a:rPr lang="tr-TR" dirty="0" smtClean="0"/>
              <a:t> (MUL). </a:t>
            </a:r>
          </a:p>
          <a:p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a </a:t>
            </a:r>
            <a:r>
              <a:rPr lang="tr-TR" dirty="0" err="1" smtClean="0"/>
              <a:t>multiplication</a:t>
            </a:r>
            <a:r>
              <a:rPr lang="tr-TR" dirty="0" smtClean="0"/>
              <a:t>, but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C </a:t>
            </a:r>
            <a:r>
              <a:rPr lang="tr-TR" dirty="0" err="1" smtClean="0"/>
              <a:t>and</a:t>
            </a:r>
            <a:r>
              <a:rPr lang="tr-TR" dirty="0" smtClean="0"/>
              <a:t> O </a:t>
            </a:r>
            <a:r>
              <a:rPr lang="tr-TR" dirty="0" err="1" smtClean="0"/>
              <a:t>bits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rest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unpredictable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8 bit </a:t>
            </a:r>
            <a:r>
              <a:rPr lang="tr-TR" dirty="0" err="1" smtClean="0"/>
              <a:t>multiplication</a:t>
            </a:r>
            <a:r>
              <a:rPr lang="tr-TR" dirty="0" smtClean="0"/>
              <a:t> ,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8 </a:t>
            </a:r>
            <a:r>
              <a:rPr lang="tr-TR" dirty="0" err="1" smtClean="0"/>
              <a:t>bits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zero</a:t>
            </a:r>
            <a:r>
              <a:rPr lang="tr-TR" dirty="0" smtClean="0"/>
              <a:t>, </a:t>
            </a:r>
            <a:r>
              <a:rPr lang="tr-TR" dirty="0" err="1" smtClean="0"/>
              <a:t>both</a:t>
            </a:r>
            <a:r>
              <a:rPr lang="tr-TR" dirty="0" smtClean="0"/>
              <a:t> C </a:t>
            </a:r>
            <a:r>
              <a:rPr lang="tr-TR" dirty="0" err="1" smtClean="0"/>
              <a:t>and</a:t>
            </a:r>
            <a:r>
              <a:rPr lang="tr-TR" dirty="0" smtClean="0"/>
              <a:t> O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/>
              <a:t> </a:t>
            </a:r>
            <a:r>
              <a:rPr lang="tr-TR" dirty="0" err="1" smtClean="0"/>
              <a:t>equal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zero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is 8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wide</a:t>
            </a:r>
            <a:r>
              <a:rPr lang="tr-TR" dirty="0" smtClean="0"/>
              <a:t> (C=0) </a:t>
            </a:r>
            <a:r>
              <a:rPr lang="tr-TR" dirty="0" err="1" smtClean="0"/>
              <a:t>or</a:t>
            </a:r>
            <a:r>
              <a:rPr lang="tr-TR" dirty="0" smtClean="0"/>
              <a:t> 16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wide</a:t>
            </a:r>
            <a:r>
              <a:rPr lang="tr-TR" dirty="0" smtClean="0"/>
              <a:t> (C=1)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12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tr-TR" dirty="0" smtClean="0"/>
              <a:t>8 bit </a:t>
            </a:r>
            <a:r>
              <a:rPr lang="tr-TR" dirty="0" err="1" smtClean="0"/>
              <a:t>multiplication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 CL; AL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multiplied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CL,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in AX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IMUL DH; AL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multiplied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DH,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in AX</a:t>
            </a:r>
          </a:p>
          <a:p>
            <a:pPr marL="457200" lvl="1" indent="0">
              <a:buNone/>
            </a:pP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 err="1"/>
              <a:t>Ex</a:t>
            </a:r>
            <a:r>
              <a:rPr lang="tr-TR" dirty="0"/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BL, 5;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CL, 10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AL, CL;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 BL;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DX, AX;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67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16 bit </a:t>
            </a:r>
            <a:r>
              <a:rPr lang="tr-TR" dirty="0" err="1" smtClean="0"/>
              <a:t>multiplication</a:t>
            </a:r>
            <a:endParaRPr lang="tr-TR" dirty="0" smtClean="0"/>
          </a:p>
          <a:p>
            <a:pPr lvl="1"/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8 bit </a:t>
            </a:r>
            <a:r>
              <a:rPr lang="tr-TR" dirty="0" err="1" smtClean="0"/>
              <a:t>multiplication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 smtClean="0"/>
              <a:t> is AX </a:t>
            </a:r>
            <a:r>
              <a:rPr lang="tr-TR" dirty="0" err="1" smtClean="0"/>
              <a:t>stores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multiplicand</a:t>
            </a:r>
            <a:r>
              <a:rPr lang="tr-TR" dirty="0" smtClean="0"/>
              <a:t> </a:t>
            </a:r>
            <a:r>
              <a:rPr lang="tr-TR" dirty="0" err="1" smtClean="0"/>
              <a:t>instead</a:t>
            </a:r>
            <a:r>
              <a:rPr lang="tr-TR" dirty="0" smtClean="0"/>
              <a:t> of AL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32 bit </a:t>
            </a:r>
            <a:r>
              <a:rPr lang="tr-TR" dirty="0" err="1" smtClean="0"/>
              <a:t>product</a:t>
            </a:r>
            <a:r>
              <a:rPr lang="tr-TR" dirty="0" smtClean="0"/>
              <a:t> is </a:t>
            </a:r>
            <a:r>
              <a:rPr lang="tr-TR" dirty="0" err="1" smtClean="0"/>
              <a:t>stored</a:t>
            </a:r>
            <a:r>
              <a:rPr lang="tr-TR" dirty="0" smtClean="0"/>
              <a:t> in DX-AX.</a:t>
            </a:r>
          </a:p>
          <a:p>
            <a:pPr lvl="2"/>
            <a:r>
              <a:rPr lang="tr-TR" dirty="0" smtClean="0"/>
              <a:t>DX </a:t>
            </a:r>
            <a:r>
              <a:rPr lang="tr-TR" dirty="0" err="1" smtClean="0"/>
              <a:t>stores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16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AX </a:t>
            </a:r>
            <a:r>
              <a:rPr lang="tr-TR" dirty="0" err="1" smtClean="0"/>
              <a:t>stores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least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16 </a:t>
            </a:r>
            <a:r>
              <a:rPr lang="tr-TR" dirty="0" err="1" smtClean="0"/>
              <a:t>bits</a:t>
            </a:r>
            <a:r>
              <a:rPr lang="tr-TR" dirty="0" smtClean="0"/>
              <a:t>.</a:t>
            </a:r>
          </a:p>
          <a:p>
            <a:pPr lvl="1"/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 CX; AX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multiplied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CX,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in DX-AX</a:t>
            </a:r>
          </a:p>
          <a:p>
            <a:pPr marL="457200" lvl="1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IMUL DI; AX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multiplied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DI,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in DX-AX</a:t>
            </a:r>
          </a:p>
          <a:p>
            <a:pPr marL="457200" lvl="1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 WORD PTR[SI]; AX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multiplied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segment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memory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SI,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stored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DX-AX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MUL </a:t>
            </a:r>
            <a:r>
              <a:rPr lang="tr-TR" dirty="0" err="1" smtClean="0"/>
              <a:t>Sample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79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tr-TR" dirty="0" err="1" smtClean="0"/>
              <a:t>Division</a:t>
            </a:r>
            <a:r>
              <a:rPr lang="tr-TR" dirty="0" smtClean="0"/>
              <a:t>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can be </a:t>
            </a:r>
            <a:r>
              <a:rPr lang="tr-TR" dirty="0" err="1" smtClean="0"/>
              <a:t>performed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8 bit </a:t>
            </a:r>
            <a:r>
              <a:rPr lang="tr-TR" dirty="0" err="1" smtClean="0"/>
              <a:t>or</a:t>
            </a:r>
            <a:r>
              <a:rPr lang="tr-TR" dirty="0" smtClean="0"/>
              <a:t> 16 bit </a:t>
            </a:r>
            <a:r>
              <a:rPr lang="tr-TR" dirty="0" err="1" smtClean="0"/>
              <a:t>numbers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None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predictably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division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division</a:t>
            </a:r>
            <a:r>
              <a:rPr lang="tr-TR" dirty="0" smtClean="0"/>
              <a:t> can </a:t>
            </a:r>
            <a:r>
              <a:rPr lang="tr-TR" dirty="0" err="1" smtClean="0"/>
              <a:t>result</a:t>
            </a:r>
            <a:r>
              <a:rPr lang="tr-TR" dirty="0" smtClean="0"/>
              <a:t> in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errors</a:t>
            </a:r>
            <a:r>
              <a:rPr lang="tr-TR" dirty="0" smtClean="0"/>
              <a:t>: </a:t>
            </a:r>
            <a:r>
              <a:rPr lang="tr-TR" dirty="0" err="1" smtClean="0"/>
              <a:t>divide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zero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divide</a:t>
            </a:r>
            <a:r>
              <a:rPr lang="tr-TR" dirty="0" smtClean="0"/>
              <a:t> </a:t>
            </a:r>
            <a:r>
              <a:rPr lang="tr-TR" dirty="0" err="1" smtClean="0"/>
              <a:t>overflow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, </a:t>
            </a:r>
            <a:r>
              <a:rPr lang="tr-TR" dirty="0" err="1" smtClean="0"/>
              <a:t>assume</a:t>
            </a:r>
            <a:r>
              <a:rPr lang="tr-TR" dirty="0" smtClean="0"/>
              <a:t> AX = 3000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divided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2. Since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quotient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an 8 bit </a:t>
            </a:r>
            <a:r>
              <a:rPr lang="tr-TR" dirty="0" err="1" smtClean="0"/>
              <a:t>division</a:t>
            </a:r>
            <a:r>
              <a:rPr lang="tr-TR" dirty="0" smtClean="0"/>
              <a:t> </a:t>
            </a:r>
            <a:r>
              <a:rPr lang="tr-TR" dirty="0" err="1" smtClean="0"/>
              <a:t>appears</a:t>
            </a:r>
            <a:r>
              <a:rPr lang="tr-TR" dirty="0" smtClean="0"/>
              <a:t> in AL,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of 1500 </a:t>
            </a:r>
            <a:r>
              <a:rPr lang="tr-TR" dirty="0" err="1" smtClean="0"/>
              <a:t>causes</a:t>
            </a:r>
            <a:r>
              <a:rPr lang="tr-TR" dirty="0" smtClean="0"/>
              <a:t> a </a:t>
            </a:r>
            <a:r>
              <a:rPr lang="tr-TR" dirty="0" err="1" smtClean="0"/>
              <a:t>divide</a:t>
            </a:r>
            <a:r>
              <a:rPr lang="tr-TR" dirty="0" smtClean="0"/>
              <a:t> </a:t>
            </a:r>
            <a:r>
              <a:rPr lang="tr-TR" dirty="0" err="1" smtClean="0"/>
              <a:t>overflow</a:t>
            </a:r>
            <a:r>
              <a:rPr lang="tr-TR" dirty="0" smtClean="0"/>
              <a:t>. </a:t>
            </a:r>
            <a:r>
              <a:rPr lang="tr-TR" dirty="0" err="1" smtClean="0"/>
              <a:t>Because</a:t>
            </a:r>
            <a:r>
              <a:rPr lang="tr-TR" dirty="0" smtClean="0"/>
              <a:t> it </a:t>
            </a:r>
            <a:r>
              <a:rPr lang="tr-TR" dirty="0" err="1" smtClean="0"/>
              <a:t>does</a:t>
            </a:r>
            <a:r>
              <a:rPr lang="tr-TR" dirty="0" smtClean="0"/>
              <a:t> not fit in AL.</a:t>
            </a:r>
          </a:p>
          <a:p>
            <a:pPr lvl="1"/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, a </a:t>
            </a:r>
            <a:r>
              <a:rPr lang="tr-TR" dirty="0" err="1" smtClean="0"/>
              <a:t>divide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r>
              <a:rPr lang="tr-TR" dirty="0" smtClean="0"/>
              <a:t> </a:t>
            </a:r>
            <a:r>
              <a:rPr lang="tr-TR" dirty="0" err="1" smtClean="0"/>
              <a:t>interrupt</a:t>
            </a:r>
            <a:r>
              <a:rPr lang="tr-TR" dirty="0" smtClean="0"/>
              <a:t> </a:t>
            </a:r>
            <a:r>
              <a:rPr lang="tr-TR" dirty="0" err="1" smtClean="0"/>
              <a:t>display</a:t>
            </a:r>
            <a:r>
              <a:rPr lang="tr-TR" dirty="0" smtClean="0"/>
              <a:t> an </a:t>
            </a:r>
            <a:r>
              <a:rPr lang="tr-TR" dirty="0" err="1" smtClean="0"/>
              <a:t>error</a:t>
            </a:r>
            <a:r>
              <a:rPr lang="tr-TR" dirty="0" smtClean="0"/>
              <a:t> </a:t>
            </a:r>
            <a:r>
              <a:rPr lang="tr-TR" dirty="0" err="1" smtClean="0"/>
              <a:t>message</a:t>
            </a:r>
            <a:r>
              <a:rPr lang="tr-TR" dirty="0" smtClean="0"/>
              <a:t>.</a:t>
            </a:r>
          </a:p>
          <a:p>
            <a:r>
              <a:rPr lang="tr-TR" dirty="0" smtClean="0"/>
              <a:t>8 bit </a:t>
            </a:r>
            <a:r>
              <a:rPr lang="tr-TR" dirty="0" err="1" smtClean="0"/>
              <a:t>division</a:t>
            </a:r>
            <a:r>
              <a:rPr lang="tr-TR" dirty="0" smtClean="0"/>
              <a:t> </a:t>
            </a:r>
            <a:r>
              <a:rPr lang="tr-TR" dirty="0" err="1" smtClean="0"/>
              <a:t>divides</a:t>
            </a:r>
            <a:r>
              <a:rPr lang="tr-TR" dirty="0" smtClean="0"/>
              <a:t> a 16 bit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an 8 bit </a:t>
            </a:r>
            <a:r>
              <a:rPr lang="tr-TR" dirty="0" err="1" smtClean="0"/>
              <a:t>number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16 bit </a:t>
            </a:r>
            <a:r>
              <a:rPr lang="tr-TR" dirty="0" err="1" smtClean="0"/>
              <a:t>division</a:t>
            </a:r>
            <a:r>
              <a:rPr lang="tr-TR" dirty="0" smtClean="0"/>
              <a:t> </a:t>
            </a:r>
            <a:r>
              <a:rPr lang="tr-TR" dirty="0" err="1" smtClean="0"/>
              <a:t>divides</a:t>
            </a:r>
            <a:r>
              <a:rPr lang="tr-TR" dirty="0" smtClean="0"/>
              <a:t> a 32 bit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 16 bit </a:t>
            </a:r>
            <a:r>
              <a:rPr lang="tr-TR" dirty="0" err="1" smtClean="0"/>
              <a:t>number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8 bit </a:t>
            </a:r>
            <a:r>
              <a:rPr lang="tr-TR" dirty="0" err="1" smtClean="0"/>
              <a:t>division</a:t>
            </a:r>
            <a:r>
              <a:rPr lang="tr-TR" dirty="0" smtClean="0"/>
              <a:t>: </a:t>
            </a:r>
            <a:r>
              <a:rPr lang="tr-TR" dirty="0" err="1" smtClean="0"/>
              <a:t>Uses</a:t>
            </a:r>
            <a:r>
              <a:rPr lang="tr-TR" dirty="0" smtClean="0"/>
              <a:t> AX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dividend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divided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contents</a:t>
            </a:r>
            <a:r>
              <a:rPr lang="tr-TR" dirty="0" smtClean="0"/>
              <a:t> of </a:t>
            </a:r>
            <a:r>
              <a:rPr lang="tr-TR" dirty="0" err="1" smtClean="0"/>
              <a:t>any</a:t>
            </a:r>
            <a:r>
              <a:rPr lang="tr-TR" dirty="0" smtClean="0"/>
              <a:t> 8 bit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quotient</a:t>
            </a:r>
            <a:r>
              <a:rPr lang="tr-TR" dirty="0" smtClean="0"/>
              <a:t> </a:t>
            </a:r>
            <a:r>
              <a:rPr lang="tr-TR" dirty="0" err="1" smtClean="0"/>
              <a:t>moves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AL </a:t>
            </a:r>
            <a:r>
              <a:rPr lang="tr-TR" dirty="0" err="1" smtClean="0"/>
              <a:t>with</a:t>
            </a:r>
            <a:r>
              <a:rPr lang="tr-TR" dirty="0" smtClean="0"/>
              <a:t> AH </a:t>
            </a:r>
            <a:r>
              <a:rPr lang="tr-TR" dirty="0" err="1" smtClean="0"/>
              <a:t>containing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remainder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AX=0010H (+16) </a:t>
            </a:r>
            <a:r>
              <a:rPr lang="tr-TR" dirty="0" err="1" smtClean="0"/>
              <a:t>and</a:t>
            </a:r>
            <a:r>
              <a:rPr lang="tr-TR" dirty="0" smtClean="0"/>
              <a:t> BL = 0FDH (-3) </a:t>
            </a:r>
            <a:r>
              <a:rPr lang="tr-TR" dirty="0" err="1" smtClean="0"/>
              <a:t>and</a:t>
            </a:r>
            <a:r>
              <a:rPr lang="tr-TR" dirty="0" smtClean="0"/>
              <a:t> IDIV BL </a:t>
            </a:r>
            <a:r>
              <a:rPr lang="tr-TR" dirty="0" err="1" smtClean="0"/>
              <a:t>executes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AX=01FBH.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represents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quotient</a:t>
            </a:r>
            <a:r>
              <a:rPr lang="tr-TR" dirty="0" smtClean="0"/>
              <a:t> of -5 (AL)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remainder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1 (AH).</a:t>
            </a:r>
          </a:p>
          <a:p>
            <a:pPr lvl="1"/>
            <a:endParaRPr lang="tr-TR" dirty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 CL; AX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divided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CL,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quotient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in AL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remainder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in AH.</a:t>
            </a:r>
          </a:p>
          <a:p>
            <a:pPr lvl="1"/>
            <a:endParaRPr lang="tr-T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err="1" smtClean="0"/>
              <a:t>With</a:t>
            </a:r>
            <a:r>
              <a:rPr lang="tr-TR" dirty="0" smtClean="0"/>
              <a:t> 8 bit </a:t>
            </a:r>
            <a:r>
              <a:rPr lang="tr-TR" dirty="0" err="1" smtClean="0"/>
              <a:t>division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usually</a:t>
            </a:r>
            <a:r>
              <a:rPr lang="tr-TR" dirty="0" smtClean="0"/>
              <a:t> 8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wide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dividend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converted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16 bit </a:t>
            </a:r>
            <a:r>
              <a:rPr lang="tr-TR" dirty="0" err="1" smtClean="0"/>
              <a:t>number</a:t>
            </a:r>
            <a:r>
              <a:rPr lang="tr-TR" dirty="0" smtClean="0"/>
              <a:t> in AX. CBW (</a:t>
            </a:r>
            <a:r>
              <a:rPr lang="tr-TR" dirty="0" err="1" smtClean="0"/>
              <a:t>convert</a:t>
            </a:r>
            <a:r>
              <a:rPr lang="tr-TR" dirty="0" smtClean="0"/>
              <a:t> </a:t>
            </a:r>
            <a:r>
              <a:rPr lang="tr-TR" dirty="0" err="1" smtClean="0"/>
              <a:t>byte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) </a:t>
            </a:r>
            <a:r>
              <a:rPr lang="tr-TR" dirty="0" err="1" smtClean="0"/>
              <a:t>performs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conversion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unsigned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zero</a:t>
            </a:r>
            <a:r>
              <a:rPr lang="tr-TR" dirty="0" smtClean="0"/>
              <a:t> </a:t>
            </a:r>
            <a:r>
              <a:rPr lang="tr-TR" dirty="0" err="1" smtClean="0"/>
              <a:t>extend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clearing</a:t>
            </a:r>
            <a:r>
              <a:rPr lang="tr-TR" dirty="0" smtClean="0"/>
              <a:t> AH.</a:t>
            </a:r>
          </a:p>
          <a:p>
            <a:pPr marL="914400" lvl="2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AL, NUMB;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</a:t>
            </a:r>
          </a:p>
          <a:p>
            <a:pPr marL="914400" lvl="2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AH, 0;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zero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 NUMB1;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divide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NUMB1</a:t>
            </a:r>
          </a:p>
          <a:p>
            <a:pPr marL="914400" lvl="2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ANSQ, AL;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quotient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ANSR, AH;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remainder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54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244681"/>
          </a:xfrm>
        </p:spPr>
        <p:txBody>
          <a:bodyPr>
            <a:normAutofit/>
          </a:bodyPr>
          <a:lstStyle/>
          <a:p>
            <a:r>
              <a:rPr lang="tr-TR" dirty="0" smtClean="0"/>
              <a:t>16 bit </a:t>
            </a:r>
            <a:r>
              <a:rPr lang="tr-TR" dirty="0" err="1" smtClean="0"/>
              <a:t>division</a:t>
            </a:r>
            <a:r>
              <a:rPr lang="tr-TR" dirty="0" smtClean="0"/>
              <a:t>: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8 bit </a:t>
            </a:r>
            <a:r>
              <a:rPr lang="tr-TR" dirty="0" err="1" smtClean="0"/>
              <a:t>division</a:t>
            </a:r>
            <a:r>
              <a:rPr lang="tr-TR" dirty="0" smtClean="0"/>
              <a:t>, </a:t>
            </a:r>
            <a:r>
              <a:rPr lang="tr-TR" dirty="0" err="1" smtClean="0"/>
              <a:t>except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instead</a:t>
            </a:r>
            <a:r>
              <a:rPr lang="tr-TR" dirty="0" smtClean="0"/>
              <a:t> of </a:t>
            </a:r>
            <a:r>
              <a:rPr lang="tr-TR" dirty="0" err="1" smtClean="0"/>
              <a:t>dividing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AX, </a:t>
            </a:r>
            <a:r>
              <a:rPr lang="tr-TR" dirty="0" err="1" smtClean="0"/>
              <a:t>the</a:t>
            </a:r>
            <a:r>
              <a:rPr lang="tr-TR" dirty="0" smtClean="0"/>
              <a:t> 16 bit </a:t>
            </a:r>
            <a:r>
              <a:rPr lang="tr-TR" dirty="0" err="1" smtClean="0"/>
              <a:t>number</a:t>
            </a:r>
            <a:r>
              <a:rPr lang="tr-TR" dirty="0" smtClean="0"/>
              <a:t> is </a:t>
            </a:r>
            <a:r>
              <a:rPr lang="tr-TR" dirty="0" err="1" smtClean="0"/>
              <a:t>divided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DX-AX, a 32 bit </a:t>
            </a:r>
            <a:r>
              <a:rPr lang="tr-TR" dirty="0" err="1" smtClean="0"/>
              <a:t>dividend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quotient</a:t>
            </a:r>
            <a:r>
              <a:rPr lang="tr-TR" dirty="0" smtClean="0"/>
              <a:t> </a:t>
            </a:r>
            <a:r>
              <a:rPr lang="tr-TR" dirty="0" err="1" smtClean="0"/>
              <a:t>appears</a:t>
            </a:r>
            <a:r>
              <a:rPr lang="tr-TR" dirty="0" smtClean="0"/>
              <a:t> in AX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remainder</a:t>
            </a:r>
            <a:r>
              <a:rPr lang="tr-TR" dirty="0" smtClean="0"/>
              <a:t> in DX:</a:t>
            </a:r>
          </a:p>
          <a:p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 CX; DX-AX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divided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CX,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quotient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in AX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remainder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in DX.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If</a:t>
            </a:r>
            <a:r>
              <a:rPr lang="tr-TR" dirty="0" smtClean="0"/>
              <a:t> AX is a 16 bit </a:t>
            </a:r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, CWD (</a:t>
            </a:r>
            <a:r>
              <a:rPr lang="tr-TR" dirty="0" err="1" smtClean="0"/>
              <a:t>convert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double</a:t>
            </a:r>
            <a:r>
              <a:rPr lang="tr-TR" dirty="0" smtClean="0"/>
              <a:t>) </a:t>
            </a:r>
            <a:r>
              <a:rPr lang="tr-TR" dirty="0" err="1" smtClean="0"/>
              <a:t>sign</a:t>
            </a:r>
            <a:r>
              <a:rPr lang="tr-TR" dirty="0" smtClean="0"/>
              <a:t> </a:t>
            </a:r>
            <a:r>
              <a:rPr lang="tr-TR" dirty="0" err="1" smtClean="0"/>
              <a:t>extends</a:t>
            </a:r>
            <a:r>
              <a:rPr lang="tr-TR" dirty="0" smtClean="0"/>
              <a:t> it </a:t>
            </a:r>
            <a:r>
              <a:rPr lang="tr-TR" dirty="0" err="1" smtClean="0"/>
              <a:t>into</a:t>
            </a:r>
            <a:r>
              <a:rPr lang="tr-TR" dirty="0" smtClean="0"/>
              <a:t> a 32 bit </a:t>
            </a:r>
            <a:r>
              <a:rPr lang="tr-TR" dirty="0" err="1" smtClean="0"/>
              <a:t>number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unsigned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, </a:t>
            </a:r>
            <a:r>
              <a:rPr lang="tr-TR" dirty="0" err="1" smtClean="0"/>
              <a:t>zero</a:t>
            </a:r>
            <a:r>
              <a:rPr lang="tr-TR" dirty="0" smtClean="0"/>
              <a:t> </a:t>
            </a:r>
            <a:r>
              <a:rPr lang="tr-TR" dirty="0" err="1" smtClean="0"/>
              <a:t>extension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AX, -100;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-100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CX, 9;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CWD;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AX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DX-AX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IDIV CX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9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Basic </a:t>
            </a:r>
            <a:r>
              <a:rPr lang="tr-TR" dirty="0" err="1" smtClean="0"/>
              <a:t>Logic</a:t>
            </a:r>
            <a:r>
              <a:rPr lang="tr-TR" dirty="0" smtClean="0"/>
              <a:t>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AND: </a:t>
            </a:r>
            <a:r>
              <a:rPr lang="tr-TR" dirty="0" err="1" smtClean="0"/>
              <a:t>Performs</a:t>
            </a:r>
            <a:r>
              <a:rPr lang="tr-TR" dirty="0" smtClean="0"/>
              <a:t>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multiplication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can be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 of a 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masking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An </a:t>
            </a:r>
            <a:r>
              <a:rPr lang="en-US" dirty="0"/>
              <a:t>ASCII-coded number can be converted to BCD by using the AND instruction to </a:t>
            </a:r>
            <a:r>
              <a:rPr lang="en-US" dirty="0" smtClean="0"/>
              <a:t>mask</a:t>
            </a:r>
            <a:r>
              <a:rPr lang="tr-TR" dirty="0" smtClean="0"/>
              <a:t> </a:t>
            </a:r>
            <a:r>
              <a:rPr lang="en-US" dirty="0" smtClean="0"/>
              <a:t>off </a:t>
            </a:r>
            <a:r>
              <a:rPr lang="en-US" dirty="0"/>
              <a:t>the leftmost four binary bit positions. This converts the ASCII </a:t>
            </a:r>
            <a:r>
              <a:rPr lang="tr-TR" dirty="0" err="1" smtClean="0"/>
              <a:t>range</a:t>
            </a:r>
            <a:r>
              <a:rPr lang="tr-TR" dirty="0" smtClean="0"/>
              <a:t> </a:t>
            </a:r>
            <a:r>
              <a:rPr lang="en-US" dirty="0" smtClean="0"/>
              <a:t>30H </a:t>
            </a:r>
            <a:r>
              <a:rPr lang="en-US" dirty="0"/>
              <a:t>to 39H to </a:t>
            </a:r>
            <a:r>
              <a:rPr lang="tr-TR" dirty="0" err="1" smtClean="0"/>
              <a:t>range</a:t>
            </a:r>
            <a:r>
              <a:rPr lang="tr-TR" dirty="0" smtClean="0"/>
              <a:t> </a:t>
            </a:r>
            <a:r>
              <a:rPr lang="en-US" dirty="0" smtClean="0"/>
              <a:t>0–9</a:t>
            </a:r>
            <a:r>
              <a:rPr lang="en-US" dirty="0"/>
              <a:t>. </a:t>
            </a:r>
            <a:r>
              <a:rPr lang="tr-TR" dirty="0" smtClean="0"/>
              <a:t>Program </a:t>
            </a:r>
            <a:r>
              <a:rPr lang="tr-TR" dirty="0" err="1" smtClean="0"/>
              <a:t>below</a:t>
            </a:r>
            <a:r>
              <a:rPr lang="en-US" dirty="0" smtClean="0"/>
              <a:t> converts </a:t>
            </a:r>
            <a:r>
              <a:rPr lang="en-US" dirty="0"/>
              <a:t>the ASCII contents of BX into BCD. The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in this example converts two digits from ASCII to BCD simultaneously.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BX, 3135H;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ASCII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BX, 0F0FH; mask BX</a:t>
            </a:r>
          </a:p>
          <a:p>
            <a:pPr marL="457200" lvl="1" indent="0">
              <a:buNone/>
            </a:pP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AL, BL; AL = AL AND BL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CX, DX; CX = CX AND DX</a:t>
            </a:r>
          </a:p>
          <a:p>
            <a:pPr marL="457200" lvl="1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/>
              <a:t>AND </a:t>
            </a:r>
            <a:r>
              <a:rPr lang="tr-TR" dirty="0" err="1"/>
              <a:t>Sample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836" y="1577476"/>
            <a:ext cx="4417426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56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OR: </a:t>
            </a:r>
            <a:r>
              <a:rPr lang="tr-TR" dirty="0" err="1" smtClean="0"/>
              <a:t>Performs</a:t>
            </a:r>
            <a:r>
              <a:rPr lang="tr-TR" dirty="0" smtClean="0"/>
              <a:t>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can be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set </a:t>
            </a:r>
            <a:r>
              <a:rPr lang="tr-TR" dirty="0" err="1" smtClean="0"/>
              <a:t>bits</a:t>
            </a:r>
            <a:r>
              <a:rPr lang="tr-TR" dirty="0" smtClean="0"/>
              <a:t> of a 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OR AL, BL; AL = AL OR BL</a:t>
            </a:r>
          </a:p>
          <a:p>
            <a:r>
              <a:rPr lang="tr-TR" dirty="0" smtClean="0"/>
              <a:t>OR DX, [BX]; DX is </a:t>
            </a:r>
            <a:r>
              <a:rPr lang="tr-TR" dirty="0" err="1" smtClean="0"/>
              <a:t>ORed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contents</a:t>
            </a:r>
            <a:r>
              <a:rPr lang="tr-TR" dirty="0" smtClean="0"/>
              <a:t> of data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addressed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BX.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533" y="1690688"/>
            <a:ext cx="4163551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10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492874"/>
          </a:xfrm>
        </p:spPr>
        <p:txBody>
          <a:bodyPr>
            <a:normAutofit/>
          </a:bodyPr>
          <a:lstStyle/>
          <a:p>
            <a:r>
              <a:rPr lang="tr-TR" dirty="0" smtClean="0"/>
              <a:t>ADD: </a:t>
            </a:r>
            <a:r>
              <a:rPr lang="tr-TR" dirty="0" err="1" smtClean="0"/>
              <a:t>Addition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8, 16 </a:t>
            </a:r>
            <a:r>
              <a:rPr lang="tr-TR" dirty="0" err="1" smtClean="0"/>
              <a:t>and</a:t>
            </a:r>
            <a:r>
              <a:rPr lang="tr-TR" dirty="0" smtClean="0"/>
              <a:t> 32 bit 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AL, BL ; AL = AL + BL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CL, 44H; CL = CL + 44H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[BX], AL ; AL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segment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memory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BX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stored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same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 err="1"/>
              <a:t>Register</a:t>
            </a:r>
            <a:r>
              <a:rPr lang="tr-TR" dirty="0"/>
              <a:t> </a:t>
            </a:r>
            <a:r>
              <a:rPr lang="tr-TR" dirty="0" err="1" smtClean="0"/>
              <a:t>Addition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AX, BX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AX, CX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AX, DX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/>
              <a:t>Whenever</a:t>
            </a:r>
            <a:r>
              <a:rPr lang="tr-TR" dirty="0"/>
              <a:t> </a:t>
            </a:r>
            <a:r>
              <a:rPr lang="tr-TR" dirty="0" err="1"/>
              <a:t>artihmetic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logic</a:t>
            </a:r>
            <a:r>
              <a:rPr lang="tr-TR" dirty="0"/>
              <a:t> </a:t>
            </a:r>
            <a:r>
              <a:rPr lang="tr-TR" dirty="0" err="1"/>
              <a:t>instructions</a:t>
            </a:r>
            <a:r>
              <a:rPr lang="tr-TR" dirty="0"/>
              <a:t> </a:t>
            </a:r>
            <a:r>
              <a:rPr lang="tr-TR" dirty="0" err="1"/>
              <a:t>execute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contents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flag</a:t>
            </a:r>
            <a:r>
              <a:rPr lang="tr-TR" dirty="0"/>
              <a:t> </a:t>
            </a:r>
            <a:r>
              <a:rPr lang="tr-TR" dirty="0" err="1"/>
              <a:t>register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 (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rightmost</a:t>
            </a:r>
            <a:r>
              <a:rPr lang="tr-TR" dirty="0"/>
              <a:t> 8 </a:t>
            </a:r>
            <a:r>
              <a:rPr lang="tr-TR" dirty="0" err="1"/>
              <a:t>bits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overflow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, </a:t>
            </a:r>
            <a:r>
              <a:rPr lang="tr-TR" dirty="0" err="1"/>
              <a:t>interrupt</a:t>
            </a:r>
            <a:r>
              <a:rPr lang="tr-TR" dirty="0"/>
              <a:t>, trap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flags</a:t>
            </a:r>
            <a:r>
              <a:rPr lang="tr-TR" dirty="0"/>
              <a:t> </a:t>
            </a:r>
            <a:r>
              <a:rPr lang="tr-TR" dirty="0" err="1"/>
              <a:t>donot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instructions</a:t>
            </a:r>
            <a:r>
              <a:rPr lang="tr-TR" dirty="0"/>
              <a:t>.)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457303" y="3161211"/>
            <a:ext cx="600891" cy="114082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67200" y="3546956"/>
            <a:ext cx="22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16 bit </a:t>
            </a:r>
            <a:r>
              <a:rPr lang="tr-TR" dirty="0" err="1" smtClean="0"/>
              <a:t>addition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4512"/>
          </a:xfrm>
        </p:spPr>
        <p:txBody>
          <a:bodyPr>
            <a:normAutofit/>
          </a:bodyPr>
          <a:lstStyle/>
          <a:p>
            <a:r>
              <a:rPr lang="tr-TR" dirty="0" smtClean="0"/>
              <a:t>XOR: </a:t>
            </a:r>
            <a:r>
              <a:rPr lang="tr-TR" dirty="0" err="1" smtClean="0"/>
              <a:t>Performs</a:t>
            </a:r>
            <a:r>
              <a:rPr lang="tr-TR" dirty="0" smtClean="0"/>
              <a:t> </a:t>
            </a:r>
            <a:r>
              <a:rPr lang="tr-TR" dirty="0" err="1" smtClean="0"/>
              <a:t>exclusive</a:t>
            </a:r>
            <a:r>
              <a:rPr lang="tr-TR" dirty="0" smtClean="0"/>
              <a:t>-OR </a:t>
            </a:r>
            <a:r>
              <a:rPr lang="tr-TR" dirty="0" err="1" smtClean="0"/>
              <a:t>operation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invert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 in a 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XORing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1, </a:t>
            </a:r>
            <a:r>
              <a:rPr lang="tr-TR" dirty="0" err="1" smtClean="0"/>
              <a:t>inverts</a:t>
            </a:r>
            <a:endParaRPr lang="tr-TR" dirty="0" smtClean="0"/>
          </a:p>
          <a:p>
            <a:pPr lvl="1"/>
            <a:r>
              <a:rPr lang="tr-TR" dirty="0" err="1"/>
              <a:t>XORing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smtClean="0"/>
              <a:t>0, </a:t>
            </a:r>
            <a:r>
              <a:rPr lang="tr-TR" dirty="0" err="1" smtClean="0"/>
              <a:t>keeps</a:t>
            </a:r>
            <a:endParaRPr lang="tr-TR" dirty="0" smtClean="0"/>
          </a:p>
          <a:p>
            <a:pPr lvl="1"/>
            <a:endParaRPr lang="tr-TR" dirty="0"/>
          </a:p>
          <a:p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XOR CH, DL; CH = CH XOR DL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CX, 0600H; set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CX, 0FFFCH;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XOR CX, 1000H;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invert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bit 12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157" y="2919911"/>
            <a:ext cx="4265101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20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TEST: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performs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AND </a:t>
            </a:r>
            <a:r>
              <a:rPr lang="tr-TR" dirty="0" err="1" smtClean="0"/>
              <a:t>operation</a:t>
            </a:r>
            <a:r>
              <a:rPr lang="tr-TR" dirty="0" smtClean="0"/>
              <a:t>, but it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destination</a:t>
            </a:r>
            <a:r>
              <a:rPr lang="tr-TR" dirty="0" smtClean="0"/>
              <a:t> </a:t>
            </a:r>
            <a:r>
              <a:rPr lang="tr-TR" dirty="0" err="1" smtClean="0"/>
              <a:t>operand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affect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CMP but it </a:t>
            </a:r>
            <a:r>
              <a:rPr lang="tr-TR" dirty="0" err="1" smtClean="0"/>
              <a:t>checks</a:t>
            </a:r>
            <a:r>
              <a:rPr lang="tr-TR" dirty="0" smtClean="0"/>
              <a:t> a </a:t>
            </a:r>
            <a:r>
              <a:rPr lang="tr-TR" dirty="0" err="1" smtClean="0"/>
              <a:t>single</a:t>
            </a:r>
            <a:r>
              <a:rPr lang="tr-TR" dirty="0" smtClean="0"/>
              <a:t> bit </a:t>
            </a:r>
            <a:r>
              <a:rPr lang="tr-TR" dirty="0" err="1" smtClean="0"/>
              <a:t>where</a:t>
            </a:r>
            <a:r>
              <a:rPr lang="tr-TR" dirty="0" smtClean="0"/>
              <a:t> CMP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check</a:t>
            </a:r>
            <a:r>
              <a:rPr lang="tr-TR" dirty="0" smtClean="0"/>
              <a:t> a </a:t>
            </a:r>
            <a:r>
              <a:rPr lang="tr-TR" dirty="0" err="1" smtClean="0"/>
              <a:t>byte</a:t>
            </a:r>
            <a:r>
              <a:rPr lang="tr-TR" dirty="0" smtClean="0"/>
              <a:t>,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doubleword</a:t>
            </a:r>
            <a:r>
              <a:rPr lang="tr-TR" dirty="0" smtClean="0"/>
              <a:t>.</a:t>
            </a:r>
          </a:p>
          <a:p>
            <a:r>
              <a:rPr lang="tr-TR" dirty="0" smtClean="0"/>
              <a:t>Zero </a:t>
            </a:r>
            <a:r>
              <a:rPr lang="tr-TR" dirty="0" err="1" smtClean="0"/>
              <a:t>flag</a:t>
            </a:r>
            <a:r>
              <a:rPr lang="tr-TR" dirty="0" smtClean="0"/>
              <a:t> (Z) is </a:t>
            </a:r>
            <a:r>
              <a:rPr lang="tr-TR" dirty="0" err="1" smtClean="0"/>
              <a:t>logic</a:t>
            </a:r>
            <a:r>
              <a:rPr lang="tr-TR" dirty="0" smtClean="0"/>
              <a:t> 1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bit </a:t>
            </a:r>
            <a:r>
              <a:rPr lang="tr-TR" dirty="0" err="1" smtClean="0"/>
              <a:t>under</a:t>
            </a:r>
            <a:r>
              <a:rPr lang="tr-TR" dirty="0" smtClean="0"/>
              <a:t> test is a </a:t>
            </a:r>
            <a:r>
              <a:rPr lang="tr-TR" dirty="0" err="1" smtClean="0"/>
              <a:t>zero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Z=0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bit is not </a:t>
            </a:r>
            <a:r>
              <a:rPr lang="tr-TR" dirty="0" err="1" smtClean="0"/>
              <a:t>zero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followed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 JZ (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zero</a:t>
            </a:r>
            <a:r>
              <a:rPr lang="tr-TR" dirty="0" smtClean="0"/>
              <a:t>) </a:t>
            </a:r>
            <a:r>
              <a:rPr lang="tr-TR" dirty="0" err="1" smtClean="0"/>
              <a:t>or</a:t>
            </a:r>
            <a:r>
              <a:rPr lang="tr-TR" dirty="0" smtClean="0"/>
              <a:t> JNZ (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not </a:t>
            </a:r>
            <a:r>
              <a:rPr lang="tr-TR" dirty="0" err="1" smtClean="0"/>
              <a:t>zero</a:t>
            </a:r>
            <a:r>
              <a:rPr lang="tr-TR" dirty="0" smtClean="0"/>
              <a:t>) </a:t>
            </a:r>
            <a:r>
              <a:rPr lang="tr-TR" dirty="0" err="1" smtClean="0"/>
              <a:t>instruction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AL, 1; test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bit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JNZ RIGHT;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set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AL, 128; test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bit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JNZ LEFT;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133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NOT </a:t>
            </a:r>
            <a:r>
              <a:rPr lang="tr-TR" dirty="0" err="1" smtClean="0"/>
              <a:t>and</a:t>
            </a:r>
            <a:r>
              <a:rPr lang="tr-TR" dirty="0" smtClean="0"/>
              <a:t> NEG</a:t>
            </a:r>
          </a:p>
          <a:p>
            <a:pPr lvl="1"/>
            <a:r>
              <a:rPr lang="tr-TR" dirty="0" smtClean="0"/>
              <a:t> NOT is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inversion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one’s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endParaRPr lang="tr-TR" dirty="0" smtClean="0"/>
          </a:p>
          <a:p>
            <a:pPr lvl="1"/>
            <a:r>
              <a:rPr lang="tr-TR" dirty="0" smtClean="0"/>
              <a:t>NEG is </a:t>
            </a:r>
            <a:r>
              <a:rPr lang="tr-TR" dirty="0" err="1" smtClean="0"/>
              <a:t>arithmetic</a:t>
            </a:r>
            <a:r>
              <a:rPr lang="tr-TR" dirty="0" smtClean="0"/>
              <a:t> </a:t>
            </a:r>
            <a:r>
              <a:rPr lang="tr-TR" dirty="0" err="1" smtClean="0"/>
              <a:t>sign</a:t>
            </a:r>
            <a:r>
              <a:rPr lang="tr-TR" dirty="0" smtClean="0"/>
              <a:t> </a:t>
            </a:r>
            <a:r>
              <a:rPr lang="tr-TR" dirty="0" err="1" smtClean="0"/>
              <a:t>inversion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two’s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r>
              <a:rPr lang="tr-TR" dirty="0" smtClean="0"/>
              <a:t>NOT CH; CH is </a:t>
            </a:r>
            <a:r>
              <a:rPr lang="tr-TR" dirty="0" err="1" smtClean="0"/>
              <a:t>one’s</a:t>
            </a:r>
            <a:r>
              <a:rPr lang="tr-TR" dirty="0" smtClean="0"/>
              <a:t> </a:t>
            </a:r>
            <a:r>
              <a:rPr lang="tr-TR" dirty="0" err="1" smtClean="0"/>
              <a:t>complemented</a:t>
            </a:r>
            <a:endParaRPr lang="tr-TR" dirty="0" smtClean="0"/>
          </a:p>
          <a:p>
            <a:pPr lvl="1"/>
            <a:r>
              <a:rPr lang="tr-TR" dirty="0" smtClean="0"/>
              <a:t>NEG AX; AX is </a:t>
            </a:r>
            <a:r>
              <a:rPr lang="tr-TR" dirty="0" err="1" smtClean="0"/>
              <a:t>two’s</a:t>
            </a:r>
            <a:r>
              <a:rPr lang="tr-TR" dirty="0" smtClean="0"/>
              <a:t> </a:t>
            </a:r>
            <a:r>
              <a:rPr lang="tr-TR" dirty="0" err="1" smtClean="0"/>
              <a:t>complemented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18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157595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Shift</a:t>
            </a:r>
            <a:r>
              <a:rPr lang="tr-TR" dirty="0" smtClean="0"/>
              <a:t>: </a:t>
            </a:r>
            <a:r>
              <a:rPr lang="tr-TR" dirty="0" err="1" smtClean="0"/>
              <a:t>Move</a:t>
            </a:r>
            <a:r>
              <a:rPr lang="tr-TR" dirty="0" smtClean="0"/>
              <a:t> bit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left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a </a:t>
            </a:r>
          </a:p>
          <a:p>
            <a:pPr marL="0" indent="0">
              <a:buNone/>
            </a:pP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Left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-&gt;</a:t>
            </a:r>
            <a:r>
              <a:rPr lang="tr-TR" dirty="0" err="1" smtClean="0"/>
              <a:t>multiplication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powers</a:t>
            </a:r>
            <a:r>
              <a:rPr lang="tr-TR" dirty="0" smtClean="0"/>
              <a:t> of 2</a:t>
            </a:r>
            <a:r>
              <a:rPr lang="tr-TR" baseline="30000" dirty="0" smtClean="0"/>
              <a:t>+n</a:t>
            </a:r>
          </a:p>
          <a:p>
            <a:r>
              <a:rPr lang="tr-TR" smtClean="0"/>
              <a:t>Right shift</a:t>
            </a:r>
            <a:r>
              <a:rPr lang="tr-TR" dirty="0" smtClean="0"/>
              <a:t>-</a:t>
            </a:r>
            <a:r>
              <a:rPr lang="tr-TR" dirty="0"/>
              <a:t>&gt;</a:t>
            </a:r>
            <a:r>
              <a:rPr lang="tr-TR" dirty="0" err="1"/>
              <a:t>multiplication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powers</a:t>
            </a:r>
            <a:r>
              <a:rPr lang="tr-TR" dirty="0"/>
              <a:t> of </a:t>
            </a:r>
            <a:r>
              <a:rPr lang="tr-TR" dirty="0" smtClean="0"/>
              <a:t>2</a:t>
            </a:r>
            <a:r>
              <a:rPr lang="tr-TR" baseline="30000" dirty="0" smtClean="0"/>
              <a:t>-n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SHL AX, 1; AX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shifted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place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SHR BX, 12; BX is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logically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shifted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12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places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is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unsigned</a:t>
            </a:r>
            <a:r>
              <a:rPr lang="tr-TR" dirty="0" smtClean="0"/>
              <a:t> data.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Arithmetic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is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signed</a:t>
            </a:r>
            <a:r>
              <a:rPr lang="tr-TR" dirty="0" smtClean="0"/>
              <a:t> data.</a:t>
            </a:r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121" y="156119"/>
            <a:ext cx="4566695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61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365124"/>
            <a:ext cx="6932023" cy="6305641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Rotate</a:t>
            </a:r>
            <a:r>
              <a:rPr lang="tr-TR" dirty="0" smtClean="0"/>
              <a:t>: </a:t>
            </a:r>
            <a:r>
              <a:rPr lang="tr-TR" dirty="0" err="1" smtClean="0"/>
              <a:t>Rotates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in a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ROL SI, 14; SI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rotates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places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RCL BL, 6; BL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rotates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through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carry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places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en-US" dirty="0"/>
              <a:t>often used to shift wide numbers to the left or right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r>
              <a:rPr lang="en-US" dirty="0" smtClean="0"/>
              <a:t>The program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en-US" dirty="0" smtClean="0"/>
              <a:t>shifts </a:t>
            </a:r>
            <a:r>
              <a:rPr lang="en-US" dirty="0"/>
              <a:t>the 48-bit number in registers DX, BX, and AX left one </a:t>
            </a:r>
            <a:r>
              <a:rPr lang="en-US" dirty="0" smtClean="0"/>
              <a:t>binary</a:t>
            </a:r>
            <a:r>
              <a:rPr lang="tr-TR" dirty="0" smtClean="0"/>
              <a:t> </a:t>
            </a:r>
            <a:r>
              <a:rPr lang="en-US" dirty="0" smtClean="0"/>
              <a:t>place</a:t>
            </a:r>
            <a:r>
              <a:rPr lang="en-US" dirty="0"/>
              <a:t>. Notice that the least significant 16 bits (AX) </a:t>
            </a:r>
            <a:r>
              <a:rPr lang="en-US" dirty="0" smtClean="0"/>
              <a:t>shift</a:t>
            </a:r>
            <a:r>
              <a:rPr lang="tr-TR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left first. This moves the leftmost bit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AX </a:t>
            </a:r>
            <a:r>
              <a:rPr lang="en-US" dirty="0"/>
              <a:t>into the carry flag bit. Next, the rotate BX instruction rotates carry into BX, and its </a:t>
            </a:r>
            <a:r>
              <a:rPr lang="en-US" dirty="0" smtClean="0"/>
              <a:t>leftmost</a:t>
            </a:r>
            <a:r>
              <a:rPr lang="tr-TR" dirty="0" smtClean="0"/>
              <a:t> </a:t>
            </a:r>
            <a:r>
              <a:rPr lang="en-US" dirty="0" smtClean="0"/>
              <a:t>bit </a:t>
            </a:r>
            <a:r>
              <a:rPr lang="en-US" dirty="0"/>
              <a:t>moves into carry. The last instruction rotates carry into DX, and the shift is complete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SHL AX, 1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RCL BX, 1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RCL DX, 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834" y="365124"/>
            <a:ext cx="4549484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4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Immediate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DL, 12H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DL, 33H</a:t>
            </a:r>
          </a:p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sum</a:t>
            </a:r>
            <a:r>
              <a:rPr lang="tr-TR" dirty="0" smtClean="0"/>
              <a:t> (45h) </a:t>
            </a:r>
            <a:r>
              <a:rPr lang="tr-TR" dirty="0" err="1" smtClean="0"/>
              <a:t>moves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DL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flags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as</a:t>
            </a:r>
          </a:p>
          <a:p>
            <a:pPr lvl="1"/>
            <a:r>
              <a:rPr lang="tr-TR" dirty="0" smtClean="0"/>
              <a:t>Z=0 (</a:t>
            </a:r>
            <a:r>
              <a:rPr lang="tr-TR" dirty="0" err="1" smtClean="0"/>
              <a:t>result</a:t>
            </a:r>
            <a:r>
              <a:rPr lang="tr-TR" dirty="0" smtClean="0"/>
              <a:t> is not </a:t>
            </a:r>
            <a:r>
              <a:rPr lang="tr-TR" dirty="0" err="1" smtClean="0"/>
              <a:t>zero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C=0 (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A=0 (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half-carry</a:t>
            </a:r>
            <a:r>
              <a:rPr lang="tr-TR" dirty="0" smtClean="0"/>
              <a:t>)       </a:t>
            </a:r>
            <a:r>
              <a:rPr lang="tr-TR" dirty="0" err="1" smtClean="0"/>
              <a:t>Half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is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least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4 </a:t>
            </a:r>
            <a:r>
              <a:rPr lang="tr-TR" dirty="0" err="1" smtClean="0"/>
              <a:t>bits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S=0 (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P=0 (</a:t>
            </a:r>
            <a:r>
              <a:rPr lang="tr-TR" dirty="0" err="1" smtClean="0"/>
              <a:t>odd</a:t>
            </a:r>
            <a:r>
              <a:rPr lang="tr-TR" dirty="0" smtClean="0"/>
              <a:t> </a:t>
            </a:r>
            <a:r>
              <a:rPr lang="tr-TR" dirty="0" err="1" smtClean="0"/>
              <a:t>parity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O=0 (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overflow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058194" y="4450079"/>
            <a:ext cx="322218" cy="29609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Memory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DI, OFFSET NUMB;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AL, 0;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AL, [DI];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AL, [DI+1];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NUMB+1</a:t>
            </a:r>
          </a:p>
          <a:p>
            <a:r>
              <a:rPr lang="tr-TR" dirty="0" err="1" smtClean="0"/>
              <a:t>Addition</a:t>
            </a:r>
            <a:r>
              <a:rPr lang="tr-TR" dirty="0" smtClean="0"/>
              <a:t> of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consecutive</a:t>
            </a:r>
            <a:r>
              <a:rPr lang="tr-TR" dirty="0" smtClean="0"/>
              <a:t> </a:t>
            </a:r>
            <a:r>
              <a:rPr lang="tr-TR" dirty="0" err="1" smtClean="0"/>
              <a:t>bytes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at data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locations</a:t>
            </a:r>
            <a:r>
              <a:rPr lang="tr-TR" dirty="0" smtClean="0"/>
              <a:t> NUMB, NUMB+1.</a:t>
            </a:r>
          </a:p>
          <a:p>
            <a:endParaRPr lang="tr-TR" dirty="0" smtClean="0"/>
          </a:p>
          <a:p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516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305640"/>
          </a:xfrm>
        </p:spPr>
        <p:txBody>
          <a:bodyPr>
            <a:normAutofit/>
          </a:bodyPr>
          <a:lstStyle/>
          <a:p>
            <a:r>
              <a:rPr lang="tr-TR" dirty="0" err="1" smtClean="0"/>
              <a:t>Increment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 (INC): </a:t>
            </a:r>
            <a:r>
              <a:rPr lang="tr-TR" dirty="0" err="1" smtClean="0"/>
              <a:t>Adds</a:t>
            </a:r>
            <a:r>
              <a:rPr lang="tr-TR" dirty="0" smtClean="0"/>
              <a:t> 1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INC BL; BL = BL+1</a:t>
            </a:r>
          </a:p>
          <a:p>
            <a:pPr lvl="1"/>
            <a:r>
              <a:rPr lang="tr-TR" dirty="0" smtClean="0"/>
              <a:t>INC BYTE PTR[BX]; </a:t>
            </a:r>
            <a:r>
              <a:rPr lang="tr-TR" dirty="0" err="1" smtClean="0"/>
              <a:t>Adds</a:t>
            </a:r>
            <a:r>
              <a:rPr lang="tr-TR" dirty="0" smtClean="0"/>
              <a:t> 1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byte</a:t>
            </a:r>
            <a:r>
              <a:rPr lang="tr-TR" dirty="0" smtClean="0"/>
              <a:t> </a:t>
            </a:r>
            <a:r>
              <a:rPr lang="tr-TR" dirty="0" err="1" smtClean="0"/>
              <a:t>contents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data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addressed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BX</a:t>
            </a:r>
          </a:p>
          <a:p>
            <a:pPr lvl="1"/>
            <a:r>
              <a:rPr lang="tr-TR" dirty="0" smtClean="0"/>
              <a:t>INC DATA1; </a:t>
            </a:r>
            <a:r>
              <a:rPr lang="tr-TR" dirty="0" err="1" smtClean="0"/>
              <a:t>Adds</a:t>
            </a:r>
            <a:r>
              <a:rPr lang="tr-TR" dirty="0" smtClean="0"/>
              <a:t> 1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contents</a:t>
            </a:r>
            <a:r>
              <a:rPr lang="tr-TR" dirty="0" smtClean="0"/>
              <a:t> of data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DATA1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INC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affect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bit</a:t>
            </a:r>
          </a:p>
          <a:p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previous</a:t>
            </a:r>
            <a:r>
              <a:rPr lang="tr-TR" dirty="0" smtClean="0"/>
              <a:t> </a:t>
            </a:r>
            <a:r>
              <a:rPr lang="tr-TR" dirty="0" err="1" smtClean="0"/>
              <a:t>slide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DI, OFFSET NUMB;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AL, 0;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AL, [DI];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 DI;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AL, [DI];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NUMB+1</a:t>
            </a:r>
          </a:p>
          <a:p>
            <a:endParaRPr lang="tr-TR" dirty="0" smtClean="0"/>
          </a:p>
          <a:p>
            <a:r>
              <a:rPr lang="tr-TR" dirty="0" smtClean="0"/>
              <a:t>INC </a:t>
            </a:r>
            <a:r>
              <a:rPr lang="tr-TR" dirty="0" err="1" smtClean="0"/>
              <a:t>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8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tr-TR" dirty="0" smtClean="0"/>
              <a:t>ADC: </a:t>
            </a:r>
            <a:r>
              <a:rPr lang="tr-TR" dirty="0" err="1" smtClean="0"/>
              <a:t>Addition-with-carry</a:t>
            </a:r>
            <a:r>
              <a:rPr lang="tr-TR" dirty="0" smtClean="0"/>
              <a:t> </a:t>
            </a:r>
            <a:r>
              <a:rPr lang="tr-TR" dirty="0" err="1" smtClean="0"/>
              <a:t>adds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bit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(C)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operand</a:t>
            </a:r>
            <a:r>
              <a:rPr lang="tr-TR" dirty="0" smtClean="0"/>
              <a:t> data. </a:t>
            </a:r>
            <a:endParaRPr lang="tr-TR" dirty="0"/>
          </a:p>
          <a:p>
            <a:pPr lvl="1"/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 </a:t>
            </a:r>
            <a:r>
              <a:rPr lang="tr-TR" dirty="0" err="1" smtClean="0"/>
              <a:t>wider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16 </a:t>
            </a:r>
            <a:r>
              <a:rPr lang="tr-TR" dirty="0" err="1" smtClean="0"/>
              <a:t>bits</a:t>
            </a:r>
            <a:r>
              <a:rPr lang="tr-TR" dirty="0" smtClean="0"/>
              <a:t> in 8086.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ADC AL, AH; AL = AL + AH+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carry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ADC CX, BX; CX = CX + BX +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carry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/>
              <a:t>ADC is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perform</a:t>
            </a:r>
            <a:r>
              <a:rPr lang="tr-TR" dirty="0"/>
              <a:t> 32 bit </a:t>
            </a:r>
            <a:r>
              <a:rPr lang="tr-TR" dirty="0" err="1"/>
              <a:t>addition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/>
              <a:t>16 bit </a:t>
            </a:r>
            <a:r>
              <a:rPr lang="tr-TR" dirty="0" err="1"/>
              <a:t>additions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carry</a:t>
            </a:r>
            <a:r>
              <a:rPr lang="tr-TR" dirty="0"/>
              <a:t> </a:t>
            </a:r>
            <a:r>
              <a:rPr lang="tr-TR" dirty="0" err="1"/>
              <a:t>flag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AX, CX</a:t>
            </a:r>
          </a:p>
          <a:p>
            <a:pPr lvl="1"/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ADC BX, DX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ADC </a:t>
            </a:r>
            <a:r>
              <a:rPr lang="tr-TR" dirty="0" err="1"/>
              <a:t>Sample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003" y="3271044"/>
            <a:ext cx="5515444" cy="283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tr-TR" dirty="0" smtClean="0"/>
              <a:t>SUB: </a:t>
            </a:r>
            <a:r>
              <a:rPr lang="tr-TR" dirty="0" err="1" smtClean="0"/>
              <a:t>Subtraction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8, 16 </a:t>
            </a:r>
            <a:r>
              <a:rPr lang="tr-TR" dirty="0" err="1" smtClean="0"/>
              <a:t>or</a:t>
            </a:r>
            <a:r>
              <a:rPr lang="tr-TR" dirty="0" smtClean="0"/>
              <a:t> 32 bit data.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CL, BL; CL = CL – BL</a:t>
            </a:r>
          </a:p>
          <a:p>
            <a:pPr marL="457200" lvl="1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[DI], CH;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Subtracts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segment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stores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difference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same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memory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457200" lvl="1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DH, 6FH; DH = DH- 6FH</a:t>
            </a:r>
          </a:p>
          <a:p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BX, CX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BX, DX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tr-TR" dirty="0" err="1" smtClean="0"/>
              <a:t>Immediate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CH, 22H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CH, 44H</a:t>
            </a:r>
          </a:p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r>
              <a:rPr lang="tr-TR" dirty="0" smtClean="0"/>
              <a:t> (DEH) </a:t>
            </a:r>
            <a:r>
              <a:rPr lang="tr-TR" dirty="0" err="1" smtClean="0"/>
              <a:t>moves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CH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flags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as </a:t>
            </a:r>
            <a:r>
              <a:rPr lang="tr-TR" dirty="0" err="1" smtClean="0"/>
              <a:t>follows</a:t>
            </a:r>
            <a:r>
              <a:rPr lang="tr-TR" dirty="0" smtClean="0"/>
              <a:t>:</a:t>
            </a:r>
          </a:p>
          <a:p>
            <a:pPr lvl="1"/>
            <a:r>
              <a:rPr lang="tr-TR" dirty="0"/>
              <a:t>Z=0 (</a:t>
            </a:r>
            <a:r>
              <a:rPr lang="tr-TR" dirty="0" err="1"/>
              <a:t>result</a:t>
            </a:r>
            <a:r>
              <a:rPr lang="tr-TR" dirty="0"/>
              <a:t> is not </a:t>
            </a:r>
            <a:r>
              <a:rPr lang="tr-TR" dirty="0" err="1"/>
              <a:t>zero</a:t>
            </a:r>
            <a:r>
              <a:rPr lang="tr-TR" dirty="0"/>
              <a:t>)</a:t>
            </a:r>
          </a:p>
          <a:p>
            <a:pPr lvl="1"/>
            <a:r>
              <a:rPr lang="tr-TR" dirty="0" smtClean="0"/>
              <a:t>C=1 (</a:t>
            </a:r>
            <a:r>
              <a:rPr lang="tr-TR" dirty="0" err="1" smtClean="0"/>
              <a:t>borrow</a:t>
            </a:r>
            <a:r>
              <a:rPr lang="tr-TR" dirty="0" smtClean="0"/>
              <a:t>)</a:t>
            </a:r>
            <a:endParaRPr lang="tr-TR" dirty="0"/>
          </a:p>
          <a:p>
            <a:pPr lvl="1"/>
            <a:r>
              <a:rPr lang="tr-TR" dirty="0" smtClean="0"/>
              <a:t>A=1 (</a:t>
            </a:r>
            <a:r>
              <a:rPr lang="tr-TR" dirty="0" err="1" smtClean="0"/>
              <a:t>half-borrow</a:t>
            </a:r>
            <a:r>
              <a:rPr lang="tr-TR" dirty="0" smtClean="0"/>
              <a:t>)</a:t>
            </a:r>
            <a:endParaRPr lang="tr-TR" dirty="0"/>
          </a:p>
          <a:p>
            <a:pPr lvl="1"/>
            <a:r>
              <a:rPr lang="tr-TR" dirty="0" smtClean="0"/>
              <a:t>S=1 </a:t>
            </a:r>
            <a:r>
              <a:rPr lang="tr-TR" dirty="0"/>
              <a:t>(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)</a:t>
            </a:r>
            <a:endParaRPr lang="tr-TR" dirty="0"/>
          </a:p>
          <a:p>
            <a:pPr lvl="1"/>
            <a:r>
              <a:rPr lang="tr-TR" dirty="0" smtClean="0"/>
              <a:t>P=1 (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parity</a:t>
            </a:r>
            <a:r>
              <a:rPr lang="tr-TR" dirty="0"/>
              <a:t>)</a:t>
            </a:r>
          </a:p>
          <a:p>
            <a:pPr lvl="1"/>
            <a:r>
              <a:rPr lang="tr-TR" dirty="0"/>
              <a:t>O=0 (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overflow</a:t>
            </a:r>
            <a:r>
              <a:rPr lang="tr-TR" dirty="0"/>
              <a:t>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Decrement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r>
              <a:rPr lang="tr-TR" dirty="0" smtClean="0"/>
              <a:t> (DEC): </a:t>
            </a:r>
            <a:r>
              <a:rPr lang="tr-TR" dirty="0" err="1" smtClean="0"/>
              <a:t>Subtracts</a:t>
            </a:r>
            <a:r>
              <a:rPr lang="tr-TR" dirty="0" smtClean="0"/>
              <a:t> 1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contents</a:t>
            </a:r>
            <a:r>
              <a:rPr lang="tr-TR" dirty="0" smtClean="0"/>
              <a:t> of a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DEC BH; BH = BH – 1</a:t>
            </a:r>
          </a:p>
        </p:txBody>
      </p:sp>
    </p:spTree>
    <p:extLst>
      <p:ext uri="{BB962C8B-B14F-4D97-AF65-F5344CB8AC3E}">
        <p14:creationId xmlns:p14="http://schemas.microsoft.com/office/powerpoint/2010/main" val="34730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2088</Words>
  <Application>Microsoft Office PowerPoint</Application>
  <PresentationFormat>Widescreen</PresentationFormat>
  <Paragraphs>222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Wingdings</vt:lpstr>
      <vt:lpstr>Office Theme</vt:lpstr>
      <vt:lpstr>Chapter 5 Arithmetic and Logic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 Logic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Microprocessor and the Computer</dc:title>
  <dc:creator>Erkan</dc:creator>
  <cp:lastModifiedBy>Erkan</cp:lastModifiedBy>
  <cp:revision>259</cp:revision>
  <dcterms:created xsi:type="dcterms:W3CDTF">2017-09-26T05:10:26Z</dcterms:created>
  <dcterms:modified xsi:type="dcterms:W3CDTF">2017-10-31T12:53:44Z</dcterms:modified>
</cp:coreProperties>
</file>