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00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18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79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47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1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67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08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51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70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74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41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C8715-1A9D-496B-8FDC-40789D8FE5A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768F1-EDE9-4061-90E9-B948EFF1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6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4"/>
          <p:cNvSpPr>
            <a:spLocks noChangeArrowheads="1"/>
          </p:cNvSpPr>
          <p:nvPr/>
        </p:nvSpPr>
        <p:spPr bwMode="auto">
          <a:xfrm>
            <a:off x="2566988" y="2954329"/>
            <a:ext cx="76327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2800" b="1">
                <a:solidFill>
                  <a:srgbClr val="FF3300"/>
                </a:solidFill>
              </a:rPr>
              <a:t>Medya Endüstrisi ve Yeni İletişim Teknolojileri:</a:t>
            </a:r>
          </a:p>
          <a:p>
            <a:pPr algn="ctr"/>
            <a:r>
              <a:rPr lang="tr-TR" sz="2800" b="1">
                <a:solidFill>
                  <a:srgbClr val="FF3300"/>
                </a:solidFill>
              </a:rPr>
              <a:t> Üretim, Tüketim ve Bölüşüm</a:t>
            </a:r>
            <a:r>
              <a:rPr lang="tr-TR" sz="2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010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Ağ ekonomisi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/>
              <a:t>İki temel ekonomik etkinlikten bahsedilebilir:</a:t>
            </a:r>
          </a:p>
          <a:p>
            <a:pPr marL="609600" indent="-609600">
              <a:buFontTx/>
              <a:buAutoNum type="arabicPeriod"/>
            </a:pPr>
            <a:r>
              <a:rPr lang="tr-TR"/>
              <a:t>Bu endüstrilerin kendi etkinliği var</a:t>
            </a:r>
          </a:p>
          <a:p>
            <a:pPr marL="609600" indent="-609600">
              <a:buFontTx/>
              <a:buAutoNum type="arabicPeriod"/>
            </a:pPr>
            <a:r>
              <a:rPr lang="tr-TR"/>
              <a:t>Diğer endüstri alanlarının girdileri olarak etkinliği var</a:t>
            </a:r>
          </a:p>
        </p:txBody>
      </p:sp>
    </p:spTree>
    <p:extLst>
      <p:ext uri="{BB962C8B-B14F-4D97-AF65-F5344CB8AC3E}">
        <p14:creationId xmlns:p14="http://schemas.microsoft.com/office/powerpoint/2010/main" val="2211571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Bu yeni ağ ekonomilerinin oluşturduğu piyasalar geleneksel piyasalardan farklıdırlar. </a:t>
            </a:r>
          </a:p>
          <a:p>
            <a:pPr eaLnBrk="1" hangingPunct="1"/>
            <a:r>
              <a:rPr lang="tr-TR"/>
              <a:t>Ağ ekonomilerinin 4 özelliği vardır.</a:t>
            </a:r>
          </a:p>
        </p:txBody>
      </p:sp>
    </p:spTree>
    <p:extLst>
      <p:ext uri="{BB962C8B-B14F-4D97-AF65-F5344CB8AC3E}">
        <p14:creationId xmlns:p14="http://schemas.microsoft.com/office/powerpoint/2010/main" val="2089134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/>
              <a:t>Tamamlayıcılık, Uyumluluk ve Standardlar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Tamamlayıcı mal özelliği çok önemlidir.</a:t>
            </a:r>
          </a:p>
          <a:p>
            <a:pPr eaLnBrk="1" hangingPunct="1"/>
            <a:r>
              <a:rPr lang="tr-TR"/>
              <a:t>Uyumluluk</a:t>
            </a:r>
          </a:p>
          <a:p>
            <a:pPr eaLnBrk="1" hangingPunct="1"/>
            <a:r>
              <a:rPr lang="tr-TR"/>
              <a:t>Standardlar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102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Dışsallıklar ve Kritik Kitle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Dışsallık</a:t>
            </a:r>
          </a:p>
          <a:p>
            <a:pPr eaLnBrk="1" hangingPunct="1"/>
            <a:r>
              <a:rPr lang="tr-TR"/>
              <a:t>Ağ dışsallığı</a:t>
            </a:r>
          </a:p>
        </p:txBody>
      </p:sp>
    </p:spTree>
    <p:extLst>
      <p:ext uri="{BB962C8B-B14F-4D97-AF65-F5344CB8AC3E}">
        <p14:creationId xmlns:p14="http://schemas.microsoft.com/office/powerpoint/2010/main" val="2679042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Dışsallıklar ve Kritik Kitle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Yeniliklerin yayılması modeli</a:t>
            </a:r>
          </a:p>
          <a:p>
            <a:pPr eaLnBrk="1" hangingPunct="1">
              <a:buFontTx/>
              <a:buNone/>
            </a:pPr>
            <a:r>
              <a:rPr lang="tr-TR"/>
              <a:t>	İlk evre: uyum gösterenlerin alması</a:t>
            </a:r>
          </a:p>
          <a:p>
            <a:pPr eaLnBrk="1" hangingPunct="1">
              <a:buFontTx/>
              <a:buNone/>
            </a:pPr>
            <a:r>
              <a:rPr lang="tr-TR"/>
              <a:t>	İkinci evre: Diğerlerini ikna etme çabası</a:t>
            </a:r>
          </a:p>
          <a:p>
            <a:pPr eaLnBrk="1" hangingPunct="1">
              <a:buFontTx/>
              <a:buNone/>
            </a:pPr>
            <a:r>
              <a:rPr lang="tr-TR"/>
              <a:t>	Üçüncü evre: OIgunluk</a:t>
            </a:r>
          </a:p>
          <a:p>
            <a:pPr eaLnBrk="1" hangingPunct="1">
              <a:buFontTx/>
              <a:buNone/>
            </a:pPr>
            <a:r>
              <a:rPr lang="tr-TR"/>
              <a:t>	Dördüncü evre: Düşüş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>
              <a:buFontTx/>
              <a:buNone/>
            </a:pPr>
            <a:r>
              <a:rPr lang="tr-TR"/>
              <a:t>Kritik kitle</a:t>
            </a:r>
          </a:p>
        </p:txBody>
      </p:sp>
    </p:spTree>
    <p:extLst>
      <p:ext uri="{BB962C8B-B14F-4D97-AF65-F5344CB8AC3E}">
        <p14:creationId xmlns:p14="http://schemas.microsoft.com/office/powerpoint/2010/main" val="727761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Değiştirme Maliyetleri ve Bağımlılık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Bağımlılık neye bağlıdır:</a:t>
            </a:r>
          </a:p>
          <a:p>
            <a:pPr eaLnBrk="1" hangingPunct="1">
              <a:buFontTx/>
              <a:buNone/>
            </a:pPr>
            <a:r>
              <a:rPr lang="tr-TR"/>
              <a:t>	Değiştirme maliyetine</a:t>
            </a:r>
          </a:p>
        </p:txBody>
      </p:sp>
    </p:spTree>
    <p:extLst>
      <p:ext uri="{BB962C8B-B14F-4D97-AF65-F5344CB8AC3E}">
        <p14:creationId xmlns:p14="http://schemas.microsoft.com/office/powerpoint/2010/main" val="207601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Değiştirme Maliyetleri ve Bağımlılık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Değiştirme maliyetleri</a:t>
            </a:r>
          </a:p>
          <a:p>
            <a:pPr eaLnBrk="1" hangingPunct="1">
              <a:buFontTx/>
              <a:buNone/>
            </a:pPr>
            <a:r>
              <a:rPr lang="tr-TR"/>
              <a:t>	Sözleşmeler</a:t>
            </a:r>
          </a:p>
          <a:p>
            <a:pPr eaLnBrk="1" hangingPunct="1">
              <a:buFontTx/>
              <a:buNone/>
            </a:pPr>
            <a:r>
              <a:rPr lang="tr-TR"/>
              <a:t>	Eğitim ve öğrenme</a:t>
            </a:r>
          </a:p>
          <a:p>
            <a:pPr eaLnBrk="1" hangingPunct="1">
              <a:buFontTx/>
              <a:buNone/>
            </a:pPr>
            <a:r>
              <a:rPr lang="tr-TR"/>
              <a:t>	Veri dönüştürme</a:t>
            </a:r>
          </a:p>
          <a:p>
            <a:pPr eaLnBrk="1" hangingPunct="1">
              <a:buFontTx/>
              <a:buNone/>
            </a:pPr>
            <a:r>
              <a:rPr lang="tr-TR"/>
              <a:t>	Araştırma maliyeti</a:t>
            </a:r>
          </a:p>
          <a:p>
            <a:pPr eaLnBrk="1" hangingPunct="1">
              <a:buFontTx/>
              <a:buNone/>
            </a:pPr>
            <a:r>
              <a:rPr lang="tr-TR"/>
              <a:t>	Bağlılık maliyeti</a:t>
            </a:r>
          </a:p>
          <a:p>
            <a:pPr eaLnBrk="1" hangingPunct="1">
              <a:buFontTx/>
              <a:buNone/>
            </a:pPr>
            <a:r>
              <a:rPr lang="tr-TR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9524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Ölçek Ekonomisi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48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İnternet Endüstrisi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b="1"/>
              <a:t>Ekonominin yeni aktörleri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Altyapı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Kişisel veya ticari web sayfaları için kapasite 	hizmeti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Erişim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Donanım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İçerik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Uygulama servis sağlayıcılar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	E-ticaret girişimcileri</a:t>
            </a:r>
          </a:p>
        </p:txBody>
      </p:sp>
    </p:spTree>
    <p:extLst>
      <p:ext uri="{BB962C8B-B14F-4D97-AF65-F5344CB8AC3E}">
        <p14:creationId xmlns:p14="http://schemas.microsoft.com/office/powerpoint/2010/main" val="709321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İnternet Endüstrisi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Korku</a:t>
            </a:r>
          </a:p>
          <a:p>
            <a:pPr eaLnBrk="1" hangingPunct="1">
              <a:buFontTx/>
              <a:buNone/>
            </a:pPr>
            <a:r>
              <a:rPr lang="tr-TR"/>
              <a:t>Açgözlülük</a:t>
            </a:r>
          </a:p>
        </p:txBody>
      </p:sp>
    </p:spTree>
    <p:extLst>
      <p:ext uri="{BB962C8B-B14F-4D97-AF65-F5344CB8AC3E}">
        <p14:creationId xmlns:p14="http://schemas.microsoft.com/office/powerpoint/2010/main" val="1872240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Teknoloji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İnsanın doğayı dönüştürmek için kullandığı bilgi, birikim ve aletleri teknoloji diye adlandırabiliriz. </a:t>
            </a:r>
          </a:p>
        </p:txBody>
      </p:sp>
    </p:spTree>
    <p:extLst>
      <p:ext uri="{BB962C8B-B14F-4D97-AF65-F5344CB8AC3E}">
        <p14:creationId xmlns:p14="http://schemas.microsoft.com/office/powerpoint/2010/main" val="3559272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İnternetin Ekonomik Haritası</a:t>
            </a:r>
          </a:p>
        </p:txBody>
      </p:sp>
      <p:grpSp>
        <p:nvGrpSpPr>
          <p:cNvPr id="276483" name="Group 38"/>
          <p:cNvGrpSpPr>
            <a:grpSpLocks noChangeAspect="1"/>
          </p:cNvGrpSpPr>
          <p:nvPr/>
        </p:nvGrpSpPr>
        <p:grpSpPr bwMode="auto">
          <a:xfrm>
            <a:off x="3575050" y="1268414"/>
            <a:ext cx="4967288" cy="4249737"/>
            <a:chOff x="2630" y="1428"/>
            <a:chExt cx="6488" cy="5328"/>
          </a:xfrm>
        </p:grpSpPr>
        <p:sp>
          <p:nvSpPr>
            <p:cNvPr id="276484" name="AutoShape 39"/>
            <p:cNvSpPr>
              <a:spLocks noChangeAspect="1" noChangeArrowheads="1"/>
            </p:cNvSpPr>
            <p:nvPr/>
          </p:nvSpPr>
          <p:spPr bwMode="auto">
            <a:xfrm>
              <a:off x="2630" y="1428"/>
              <a:ext cx="6488" cy="5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485" name="Line 40"/>
            <p:cNvSpPr>
              <a:spLocks noChangeShapeType="1"/>
            </p:cNvSpPr>
            <p:nvPr/>
          </p:nvSpPr>
          <p:spPr bwMode="auto">
            <a:xfrm flipV="1">
              <a:off x="4221" y="6036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486" name="Line 41"/>
            <p:cNvSpPr>
              <a:spLocks noChangeShapeType="1"/>
            </p:cNvSpPr>
            <p:nvPr/>
          </p:nvSpPr>
          <p:spPr bwMode="auto">
            <a:xfrm>
              <a:off x="2637" y="2004"/>
              <a:ext cx="1" cy="46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276487" name="Group 42"/>
            <p:cNvGrpSpPr>
              <a:grpSpLocks/>
            </p:cNvGrpSpPr>
            <p:nvPr/>
          </p:nvGrpSpPr>
          <p:grpSpPr bwMode="auto">
            <a:xfrm>
              <a:off x="2630" y="1428"/>
              <a:ext cx="6481" cy="5328"/>
              <a:chOff x="2637" y="1428"/>
              <a:chExt cx="6481" cy="5328"/>
            </a:xfrm>
          </p:grpSpPr>
          <p:sp>
            <p:nvSpPr>
              <p:cNvPr id="276488" name="Text Box 43"/>
              <p:cNvSpPr txBox="1">
                <a:spLocks noChangeArrowheads="1"/>
              </p:cNvSpPr>
              <p:nvPr/>
            </p:nvSpPr>
            <p:spPr bwMode="auto">
              <a:xfrm>
                <a:off x="4941" y="2292"/>
                <a:ext cx="1872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Portallar, İçerik Siteleri</a:t>
                </a:r>
                <a:endParaRPr lang="tr-TR"/>
              </a:p>
            </p:txBody>
          </p:sp>
          <p:sp>
            <p:nvSpPr>
              <p:cNvPr id="276489" name="Text Box 44"/>
              <p:cNvSpPr txBox="1">
                <a:spLocks noChangeArrowheads="1"/>
              </p:cNvSpPr>
              <p:nvPr/>
            </p:nvSpPr>
            <p:spPr bwMode="auto">
              <a:xfrm>
                <a:off x="7101" y="2292"/>
                <a:ext cx="1872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endParaRPr lang="tr-TR" sz="1200">
                  <a:latin typeface="Times New Roman" pitchFamily="18" charset="0"/>
                </a:endParaRPr>
              </a:p>
              <a:p>
                <a:pPr algn="ctr"/>
                <a:r>
                  <a:rPr lang="tr-TR" sz="1200">
                    <a:latin typeface="Times New Roman" pitchFamily="18" charset="0"/>
                  </a:rPr>
                  <a:t>e-ticaret siteleri</a:t>
                </a:r>
                <a:endParaRPr lang="tr-TR"/>
              </a:p>
            </p:txBody>
          </p:sp>
          <p:sp>
            <p:nvSpPr>
              <p:cNvPr id="276490" name="Line 45"/>
              <p:cNvSpPr>
                <a:spLocks noChangeShapeType="1"/>
              </p:cNvSpPr>
              <p:nvPr/>
            </p:nvSpPr>
            <p:spPr bwMode="auto">
              <a:xfrm>
                <a:off x="6813" y="2580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1" name="Line 46"/>
              <p:cNvSpPr>
                <a:spLocks noChangeShapeType="1"/>
              </p:cNvSpPr>
              <p:nvPr/>
            </p:nvSpPr>
            <p:spPr bwMode="auto">
              <a:xfrm flipH="1">
                <a:off x="6813" y="2868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2" name="Line 47"/>
              <p:cNvSpPr>
                <a:spLocks noChangeShapeType="1"/>
              </p:cNvSpPr>
              <p:nvPr/>
            </p:nvSpPr>
            <p:spPr bwMode="auto">
              <a:xfrm>
                <a:off x="7821" y="3156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3" name="Line 48"/>
              <p:cNvSpPr>
                <a:spLocks noChangeShapeType="1"/>
              </p:cNvSpPr>
              <p:nvPr/>
            </p:nvSpPr>
            <p:spPr bwMode="auto">
              <a:xfrm>
                <a:off x="6669" y="3156"/>
                <a:ext cx="1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4" name="Text Box 49"/>
              <p:cNvSpPr txBox="1">
                <a:spLocks noChangeArrowheads="1"/>
              </p:cNvSpPr>
              <p:nvPr/>
            </p:nvSpPr>
            <p:spPr bwMode="auto">
              <a:xfrm>
                <a:off x="6525" y="3732"/>
                <a:ext cx="144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Web Evsahipliği</a:t>
                </a:r>
                <a:endParaRPr lang="tr-TR"/>
              </a:p>
            </p:txBody>
          </p:sp>
          <p:sp>
            <p:nvSpPr>
              <p:cNvPr id="276495" name="Text Box 50"/>
              <p:cNvSpPr txBox="1">
                <a:spLocks noChangeArrowheads="1"/>
              </p:cNvSpPr>
              <p:nvPr/>
            </p:nvSpPr>
            <p:spPr bwMode="auto">
              <a:xfrm>
                <a:off x="6381" y="1428"/>
                <a:ext cx="1872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r>
                  <a:rPr lang="tr-TR" sz="1200">
                    <a:latin typeface="Times New Roman" pitchFamily="18" charset="0"/>
                  </a:rPr>
                  <a:t>Reklamlar</a:t>
                </a:r>
                <a:endParaRPr lang="tr-TR"/>
              </a:p>
            </p:txBody>
          </p:sp>
          <p:sp>
            <p:nvSpPr>
              <p:cNvPr id="276496" name="Line 51"/>
              <p:cNvSpPr>
                <a:spLocks noChangeShapeType="1"/>
              </p:cNvSpPr>
              <p:nvPr/>
            </p:nvSpPr>
            <p:spPr bwMode="auto">
              <a:xfrm>
                <a:off x="6381" y="1572"/>
                <a:ext cx="0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7" name="Line 52"/>
              <p:cNvSpPr>
                <a:spLocks noChangeShapeType="1"/>
              </p:cNvSpPr>
              <p:nvPr/>
            </p:nvSpPr>
            <p:spPr bwMode="auto">
              <a:xfrm>
                <a:off x="5805" y="2004"/>
                <a:ext cx="1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8" name="Line 53"/>
              <p:cNvSpPr>
                <a:spLocks noChangeShapeType="1"/>
              </p:cNvSpPr>
              <p:nvPr/>
            </p:nvSpPr>
            <p:spPr bwMode="auto">
              <a:xfrm>
                <a:off x="7821" y="200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499" name="Text Box 54"/>
              <p:cNvSpPr txBox="1">
                <a:spLocks noChangeArrowheads="1"/>
              </p:cNvSpPr>
              <p:nvPr/>
            </p:nvSpPr>
            <p:spPr bwMode="auto">
              <a:xfrm>
                <a:off x="2925" y="3588"/>
                <a:ext cx="1152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r>
                  <a:rPr lang="tr-TR" sz="1200">
                    <a:latin typeface="Times New Roman" pitchFamily="18" charset="0"/>
                  </a:rPr>
                  <a:t>UHS’ler</a:t>
                </a:r>
                <a:endParaRPr lang="tr-TR"/>
              </a:p>
            </p:txBody>
          </p:sp>
          <p:sp>
            <p:nvSpPr>
              <p:cNvPr id="276500" name="Text Box 55"/>
              <p:cNvSpPr txBox="1">
                <a:spLocks noChangeArrowheads="1"/>
              </p:cNvSpPr>
              <p:nvPr/>
            </p:nvSpPr>
            <p:spPr bwMode="auto">
              <a:xfrm>
                <a:off x="4509" y="3588"/>
                <a:ext cx="1152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İçerik Taşıma</a:t>
                </a:r>
                <a:endParaRPr lang="tr-TR"/>
              </a:p>
            </p:txBody>
          </p:sp>
          <p:sp>
            <p:nvSpPr>
              <p:cNvPr id="276501" name="Line 56"/>
              <p:cNvSpPr>
                <a:spLocks noChangeShapeType="1"/>
              </p:cNvSpPr>
              <p:nvPr/>
            </p:nvSpPr>
            <p:spPr bwMode="auto">
              <a:xfrm>
                <a:off x="3357" y="2004"/>
                <a:ext cx="0" cy="15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2" name="Line 57"/>
              <p:cNvSpPr>
                <a:spLocks noChangeShapeType="1"/>
              </p:cNvSpPr>
              <p:nvPr/>
            </p:nvSpPr>
            <p:spPr bwMode="auto">
              <a:xfrm flipH="1">
                <a:off x="3933" y="3156"/>
                <a:ext cx="1008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3" name="Line 58"/>
              <p:cNvSpPr>
                <a:spLocks noChangeShapeType="1"/>
              </p:cNvSpPr>
              <p:nvPr/>
            </p:nvSpPr>
            <p:spPr bwMode="auto">
              <a:xfrm flipH="1">
                <a:off x="5085" y="3156"/>
                <a:ext cx="576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4" name="Text Box 59"/>
              <p:cNvSpPr txBox="1">
                <a:spLocks noChangeArrowheads="1"/>
              </p:cNvSpPr>
              <p:nvPr/>
            </p:nvSpPr>
            <p:spPr bwMode="auto">
              <a:xfrm>
                <a:off x="2925" y="4884"/>
                <a:ext cx="504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Omurgalar</a:t>
                </a:r>
                <a:endParaRPr lang="tr-TR"/>
              </a:p>
            </p:txBody>
          </p:sp>
          <p:sp>
            <p:nvSpPr>
              <p:cNvPr id="276505" name="Line 60"/>
              <p:cNvSpPr>
                <a:spLocks noChangeShapeType="1"/>
              </p:cNvSpPr>
              <p:nvPr/>
            </p:nvSpPr>
            <p:spPr bwMode="auto">
              <a:xfrm>
                <a:off x="3357" y="430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6" name="Line 61"/>
              <p:cNvSpPr>
                <a:spLocks noChangeShapeType="1"/>
              </p:cNvSpPr>
              <p:nvPr/>
            </p:nvSpPr>
            <p:spPr bwMode="auto">
              <a:xfrm>
                <a:off x="5085" y="4308"/>
                <a:ext cx="1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7" name="Line 62"/>
              <p:cNvSpPr>
                <a:spLocks noChangeShapeType="1"/>
              </p:cNvSpPr>
              <p:nvPr/>
            </p:nvSpPr>
            <p:spPr bwMode="auto">
              <a:xfrm>
                <a:off x="7245" y="4452"/>
                <a:ext cx="0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8" name="Line 63"/>
              <p:cNvSpPr>
                <a:spLocks noChangeShapeType="1"/>
              </p:cNvSpPr>
              <p:nvPr/>
            </p:nvSpPr>
            <p:spPr bwMode="auto">
              <a:xfrm>
                <a:off x="6093" y="3156"/>
                <a:ext cx="0" cy="17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09" name="Text Box 64"/>
              <p:cNvSpPr txBox="1">
                <a:spLocks noChangeArrowheads="1"/>
              </p:cNvSpPr>
              <p:nvPr/>
            </p:nvSpPr>
            <p:spPr bwMode="auto">
              <a:xfrm>
                <a:off x="3501" y="5604"/>
                <a:ext cx="144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İSS’ler</a:t>
                </a:r>
                <a:endParaRPr lang="tr-TR"/>
              </a:p>
            </p:txBody>
          </p:sp>
          <p:sp>
            <p:nvSpPr>
              <p:cNvPr id="276510" name="Text Box 65"/>
              <p:cNvSpPr txBox="1">
                <a:spLocks noChangeArrowheads="1"/>
              </p:cNvSpPr>
              <p:nvPr/>
            </p:nvSpPr>
            <p:spPr bwMode="auto">
              <a:xfrm>
                <a:off x="6093" y="5604"/>
                <a:ext cx="1440" cy="432"/>
              </a:xfrm>
              <a:prstGeom prst="rect">
                <a:avLst/>
              </a:prstGeom>
              <a:solidFill>
                <a:srgbClr val="FFFFFF"/>
              </a:solidFill>
              <a:ln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pPr algn="ctr"/>
                <a:r>
                  <a:rPr lang="tr-TR" sz="1200">
                    <a:latin typeface="Times New Roman" pitchFamily="18" charset="0"/>
                  </a:rPr>
                  <a:t>İSS’ler</a:t>
                </a:r>
                <a:endParaRPr lang="tr-TR"/>
              </a:p>
            </p:txBody>
          </p:sp>
          <p:sp>
            <p:nvSpPr>
              <p:cNvPr id="276511" name="Line 66"/>
              <p:cNvSpPr>
                <a:spLocks noChangeShapeType="1"/>
              </p:cNvSpPr>
              <p:nvPr/>
            </p:nvSpPr>
            <p:spPr bwMode="auto">
              <a:xfrm flipV="1">
                <a:off x="4221" y="531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2" name="Line 67"/>
              <p:cNvSpPr>
                <a:spLocks noChangeShapeType="1"/>
              </p:cNvSpPr>
              <p:nvPr/>
            </p:nvSpPr>
            <p:spPr bwMode="auto">
              <a:xfrm flipV="1">
                <a:off x="6813" y="5316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3" name="Line 68"/>
              <p:cNvSpPr>
                <a:spLocks noChangeShapeType="1"/>
              </p:cNvSpPr>
              <p:nvPr/>
            </p:nvSpPr>
            <p:spPr bwMode="auto">
              <a:xfrm flipV="1">
                <a:off x="6813" y="6036"/>
                <a:ext cx="1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4" name="Text Box 69"/>
              <p:cNvSpPr txBox="1">
                <a:spLocks noChangeArrowheads="1"/>
              </p:cNvSpPr>
              <p:nvPr/>
            </p:nvSpPr>
            <p:spPr bwMode="auto">
              <a:xfrm>
                <a:off x="3645" y="6324"/>
                <a:ext cx="144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r>
                  <a:rPr lang="tr-TR" sz="800">
                    <a:latin typeface="Times New Roman" pitchFamily="18" charset="0"/>
                  </a:rPr>
                  <a:t>İşletmeler</a:t>
                </a:r>
                <a:endParaRPr lang="tr-TR"/>
              </a:p>
            </p:txBody>
          </p:sp>
          <p:sp>
            <p:nvSpPr>
              <p:cNvPr id="276515" name="Text Box 70"/>
              <p:cNvSpPr txBox="1">
                <a:spLocks noChangeArrowheads="1"/>
              </p:cNvSpPr>
              <p:nvPr/>
            </p:nvSpPr>
            <p:spPr bwMode="auto">
              <a:xfrm>
                <a:off x="6237" y="6324"/>
                <a:ext cx="1440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lIns="57054" tIns="28528" rIns="57054" bIns="28528"/>
              <a:lstStyle/>
              <a:p>
                <a:r>
                  <a:rPr lang="tr-TR" sz="800">
                    <a:latin typeface="Times New Roman" pitchFamily="18" charset="0"/>
                  </a:rPr>
                  <a:t>Kullanıcılar</a:t>
                </a:r>
                <a:endParaRPr lang="tr-TR"/>
              </a:p>
            </p:txBody>
          </p:sp>
          <p:sp>
            <p:nvSpPr>
              <p:cNvPr id="276516" name="Line 71"/>
              <p:cNvSpPr>
                <a:spLocks noChangeShapeType="1"/>
              </p:cNvSpPr>
              <p:nvPr/>
            </p:nvSpPr>
            <p:spPr bwMode="auto">
              <a:xfrm>
                <a:off x="2637" y="2004"/>
                <a:ext cx="6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7" name="Line 72"/>
              <p:cNvSpPr>
                <a:spLocks noChangeShapeType="1"/>
              </p:cNvSpPr>
              <p:nvPr/>
            </p:nvSpPr>
            <p:spPr bwMode="auto">
              <a:xfrm>
                <a:off x="9117" y="2004"/>
                <a:ext cx="1" cy="460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8" name="Line 73"/>
              <p:cNvSpPr>
                <a:spLocks noChangeShapeType="1"/>
              </p:cNvSpPr>
              <p:nvPr/>
            </p:nvSpPr>
            <p:spPr bwMode="auto">
              <a:xfrm flipH="1">
                <a:off x="2637" y="6612"/>
                <a:ext cx="100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76519" name="Line 74"/>
              <p:cNvSpPr>
                <a:spLocks noChangeShapeType="1"/>
              </p:cNvSpPr>
              <p:nvPr/>
            </p:nvSpPr>
            <p:spPr bwMode="auto">
              <a:xfrm>
                <a:off x="7677" y="6612"/>
                <a:ext cx="144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8638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İnternetin Ekonomik Haritası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İlk katman: Servis sağlayıcılar</a:t>
            </a:r>
          </a:p>
          <a:p>
            <a:pPr eaLnBrk="1" hangingPunct="1"/>
            <a:r>
              <a:rPr lang="tr-TR"/>
              <a:t>İkinci katman: İçerik sağlayıcılar</a:t>
            </a:r>
          </a:p>
          <a:p>
            <a:pPr eaLnBrk="1" hangingPunct="1"/>
            <a:r>
              <a:rPr lang="tr-TR"/>
              <a:t>Üçüncü katman: Ara kurumlar</a:t>
            </a:r>
          </a:p>
          <a:p>
            <a:pPr eaLnBrk="1" hangingPunct="1"/>
            <a:r>
              <a:rPr lang="tr-TR"/>
              <a:t>Dördüncü katman: Doğrudan şirketler</a:t>
            </a:r>
          </a:p>
        </p:txBody>
      </p:sp>
    </p:spTree>
    <p:extLst>
      <p:ext uri="{BB962C8B-B14F-4D97-AF65-F5344CB8AC3E}">
        <p14:creationId xmlns:p14="http://schemas.microsoft.com/office/powerpoint/2010/main" val="3426449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İnternet Reklamcılığı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Televizyona rakip mi?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906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Web reklamcılığı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Pop-up teknolojileri</a:t>
            </a:r>
          </a:p>
          <a:p>
            <a:pPr eaLnBrk="1" hangingPunct="1"/>
            <a:r>
              <a:rPr lang="tr-TR"/>
              <a:t>Pop-under teknolojileri</a:t>
            </a:r>
          </a:p>
          <a:p>
            <a:pPr eaLnBrk="1" hangingPunct="1"/>
            <a:r>
              <a:rPr lang="tr-TR"/>
              <a:t>Splash reklamlar (sıçrayan reklamlar)</a:t>
            </a:r>
          </a:p>
          <a:p>
            <a:pPr eaLnBrk="1" hangingPunct="1"/>
            <a:r>
              <a:rPr lang="tr-TR"/>
              <a:t>Bannerlar</a:t>
            </a:r>
          </a:p>
          <a:p>
            <a:pPr eaLnBrk="1" hangingPunct="1"/>
            <a:r>
              <a:rPr lang="tr-TR"/>
              <a:t>Bannerların fiyatlandırılması</a:t>
            </a:r>
          </a:p>
          <a:p>
            <a:pPr lvl="1" eaLnBrk="1" hangingPunct="1"/>
            <a:r>
              <a:rPr lang="tr-TR"/>
              <a:t>Sabit</a:t>
            </a:r>
          </a:p>
          <a:p>
            <a:pPr lvl="1" eaLnBrk="1" hangingPunct="1"/>
            <a:r>
              <a:rPr lang="tr-TR"/>
              <a:t>Tıklama oranına göre</a:t>
            </a:r>
          </a:p>
        </p:txBody>
      </p:sp>
    </p:spTree>
    <p:extLst>
      <p:ext uri="{BB962C8B-B14F-4D97-AF65-F5344CB8AC3E}">
        <p14:creationId xmlns:p14="http://schemas.microsoft.com/office/powerpoint/2010/main" val="2005841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Web Reklamcılığı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“Cookie” adlı yazılım programları ile izleyicinin profilini yakalama</a:t>
            </a:r>
          </a:p>
        </p:txBody>
      </p:sp>
    </p:spTree>
    <p:extLst>
      <p:ext uri="{BB962C8B-B14F-4D97-AF65-F5344CB8AC3E}">
        <p14:creationId xmlns:p14="http://schemas.microsoft.com/office/powerpoint/2010/main" val="998743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Teknolojinin Tanımı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Teknoloji</a:t>
            </a:r>
          </a:p>
          <a:p>
            <a:pPr eaLnBrk="1" hangingPunct="1">
              <a:buFontTx/>
              <a:buNone/>
            </a:pPr>
            <a:r>
              <a:rPr lang="tr-TR"/>
              <a:t>	1. Fiziksel objeler		Aletler</a:t>
            </a:r>
          </a:p>
          <a:p>
            <a:pPr eaLnBrk="1" hangingPunct="1">
              <a:buFontTx/>
              <a:buNone/>
            </a:pPr>
            <a:r>
              <a:rPr lang="tr-TR"/>
              <a:t>	2. İnsanın faaliyetleri		Teknik (tasarlama, 					        planlama,    							yaratma)</a:t>
            </a:r>
          </a:p>
          <a:p>
            <a:pPr eaLnBrk="1" hangingPunct="1">
              <a:buFontTx/>
              <a:buNone/>
            </a:pPr>
            <a:r>
              <a:rPr lang="tr-TR"/>
              <a:t>	3. Aletler ve tekniğin </a:t>
            </a:r>
          </a:p>
          <a:p>
            <a:pPr eaLnBrk="1" hangingPunct="1">
              <a:buFontTx/>
              <a:buNone/>
            </a:pPr>
            <a:r>
              <a:rPr lang="tr-TR"/>
              <a:t>	bir araya gelmesi		Örgütlenme</a:t>
            </a:r>
          </a:p>
        </p:txBody>
      </p:sp>
    </p:spTree>
    <p:extLst>
      <p:ext uri="{BB962C8B-B14F-4D97-AF65-F5344CB8AC3E}">
        <p14:creationId xmlns:p14="http://schemas.microsoft.com/office/powerpoint/2010/main" val="499327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Yeni İletişim Teknolojileri</a:t>
            </a:r>
          </a:p>
          <a:p>
            <a:pPr eaLnBrk="1" hangingPunct="1"/>
            <a:r>
              <a:rPr lang="tr-TR"/>
              <a:t>Bilgi ve İletişim Teknolojileri</a:t>
            </a:r>
          </a:p>
          <a:p>
            <a:pPr eaLnBrk="1" hangingPunct="1"/>
            <a:r>
              <a:rPr lang="tr-TR"/>
              <a:t>Enformasyon Teknolojileri</a:t>
            </a:r>
          </a:p>
          <a:p>
            <a:pPr eaLnBrk="1" hangingPunct="1"/>
            <a:r>
              <a:rPr lang="tr-TR"/>
              <a:t>Bilişim Teknolojileri</a:t>
            </a:r>
          </a:p>
        </p:txBody>
      </p:sp>
    </p:spTree>
    <p:extLst>
      <p:ext uri="{BB962C8B-B14F-4D97-AF65-F5344CB8AC3E}">
        <p14:creationId xmlns:p14="http://schemas.microsoft.com/office/powerpoint/2010/main" val="423664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Kavramlar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Enformasyon</a:t>
            </a:r>
          </a:p>
          <a:p>
            <a:pPr eaLnBrk="1" hangingPunct="1"/>
            <a:r>
              <a:rPr lang="tr-TR"/>
              <a:t>Bilgi</a:t>
            </a:r>
          </a:p>
          <a:p>
            <a:pPr eaLnBrk="1" hangingPunct="1"/>
            <a:r>
              <a:rPr lang="tr-TR"/>
              <a:t>Data</a:t>
            </a:r>
          </a:p>
          <a:p>
            <a:pPr eaLnBrk="1" hangingPunct="1"/>
            <a:r>
              <a:rPr lang="tr-TR"/>
              <a:t>Bilişim (Bilgi ve Teknoloji)</a:t>
            </a:r>
          </a:p>
        </p:txBody>
      </p:sp>
    </p:spTree>
    <p:extLst>
      <p:ext uri="{BB962C8B-B14F-4D97-AF65-F5344CB8AC3E}">
        <p14:creationId xmlns:p14="http://schemas.microsoft.com/office/powerpoint/2010/main" val="1020759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Yeni İletişim Teknolojilerinin Özellikleri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Depolanabilir</a:t>
            </a:r>
          </a:p>
          <a:p>
            <a:pPr eaLnBrk="1" hangingPunct="1"/>
            <a:r>
              <a:rPr lang="tr-TR"/>
              <a:t>Orijinalitesi korunabilir</a:t>
            </a:r>
          </a:p>
          <a:p>
            <a:pPr eaLnBrk="1" hangingPunct="1"/>
            <a:r>
              <a:rPr lang="tr-TR"/>
              <a:t>Kişiden bağımsızdır</a:t>
            </a:r>
          </a:p>
          <a:p>
            <a:pPr eaLnBrk="1" hangingPunct="1"/>
            <a:r>
              <a:rPr lang="tr-TR"/>
              <a:t>Erişilebilir</a:t>
            </a:r>
          </a:p>
          <a:p>
            <a:pPr eaLnBrk="1" hangingPunct="1"/>
            <a:r>
              <a:rPr lang="tr-TR"/>
              <a:t>Hızlı</a:t>
            </a:r>
          </a:p>
          <a:p>
            <a:pPr eaLnBrk="1" hangingPunct="1"/>
            <a:r>
              <a:rPr lang="tr-TR"/>
              <a:t>Ucuz</a:t>
            </a:r>
          </a:p>
        </p:txBody>
      </p:sp>
    </p:spTree>
    <p:extLst>
      <p:ext uri="{BB962C8B-B14F-4D97-AF65-F5344CB8AC3E}">
        <p14:creationId xmlns:p14="http://schemas.microsoft.com/office/powerpoint/2010/main" val="1206025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Ağ Ekonomisi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Ağ ekonomisi,</a:t>
            </a:r>
          </a:p>
          <a:p>
            <a:pPr lvl="1" eaLnBrk="1" hangingPunct="1"/>
            <a:r>
              <a:rPr lang="tr-TR"/>
              <a:t> YİT dayalı ürün ve hizmetler  </a:t>
            </a:r>
          </a:p>
          <a:p>
            <a:pPr lvl="1" eaLnBrk="1" hangingPunct="1"/>
            <a:r>
              <a:rPr lang="tr-TR"/>
              <a:t> enformasyonun yönetimi,</a:t>
            </a:r>
          </a:p>
          <a:p>
            <a:pPr lvl="1" eaLnBrk="1" hangingPunct="1"/>
            <a:r>
              <a:rPr lang="tr-TR"/>
              <a:t> enformasyonun işlenmesi</a:t>
            </a:r>
          </a:p>
          <a:p>
            <a:pPr lvl="1" eaLnBrk="1" hangingPunct="1"/>
            <a:r>
              <a:rPr lang="tr-TR"/>
              <a:t> enformasyonun dağıtımı ile ilgili endüstrileri kapsayan piyasayı tanımlamak için kullanılıyor. </a:t>
            </a:r>
          </a:p>
        </p:txBody>
      </p:sp>
    </p:spTree>
    <p:extLst>
      <p:ext uri="{BB962C8B-B14F-4D97-AF65-F5344CB8AC3E}">
        <p14:creationId xmlns:p14="http://schemas.microsoft.com/office/powerpoint/2010/main" val="2761072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Ağ ekonomisi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Telekomünikasyon ürün ve hizmetleri</a:t>
            </a:r>
          </a:p>
          <a:p>
            <a:pPr eaLnBrk="1" hangingPunct="1"/>
            <a:r>
              <a:rPr lang="tr-TR"/>
              <a:t>İnternet ürün ve hizmetleri</a:t>
            </a:r>
          </a:p>
          <a:p>
            <a:pPr eaLnBrk="1" hangingPunct="1"/>
            <a:r>
              <a:rPr lang="tr-TR"/>
              <a:t>Bilgisayar donamı ve yazılımı </a:t>
            </a:r>
          </a:p>
        </p:txBody>
      </p:sp>
    </p:spTree>
    <p:extLst>
      <p:ext uri="{BB962C8B-B14F-4D97-AF65-F5344CB8AC3E}">
        <p14:creationId xmlns:p14="http://schemas.microsoft.com/office/powerpoint/2010/main" val="1696838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Ağ ekonomisini daha da genişletebiliriz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Havacılık</a:t>
            </a:r>
          </a:p>
          <a:p>
            <a:pPr eaLnBrk="1" hangingPunct="1"/>
            <a:r>
              <a:rPr lang="tr-TR"/>
              <a:t>Bankacılık</a:t>
            </a:r>
          </a:p>
        </p:txBody>
      </p:sp>
    </p:spTree>
    <p:extLst>
      <p:ext uri="{BB962C8B-B14F-4D97-AF65-F5344CB8AC3E}">
        <p14:creationId xmlns:p14="http://schemas.microsoft.com/office/powerpoint/2010/main" val="355084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Microsoft Office PowerPoint</Application>
  <PresentationFormat>Geniş ekran</PresentationFormat>
  <Paragraphs>114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Teması</vt:lpstr>
      <vt:lpstr>PowerPoint Sunusu</vt:lpstr>
      <vt:lpstr>Teknoloji</vt:lpstr>
      <vt:lpstr>Teknolojinin Tanımı</vt:lpstr>
      <vt:lpstr>PowerPoint Sunusu</vt:lpstr>
      <vt:lpstr>Kavramlar</vt:lpstr>
      <vt:lpstr>Yeni İletişim Teknolojilerinin Özellikleri</vt:lpstr>
      <vt:lpstr>Ağ Ekonomisi</vt:lpstr>
      <vt:lpstr>Ağ ekonomisi</vt:lpstr>
      <vt:lpstr>Ağ ekonomisini daha da genişletebiliriz</vt:lpstr>
      <vt:lpstr>Ağ ekonomisi</vt:lpstr>
      <vt:lpstr>PowerPoint Sunusu</vt:lpstr>
      <vt:lpstr>Tamamlayıcılık, Uyumluluk ve Standardlar</vt:lpstr>
      <vt:lpstr>Dışsallıklar ve Kritik Kitle</vt:lpstr>
      <vt:lpstr>Dışsallıklar ve Kritik Kitle</vt:lpstr>
      <vt:lpstr>Değiştirme Maliyetleri ve Bağımlılık</vt:lpstr>
      <vt:lpstr>Değiştirme Maliyetleri ve Bağımlılık</vt:lpstr>
      <vt:lpstr>Ölçek Ekonomisi</vt:lpstr>
      <vt:lpstr>İnternet Endüstrisi</vt:lpstr>
      <vt:lpstr>İnternet Endüstrisi</vt:lpstr>
      <vt:lpstr>İnternetin Ekonomik Haritası</vt:lpstr>
      <vt:lpstr>İnternetin Ekonomik Haritası</vt:lpstr>
      <vt:lpstr>İnternet Reklamcılığı</vt:lpstr>
      <vt:lpstr>Web reklamcılığı</vt:lpstr>
      <vt:lpstr>Web Reklamcılığı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2020-02-12T14:39:06Z</dcterms:created>
  <dcterms:modified xsi:type="dcterms:W3CDTF">2020-02-12T14:39:52Z</dcterms:modified>
</cp:coreProperties>
</file>