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12.11.2017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12.11.2017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12.11.2017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12.11.2017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12.11.2017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12.11.2017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12.11.2017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12.11.2017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12.11.2017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 ve Yaklaşımları</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000" smtClean="0">
                <a:solidFill>
                  <a:schemeClr val="tx1"/>
                </a:solidFill>
                <a:latin typeface="Calibri" pitchFamily="34" charset="0"/>
                <a:cs typeface="Calibri" pitchFamily="34" charset="0"/>
              </a:rPr>
              <a:t>Güçlendirme Yaklaşımı</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152400"/>
            <a:ext cx="8229600" cy="1332384"/>
          </a:xfrm>
        </p:spPr>
        <p:txBody>
          <a:bodyPr>
            <a:noAutofit/>
          </a:bodyPr>
          <a:lstStyle/>
          <a:p>
            <a:r>
              <a:rPr lang="tr-TR" sz="2800" dirty="0"/>
              <a:t>Müracaatçıların güçlendirilmesi için sosyal hizmet uzmanlarına yol gösterici olabilecek ilkeler aşağıda sıralanmıştır. </a:t>
            </a:r>
          </a:p>
        </p:txBody>
      </p:sp>
      <p:sp>
        <p:nvSpPr>
          <p:cNvPr id="3" name="İçerik Yer Tutucusu 2"/>
          <p:cNvSpPr>
            <a:spLocks noGrp="1"/>
          </p:cNvSpPr>
          <p:nvPr>
            <p:ph sz="quarter" idx="1"/>
          </p:nvPr>
        </p:nvSpPr>
        <p:spPr>
          <a:xfrm>
            <a:off x="457200" y="1700808"/>
            <a:ext cx="8229600" cy="4456152"/>
          </a:xfrm>
        </p:spPr>
        <p:txBody>
          <a:bodyPr>
            <a:normAutofit/>
          </a:bodyPr>
          <a:lstStyle/>
          <a:p>
            <a:pPr lvl="0" algn="just"/>
            <a:r>
              <a:rPr lang="tr-TR" dirty="0" smtClean="0"/>
              <a:t>Programları</a:t>
            </a:r>
            <a:r>
              <a:rPr lang="tr-TR" dirty="0"/>
              <a:t>, müracaatçıların ve toplum üyelerinin ifade ettikleri tercihlere ve ortaya koydukları gereksinimlerine göre şekillendir.  </a:t>
            </a:r>
          </a:p>
          <a:p>
            <a:pPr lvl="0" algn="just"/>
            <a:r>
              <a:rPr lang="tr-TR" dirty="0"/>
              <a:t>Program ve hizmetlerin müracaatçılar ve toplum için en üst düzeyde uygun olmasını, müracaatçıların ve toplumun onlardan yararlanmasını sağla.  </a:t>
            </a:r>
          </a:p>
          <a:p>
            <a:pPr lvl="0" algn="just"/>
            <a:r>
              <a:rPr lang="tr-TR" dirty="0"/>
              <a:t>Müracaatçıların kendi kendine sorun çözebilmesi yaklaşımını benimse. </a:t>
            </a:r>
          </a:p>
        </p:txBody>
      </p:sp>
    </p:spTree>
    <p:extLst>
      <p:ext uri="{BB962C8B-B14F-4D97-AF65-F5344CB8AC3E}">
        <p14:creationId xmlns:p14="http://schemas.microsoft.com/office/powerpoint/2010/main" val="1882568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412776"/>
            <a:ext cx="8229600" cy="4744184"/>
          </a:xfrm>
        </p:spPr>
        <p:txBody>
          <a:bodyPr/>
          <a:lstStyle/>
          <a:p>
            <a:pPr lvl="0" algn="just"/>
            <a:r>
              <a:rPr lang="tr-TR" dirty="0"/>
              <a:t>Müracaatçıların ve toplumun güçlerini gündeme getir ve onları bu yönden yapılandır.  </a:t>
            </a:r>
          </a:p>
          <a:p>
            <a:pPr lvl="0" algn="just"/>
            <a:r>
              <a:rPr lang="tr-TR" dirty="0"/>
              <a:t>En tercih edilen müdahale yöntemini uygulamak yerine, müdahaleyi müracaatçının veya müracaatçı gruplarının kendine özgü taleplerine, sorunlarına ve gereksinimlerine uygun olarak düzenle ve yeniden tanımla. </a:t>
            </a:r>
            <a:endParaRPr lang="tr-TR" dirty="0" smtClean="0"/>
          </a:p>
          <a:p>
            <a:pPr algn="just"/>
            <a:r>
              <a:rPr lang="tr-TR" dirty="0"/>
              <a:t>Uygulamanın ve politika geliştirmenin önceliklerini belirlemek için liderlik yapmalarını sağla.  </a:t>
            </a:r>
          </a:p>
          <a:p>
            <a:pPr marL="0" indent="0" algn="just">
              <a:buNone/>
            </a:pPr>
            <a:endParaRPr lang="tr-TR" dirty="0"/>
          </a:p>
        </p:txBody>
      </p:sp>
    </p:spTree>
    <p:extLst>
      <p:ext uri="{BB962C8B-B14F-4D97-AF65-F5344CB8AC3E}">
        <p14:creationId xmlns:p14="http://schemas.microsoft.com/office/powerpoint/2010/main" val="3881879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556792"/>
            <a:ext cx="8229600" cy="4600168"/>
          </a:xfrm>
        </p:spPr>
        <p:txBody>
          <a:bodyPr/>
          <a:lstStyle/>
          <a:p>
            <a:pPr lvl="0" algn="just"/>
            <a:r>
              <a:rPr lang="tr-TR" dirty="0" smtClean="0"/>
              <a:t>Güçlendirme </a:t>
            </a:r>
            <a:r>
              <a:rPr lang="tr-TR" dirty="0"/>
              <a:t>dikkate değer bir zaman ve sürekli bir çaba gerektirdiği için sabırlı ol.  </a:t>
            </a:r>
          </a:p>
          <a:p>
            <a:pPr lvl="0" algn="just"/>
            <a:r>
              <a:rPr lang="tr-TR" dirty="0"/>
              <a:t>Sosyal hizmet uzmanlarının işteki kendi güçsüzlüğü ve gücünü sürekli olarak dikkate al.  </a:t>
            </a:r>
          </a:p>
          <a:p>
            <a:pPr algn="just"/>
            <a:r>
              <a:rPr lang="tr-TR" dirty="0"/>
              <a:t>Genel iyilik durumuna katkı vermek için yerel bilgiyi kullan.</a:t>
            </a:r>
          </a:p>
        </p:txBody>
      </p:sp>
    </p:spTree>
    <p:extLst>
      <p:ext uri="{BB962C8B-B14F-4D97-AF65-F5344CB8AC3E}">
        <p14:creationId xmlns:p14="http://schemas.microsoft.com/office/powerpoint/2010/main" val="339659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556792"/>
            <a:ext cx="8229600" cy="4600168"/>
          </a:xfrm>
        </p:spPr>
        <p:txBody>
          <a:bodyPr/>
          <a:lstStyle/>
          <a:p>
            <a:pPr algn="just"/>
            <a:r>
              <a:rPr lang="tr-TR" dirty="0"/>
              <a:t>Güçlendirme ile ilgili olarak önerilen birinci ilke, “Müracaatçıların ve toplum üyelerinin gereksinimleri ve tercihleri üzerine inşa etmek için, sosyal hizmet uzmanlarının programların kendine yararından çok, ondan yararlanan müracaatçılar için iş görmesi gerektiği” önermesine dayanmaktadır. </a:t>
            </a:r>
          </a:p>
        </p:txBody>
      </p:sp>
    </p:spTree>
    <p:extLst>
      <p:ext uri="{BB962C8B-B14F-4D97-AF65-F5344CB8AC3E}">
        <p14:creationId xmlns:p14="http://schemas.microsoft.com/office/powerpoint/2010/main" val="3033369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152400"/>
            <a:ext cx="8229600" cy="1332384"/>
          </a:xfrm>
        </p:spPr>
        <p:txBody>
          <a:bodyPr>
            <a:normAutofit/>
          </a:bodyPr>
          <a:lstStyle/>
          <a:p>
            <a:pPr algn="just"/>
            <a:r>
              <a:rPr lang="tr-TR" sz="2000" dirty="0"/>
              <a:t>Güçler perspektifinin temeli olarak aşağıda sıralanan beş ilkeyi ve müracaatçıların kendi becerilerini kullanabilmeleri için sosyal hizmet uzmanlarının yerine getirmesi gereken beş görevi önermektedir</a:t>
            </a:r>
            <a:r>
              <a:rPr lang="tr-TR" sz="2000" dirty="0" smtClean="0"/>
              <a:t>.</a:t>
            </a:r>
            <a:endParaRPr lang="tr-TR" sz="2000" dirty="0"/>
          </a:p>
        </p:txBody>
      </p:sp>
      <p:sp>
        <p:nvSpPr>
          <p:cNvPr id="3" name="İçerik Yer Tutucusu 2"/>
          <p:cNvSpPr>
            <a:spLocks noGrp="1"/>
          </p:cNvSpPr>
          <p:nvPr>
            <p:ph sz="quarter" idx="1"/>
          </p:nvPr>
        </p:nvSpPr>
        <p:spPr>
          <a:xfrm>
            <a:off x="457200" y="1700808"/>
            <a:ext cx="8229600" cy="4456152"/>
          </a:xfrm>
        </p:spPr>
        <p:txBody>
          <a:bodyPr>
            <a:normAutofit/>
          </a:bodyPr>
          <a:lstStyle/>
          <a:p>
            <a:pPr lvl="0"/>
            <a:r>
              <a:rPr lang="tr-TR" dirty="0" smtClean="0"/>
              <a:t>Her </a:t>
            </a:r>
            <a:r>
              <a:rPr lang="tr-TR" dirty="0"/>
              <a:t>bir birey, grup, aile ve toplumun güçleri vardır. </a:t>
            </a:r>
          </a:p>
          <a:p>
            <a:pPr lvl="0"/>
            <a:r>
              <a:rPr lang="tr-TR" dirty="0"/>
              <a:t>Travma ve istismar, hastalık ve bunlarla mücadele etme örseleyicidir, ancak bunlar birer meydan okuma ve fırsat kaynağı da olabilir.</a:t>
            </a:r>
          </a:p>
          <a:p>
            <a:pPr lvl="0"/>
            <a:r>
              <a:rPr lang="tr-TR" dirty="0"/>
              <a:t>Büyüme ve değişme kapasitesinin üst sınırlarını bilmediğinizi varsayın ve bireylerin, grupların ve toplumun emellerini ciddi bir şekilde dikkate alın. </a:t>
            </a:r>
          </a:p>
          <a:p>
            <a:pPr lvl="0"/>
            <a:r>
              <a:rPr lang="tr-TR" dirty="0"/>
              <a:t>Müracaatçılara en iyi hizmet, onlarla işbirliği yapılarak verilebilir.</a:t>
            </a:r>
          </a:p>
          <a:p>
            <a:pPr lvl="0"/>
            <a:r>
              <a:rPr lang="tr-TR" dirty="0"/>
              <a:t>Her çevre kaynaklarla doludur. </a:t>
            </a:r>
          </a:p>
        </p:txBody>
      </p:sp>
    </p:spTree>
    <p:extLst>
      <p:ext uri="{BB962C8B-B14F-4D97-AF65-F5344CB8AC3E}">
        <p14:creationId xmlns:p14="http://schemas.microsoft.com/office/powerpoint/2010/main" val="6967521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14</TotalTime>
  <Words>302</Words>
  <Application>Microsoft Office PowerPoint</Application>
  <PresentationFormat>Ekran Gösterisi (4:3)</PresentationFormat>
  <Paragraphs>22</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Bookman Old Style</vt:lpstr>
      <vt:lpstr>Calibri</vt:lpstr>
      <vt:lpstr>Gill Sans MT</vt:lpstr>
      <vt:lpstr>Wingdings</vt:lpstr>
      <vt:lpstr>Wingdings 3</vt:lpstr>
      <vt:lpstr>Kaynak</vt:lpstr>
      <vt:lpstr>Ankara Üniversitesi  Sağlık Bilimleri Fakültesi Sosyal Hizmet Bölümü</vt:lpstr>
      <vt:lpstr>Müracaatçıların güçlendirilmesi için sosyal hizmet uzmanlarına yol gösterici olabilecek ilkeler aşağıda sıralanmıştır. </vt:lpstr>
      <vt:lpstr>PowerPoint Sunusu</vt:lpstr>
      <vt:lpstr>PowerPoint Sunusu</vt:lpstr>
      <vt:lpstr>PowerPoint Sunusu</vt:lpstr>
      <vt:lpstr>Güçler perspektifinin temeli olarak aşağıda sıralanan beş ilkeyi ve müracaatçıların kendi becerilerini kullanabilmeleri için sosyal hizmet uzmanlarının yerine getirmesi gereken beş görevi önermektedir.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cp:lastModifiedBy>
  <cp:revision>8</cp:revision>
  <dcterms:created xsi:type="dcterms:W3CDTF">2017-04-26T08:36:58Z</dcterms:created>
  <dcterms:modified xsi:type="dcterms:W3CDTF">2017-11-12T09:00:52Z</dcterms:modified>
</cp:coreProperties>
</file>