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5" r:id="rId5"/>
    <p:sldId id="266" r:id="rId6"/>
    <p:sldId id="267" r:id="rId7"/>
    <p:sldId id="268" r:id="rId8"/>
    <p:sldId id="269" r:id="rId9"/>
    <p:sldId id="277" r:id="rId10"/>
    <p:sldId id="278" r:id="rId11"/>
    <p:sldId id="289" r:id="rId12"/>
    <p:sldId id="295" r:id="rId13"/>
    <p:sldId id="296" r:id="rId14"/>
    <p:sldId id="29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F99AC0-037C-46BE-BFD8-DD4874D5EDDD}" type="datetimeFigureOut">
              <a:rPr lang="tr-TR" smtClean="0"/>
              <a:t>13.01.2020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62CEC4-12C6-4EE3-B6F9-553DA915F35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99AC0-037C-46BE-BFD8-DD4874D5EDDD}" type="datetimeFigureOut">
              <a:rPr lang="tr-TR" smtClean="0"/>
              <a:t>13.01.2020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2CEC4-12C6-4EE3-B6F9-553DA915F35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57425" y="274642"/>
            <a:ext cx="4629150" cy="1426171"/>
          </a:xfrm>
        </p:spPr>
        <p:txBody>
          <a:bodyPr/>
          <a:lstStyle/>
          <a:p>
            <a:pPr algn="ctr"/>
            <a:r>
              <a:rPr lang="tr-TR" sz="2400" b="1" dirty="0"/>
              <a:t>T.C.</a:t>
            </a:r>
            <a:r>
              <a:rPr lang="tr-TR" b="1" dirty="0" smtClean="0">
                <a:solidFill>
                  <a:schemeClr val="tx1"/>
                </a:solidFill>
              </a:rPr>
              <a:t> </a:t>
            </a:r>
            <a:r>
              <a:rPr lang="tr-TR" sz="2400" b="1" dirty="0"/>
              <a:t>ANKARA ÜNİVERSİTESİ  </a:t>
            </a:r>
            <a:br>
              <a:rPr lang="tr-TR" sz="2400" b="1" dirty="0"/>
            </a:br>
            <a:r>
              <a:rPr lang="tr-TR" sz="2400" b="1" dirty="0"/>
              <a:t>AYAŞ MESLEK YÜKSEK OKULU</a:t>
            </a: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795309006"/>
              </p:ext>
            </p:extLst>
          </p:nvPr>
        </p:nvGraphicFramePr>
        <p:xfrm>
          <a:off x="611560" y="1756051"/>
          <a:ext cx="7920879" cy="4647984"/>
        </p:xfrm>
        <a:graphic>
          <a:graphicData uri="http://schemas.openxmlformats.org/drawingml/2006/table">
            <a:tbl>
              <a:tblPr firstRow="1" bandRow="1">
                <a:tableStyleId>{912C8C85-51F0-491E-9774-3900AFEF0FD7}</a:tableStyleId>
              </a:tblPr>
              <a:tblGrid>
                <a:gridCol w="1963296">
                  <a:extLst>
                    <a:ext uri="{9D8B030D-6E8A-4147-A177-3AD203B41FA5}">
                      <a16:colId xmlns:a16="http://schemas.microsoft.com/office/drawing/2014/main" val="20000"/>
                    </a:ext>
                  </a:extLst>
                </a:gridCol>
                <a:gridCol w="3384989">
                  <a:extLst>
                    <a:ext uri="{9D8B030D-6E8A-4147-A177-3AD203B41FA5}">
                      <a16:colId xmlns:a16="http://schemas.microsoft.com/office/drawing/2014/main" val="20001"/>
                    </a:ext>
                  </a:extLst>
                </a:gridCol>
                <a:gridCol w="1286297">
                  <a:extLst>
                    <a:ext uri="{9D8B030D-6E8A-4147-A177-3AD203B41FA5}">
                      <a16:colId xmlns:a16="http://schemas.microsoft.com/office/drawing/2014/main" val="20002"/>
                    </a:ext>
                  </a:extLst>
                </a:gridCol>
                <a:gridCol w="1286297">
                  <a:extLst>
                    <a:ext uri="{9D8B030D-6E8A-4147-A177-3AD203B41FA5}">
                      <a16:colId xmlns:a16="http://schemas.microsoft.com/office/drawing/2014/main" val="20003"/>
                    </a:ext>
                  </a:extLst>
                </a:gridCol>
              </a:tblGrid>
              <a:tr h="353397">
                <a:tc>
                  <a:txBody>
                    <a:bodyPr/>
                    <a:lstStyle/>
                    <a:p>
                      <a:endParaRPr lang="tr-TR" sz="1900" dirty="0"/>
                    </a:p>
                  </a:txBody>
                  <a:tcPr marL="51435" marR="51435"/>
                </a:tc>
                <a:tc>
                  <a:txBody>
                    <a:bodyPr/>
                    <a:lstStyle/>
                    <a:p>
                      <a:endParaRPr lang="tr-TR" sz="1900" dirty="0"/>
                    </a:p>
                  </a:txBody>
                  <a:tcPr marL="51435" marR="51435"/>
                </a:tc>
                <a:tc>
                  <a:txBody>
                    <a:bodyPr/>
                    <a:lstStyle/>
                    <a:p>
                      <a:endParaRPr lang="tr-TR" sz="1900" dirty="0"/>
                    </a:p>
                  </a:txBody>
                  <a:tcPr marL="51435" marR="51435"/>
                </a:tc>
                <a:tc>
                  <a:txBody>
                    <a:bodyPr/>
                    <a:lstStyle/>
                    <a:p>
                      <a:endParaRPr lang="tr-TR" sz="1900"/>
                    </a:p>
                  </a:txBody>
                  <a:tcPr marL="51435" marR="51435"/>
                </a:tc>
                <a:extLst>
                  <a:ext uri="{0D108BD9-81ED-4DB2-BD59-A6C34878D82A}">
                    <a16:rowId xmlns:a16="http://schemas.microsoft.com/office/drawing/2014/main" val="10000"/>
                  </a:ext>
                </a:extLst>
              </a:tr>
              <a:tr h="480808">
                <a:tc>
                  <a:txBody>
                    <a:bodyPr/>
                    <a:lstStyle/>
                    <a:p>
                      <a:r>
                        <a:rPr lang="tr-TR" sz="1900" b="1" dirty="0" smtClean="0"/>
                        <a:t>DERSİN ADI</a:t>
                      </a:r>
                      <a:endParaRPr lang="tr-TR" sz="1900" b="1" dirty="0"/>
                    </a:p>
                  </a:txBody>
                  <a:tcPr marL="51435" marR="51435" anchor="ctr"/>
                </a:tc>
                <a:tc>
                  <a:txBody>
                    <a:bodyPr/>
                    <a:lstStyle/>
                    <a:p>
                      <a:pPr algn="ctr"/>
                      <a:r>
                        <a:rPr lang="tr-TR" sz="1900" b="1" dirty="0" smtClean="0"/>
                        <a:t>Türk</a:t>
                      </a:r>
                      <a:r>
                        <a:rPr lang="tr-TR" sz="1900" b="1" baseline="0" dirty="0" smtClean="0"/>
                        <a:t> </a:t>
                      </a:r>
                      <a:r>
                        <a:rPr lang="tr-TR" sz="1900" b="1" dirty="0" smtClean="0"/>
                        <a:t>Anayasa</a:t>
                      </a:r>
                      <a:r>
                        <a:rPr lang="tr-TR" sz="1900" b="1" baseline="0" dirty="0" smtClean="0"/>
                        <a:t> Hukuku</a:t>
                      </a:r>
                      <a:endParaRPr lang="tr-TR" sz="1900" b="1" dirty="0"/>
                    </a:p>
                  </a:txBody>
                  <a:tcPr marL="51435" marR="51435" anchor="ctr"/>
                </a:tc>
                <a:tc>
                  <a:txBody>
                    <a:bodyPr/>
                    <a:lstStyle/>
                    <a:p>
                      <a:r>
                        <a:rPr lang="tr-TR" sz="1900" b="1" dirty="0" smtClean="0"/>
                        <a:t>HAFTA NO</a:t>
                      </a:r>
                      <a:endParaRPr lang="tr-TR" sz="1900" b="1" dirty="0"/>
                    </a:p>
                  </a:txBody>
                  <a:tcPr marL="51435" marR="51435" anchor="ctr"/>
                </a:tc>
                <a:tc>
                  <a:txBody>
                    <a:bodyPr/>
                    <a:lstStyle/>
                    <a:p>
                      <a:pPr algn="ctr"/>
                      <a:r>
                        <a:rPr lang="tr-TR" sz="1900" dirty="0" smtClean="0"/>
                        <a:t>7</a:t>
                      </a:r>
                      <a:endParaRPr lang="tr-TR" sz="1900" dirty="0"/>
                    </a:p>
                  </a:txBody>
                  <a:tcPr marL="51435" marR="51435" anchor="ctr"/>
                </a:tc>
                <a:extLst>
                  <a:ext uri="{0D108BD9-81ED-4DB2-BD59-A6C34878D82A}">
                    <a16:rowId xmlns:a16="http://schemas.microsoft.com/office/drawing/2014/main" val="10001"/>
                  </a:ext>
                </a:extLst>
              </a:tr>
              <a:tr h="1865936">
                <a:tc>
                  <a:txBody>
                    <a:bodyPr/>
                    <a:lstStyle/>
                    <a:p>
                      <a:r>
                        <a:rPr lang="tr-TR" sz="1900" b="1" dirty="0" smtClean="0"/>
                        <a:t>KONU</a:t>
                      </a:r>
                      <a:r>
                        <a:rPr lang="tr-TR" sz="1900" b="1" baseline="0" dirty="0" smtClean="0"/>
                        <a:t> BAŞLIĞI</a:t>
                      </a:r>
                      <a:endParaRPr lang="tr-TR" sz="1900" b="1" dirty="0"/>
                    </a:p>
                  </a:txBody>
                  <a:tcPr marL="51435" marR="51435" anchor="ctr"/>
                </a:tc>
                <a:tc gridSpan="2">
                  <a:txBody>
                    <a:bodyPr/>
                    <a:lstStyle/>
                    <a:p>
                      <a:pPr>
                        <a:buFont typeface="Arial" pitchFamily="34" charset="0"/>
                        <a:buChar char="•"/>
                      </a:pPr>
                      <a:r>
                        <a:rPr lang="tr-TR" sz="1800" b="1" kern="1200" dirty="0" smtClean="0">
                          <a:solidFill>
                            <a:schemeClr val="tx1"/>
                          </a:solidFill>
                          <a:latin typeface="+mn-lt"/>
                          <a:ea typeface="+mn-ea"/>
                          <a:cs typeface="+mn-cs"/>
                        </a:rPr>
                        <a:t>Temel Hak ve Hürriyetler</a:t>
                      </a:r>
                      <a:endParaRPr lang="tr-TR" sz="1800" b="1" kern="1200" baseline="0" dirty="0" smtClean="0">
                        <a:solidFill>
                          <a:schemeClr val="tx1"/>
                        </a:solidFill>
                        <a:latin typeface="+mn-lt"/>
                        <a:ea typeface="+mn-ea"/>
                        <a:cs typeface="+mn-cs"/>
                      </a:endParaRPr>
                    </a:p>
                  </a:txBody>
                  <a:tcPr marL="51435" marR="51435" anchor="ctr"/>
                </a:tc>
                <a:tc hMerge="1">
                  <a:txBody>
                    <a:bodyPr/>
                    <a:lstStyle/>
                    <a:p>
                      <a:endParaRPr lang="tr-TR" b="1" dirty="0"/>
                    </a:p>
                  </a:txBody>
                  <a:tcPr anchor="ctr"/>
                </a:tc>
                <a:tc>
                  <a:txBody>
                    <a:bodyPr/>
                    <a:lstStyle/>
                    <a:p>
                      <a:endParaRPr lang="tr-TR" sz="1900" dirty="0"/>
                    </a:p>
                  </a:txBody>
                  <a:tcPr marL="51435" marR="51435" anchor="ctr"/>
                </a:tc>
                <a:extLst>
                  <a:ext uri="{0D108BD9-81ED-4DB2-BD59-A6C34878D82A}">
                    <a16:rowId xmlns:a16="http://schemas.microsoft.com/office/drawing/2014/main" val="10002"/>
                  </a:ext>
                </a:extLst>
              </a:tr>
              <a:tr h="621979">
                <a:tc>
                  <a:txBody>
                    <a:bodyPr/>
                    <a:lstStyle/>
                    <a:p>
                      <a:r>
                        <a:rPr lang="tr-TR" sz="1900" b="1" dirty="0" smtClean="0"/>
                        <a:t>ÖĞRETİM ELEMANI</a:t>
                      </a:r>
                      <a:endParaRPr lang="tr-TR" sz="1900" b="1" dirty="0"/>
                    </a:p>
                  </a:txBody>
                  <a:tcPr marL="51435" marR="51435" anchor="ctr"/>
                </a:tc>
                <a:tc>
                  <a:txBody>
                    <a:bodyPr/>
                    <a:lstStyle/>
                    <a:p>
                      <a:pPr algn="ctr"/>
                      <a:r>
                        <a:rPr lang="tr-TR" sz="1900" dirty="0" err="1" smtClean="0"/>
                        <a:t>Öğr</a:t>
                      </a:r>
                      <a:r>
                        <a:rPr lang="tr-TR" sz="1900" dirty="0" smtClean="0"/>
                        <a:t>. Gör. Yusuf Can</a:t>
                      </a:r>
                      <a:r>
                        <a:rPr lang="tr-TR" sz="1900" baseline="0" dirty="0" smtClean="0"/>
                        <a:t> ÇALIŞIR</a:t>
                      </a:r>
                      <a:endParaRPr lang="tr-TR" sz="1900" dirty="0"/>
                    </a:p>
                  </a:txBody>
                  <a:tcPr marL="51435" marR="51435" anchor="ctr"/>
                </a:tc>
                <a:tc>
                  <a:txBody>
                    <a:bodyPr/>
                    <a:lstStyle/>
                    <a:p>
                      <a:endParaRPr lang="tr-TR" sz="1900" dirty="0"/>
                    </a:p>
                  </a:txBody>
                  <a:tcPr marL="51435" marR="51435"/>
                </a:tc>
                <a:tc>
                  <a:txBody>
                    <a:bodyPr/>
                    <a:lstStyle/>
                    <a:p>
                      <a:endParaRPr lang="tr-TR" sz="1900"/>
                    </a:p>
                  </a:txBody>
                  <a:tcPr marL="51435" marR="51435"/>
                </a:tc>
                <a:extLst>
                  <a:ext uri="{0D108BD9-81ED-4DB2-BD59-A6C34878D82A}">
                    <a16:rowId xmlns:a16="http://schemas.microsoft.com/office/drawing/2014/main" val="10003"/>
                  </a:ext>
                </a:extLst>
              </a:tr>
              <a:tr h="1159142">
                <a:tc>
                  <a:txBody>
                    <a:bodyPr/>
                    <a:lstStyle/>
                    <a:p>
                      <a:r>
                        <a:rPr lang="tr-TR" sz="1900" b="1" kern="1200" dirty="0" smtClean="0"/>
                        <a:t>E-mail:</a:t>
                      </a:r>
                    </a:p>
                    <a:p>
                      <a:endParaRPr lang="tr-TR" sz="1900" kern="1200" dirty="0" smtClean="0"/>
                    </a:p>
                    <a:p>
                      <a:r>
                        <a:rPr lang="tr-TR" sz="1900" b="1" kern="1200" dirty="0" smtClean="0"/>
                        <a:t>Tel:</a:t>
                      </a:r>
                    </a:p>
                    <a:p>
                      <a:endParaRPr lang="tr-TR" sz="1900" dirty="0"/>
                    </a:p>
                  </a:txBody>
                  <a:tcPr marL="51435" marR="51435"/>
                </a:tc>
                <a:tc>
                  <a:txBody>
                    <a:bodyPr/>
                    <a:lstStyle/>
                    <a:p>
                      <a:pPr algn="ctr"/>
                      <a:r>
                        <a:rPr lang="tr-TR" sz="1900" u="sng" kern="1200" dirty="0" err="1" smtClean="0">
                          <a:hlinkClick r:id="rId2"/>
                        </a:rPr>
                        <a:t>ccalisir</a:t>
                      </a:r>
                      <a:r>
                        <a:rPr lang="tr-TR" sz="1900" u="sng" kern="1200" dirty="0" smtClean="0">
                          <a:hlinkClick r:id="rId2"/>
                        </a:rPr>
                        <a:t>@</a:t>
                      </a:r>
                      <a:r>
                        <a:rPr lang="tr-TR" sz="1900" u="sng" kern="1200" dirty="0" err="1" smtClean="0">
                          <a:hlinkClick r:id="rId2"/>
                        </a:rPr>
                        <a:t>ankara</a:t>
                      </a:r>
                      <a:r>
                        <a:rPr lang="tr-TR" sz="1900" u="sng" kern="1200" dirty="0" smtClean="0">
                          <a:hlinkClick r:id="rId2"/>
                        </a:rPr>
                        <a:t>.edu.tr</a:t>
                      </a:r>
                      <a:r>
                        <a:rPr lang="tr-TR" sz="1900" u="sng" kern="1200" baseline="0" dirty="0" smtClean="0"/>
                        <a:t> </a:t>
                      </a:r>
                      <a:r>
                        <a:rPr lang="tr-TR" sz="1900" u="none" kern="1200" dirty="0" err="1" smtClean="0">
                          <a:hlinkClick r:id="rId3"/>
                        </a:rPr>
                        <a:t>yusufcan</a:t>
                      </a:r>
                      <a:r>
                        <a:rPr lang="tr-TR" sz="1900" u="none" kern="1200" dirty="0" smtClean="0">
                          <a:hlinkClick r:id="rId3"/>
                        </a:rPr>
                        <a:t>_</a:t>
                      </a:r>
                      <a:r>
                        <a:rPr lang="tr-TR" sz="1900" u="none" kern="1200" dirty="0" err="1" smtClean="0">
                          <a:hlinkClick r:id="rId3"/>
                        </a:rPr>
                        <a:t>calisir</a:t>
                      </a:r>
                      <a:r>
                        <a:rPr lang="tr-TR" sz="1900" u="none" kern="1200" dirty="0" smtClean="0">
                          <a:hlinkClick r:id="rId3"/>
                        </a:rPr>
                        <a:t>@</a:t>
                      </a:r>
                      <a:r>
                        <a:rPr lang="tr-TR" sz="1900" u="none" kern="1200" dirty="0" err="1" smtClean="0">
                          <a:hlinkClick r:id="rId3"/>
                        </a:rPr>
                        <a:t>hotmail</a:t>
                      </a:r>
                      <a:r>
                        <a:rPr lang="tr-TR" sz="1900" u="none" kern="1200" dirty="0" smtClean="0">
                          <a:hlinkClick r:id="rId3"/>
                        </a:rPr>
                        <a:t>.com</a:t>
                      </a:r>
                      <a:r>
                        <a:rPr lang="tr-TR" sz="1900" u="none" kern="1200" dirty="0" smtClean="0"/>
                        <a:t> </a:t>
                      </a:r>
                    </a:p>
                    <a:p>
                      <a:pPr algn="ctr"/>
                      <a:r>
                        <a:rPr lang="tr-TR" sz="1900" kern="1200" dirty="0" smtClean="0"/>
                        <a:t>(0312) 700 05 00 / 144</a:t>
                      </a:r>
                      <a:endParaRPr lang="tr-TR" sz="1900" dirty="0"/>
                    </a:p>
                  </a:txBody>
                  <a:tcPr marL="51435" marR="51435"/>
                </a:tc>
                <a:tc>
                  <a:txBody>
                    <a:bodyPr/>
                    <a:lstStyle/>
                    <a:p>
                      <a:endParaRPr lang="tr-TR" sz="1900"/>
                    </a:p>
                  </a:txBody>
                  <a:tcPr marL="51435" marR="51435"/>
                </a:tc>
                <a:tc>
                  <a:txBody>
                    <a:bodyPr/>
                    <a:lstStyle/>
                    <a:p>
                      <a:endParaRPr lang="tr-TR" sz="1900" dirty="0"/>
                    </a:p>
                  </a:txBody>
                  <a:tcPr marL="51435" marR="51435"/>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1506056" y="379270"/>
            <a:ext cx="891099"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6668338" y="307257"/>
            <a:ext cx="810090" cy="1296144"/>
          </a:xfrm>
          <a:prstGeom prst="rect">
            <a:avLst/>
          </a:prstGeom>
          <a:noFill/>
        </p:spPr>
      </p:pic>
      <p:sp>
        <p:nvSpPr>
          <p:cNvPr id="7" name="6 Slayt Numarası Yer Tutucusu"/>
          <p:cNvSpPr>
            <a:spLocks noGrp="1"/>
          </p:cNvSpPr>
          <p:nvPr>
            <p:ph type="sldNum" sz="quarter" idx="12"/>
          </p:nvPr>
        </p:nvSpPr>
        <p:spPr/>
        <p:txBody>
          <a:bodyPr/>
          <a:lstStyle/>
          <a:p>
            <a:fld id="{BA8B50EE-124C-4535-A402-9A26673A9980}" type="slidenum">
              <a:rPr lang="tr-TR" smtClean="0"/>
              <a:pPr/>
              <a:t>1</a:t>
            </a:fld>
            <a:endParaRPr lang="tr-TR"/>
          </a:p>
        </p:txBody>
      </p:sp>
    </p:spTree>
    <p:extLst>
      <p:ext uri="{BB962C8B-B14F-4D97-AF65-F5344CB8AC3E}">
        <p14:creationId xmlns:p14="http://schemas.microsoft.com/office/powerpoint/2010/main" val="1331871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pPr algn="l"/>
            <a:r>
              <a:rPr lang="tr-TR" sz="2400" b="1" dirty="0"/>
              <a:t>OLAĞAN DÖNEMLERDE TEMEL HAK VE HÜRRİYETLERİN SINIRLANDIRILMASI SİSTEMİ</a:t>
            </a:r>
          </a:p>
        </p:txBody>
      </p:sp>
      <p:sp>
        <p:nvSpPr>
          <p:cNvPr id="3" name="2 İçerik Yer Tutucusu"/>
          <p:cNvSpPr>
            <a:spLocks noGrp="1"/>
          </p:cNvSpPr>
          <p:nvPr>
            <p:ph idx="1"/>
          </p:nvPr>
        </p:nvSpPr>
        <p:spPr>
          <a:xfrm>
            <a:off x="251520" y="980728"/>
            <a:ext cx="8640960" cy="5616624"/>
          </a:xfrm>
        </p:spPr>
        <p:txBody>
          <a:bodyPr>
            <a:normAutofit fontScale="85000" lnSpcReduction="10000"/>
          </a:bodyPr>
          <a:lstStyle/>
          <a:p>
            <a:pPr>
              <a:buNone/>
            </a:pPr>
            <a:endParaRPr lang="tr-TR" b="1" dirty="0" smtClean="0"/>
          </a:p>
          <a:p>
            <a:r>
              <a:rPr lang="tr-TR" b="1" dirty="0"/>
              <a:t>Temel hak ve hürriyetlerin sınırlandırılması şu şartlara bağlanmıştır:</a:t>
            </a:r>
          </a:p>
          <a:p>
            <a:pPr lvl="1"/>
            <a:r>
              <a:rPr lang="tr-TR" dirty="0"/>
              <a:t>1-sınırlamalar kanunla olmalıdır.</a:t>
            </a:r>
          </a:p>
          <a:p>
            <a:pPr lvl="1"/>
            <a:r>
              <a:rPr lang="tr-TR" dirty="0"/>
              <a:t>2-sınırlama anayasanın ilgili maddesinde belirtilen sebeplere bağlı olmalıdır.</a:t>
            </a:r>
          </a:p>
          <a:p>
            <a:pPr lvl="1"/>
            <a:r>
              <a:rPr lang="tr-TR" dirty="0"/>
              <a:t>3-sınırlama anayasanın sözüne ve ruhuna uygun olmalıdır.</a:t>
            </a:r>
          </a:p>
          <a:p>
            <a:pPr lvl="1"/>
            <a:r>
              <a:rPr lang="tr-TR" dirty="0"/>
              <a:t>4-sınırlama demokratik toplum düzeninin gereklerine aykırı olmamalıdır.</a:t>
            </a:r>
          </a:p>
          <a:p>
            <a:pPr lvl="1"/>
            <a:r>
              <a:rPr lang="tr-TR" dirty="0"/>
              <a:t>5-sınırlama temel hak ve hürriyetlerin özlerine dokunmamalıdır.</a:t>
            </a:r>
          </a:p>
          <a:p>
            <a:pPr lvl="1"/>
            <a:r>
              <a:rPr lang="tr-TR" dirty="0"/>
              <a:t>6-sınırlama laik cumhuriyetin gereklerine aykırı olmamalıdır.</a:t>
            </a:r>
          </a:p>
          <a:p>
            <a:pPr lvl="1"/>
            <a:r>
              <a:rPr lang="tr-TR" dirty="0"/>
              <a:t>7-sınırlama ölçülülük ilkesine aykırı olmamalıdır.</a:t>
            </a:r>
          </a:p>
          <a:p>
            <a:pPr>
              <a:buNone/>
            </a:pPr>
            <a:endParaRPr lang="tr-TR" dirty="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pPr algn="l"/>
            <a:r>
              <a:rPr lang="tr-TR" sz="1800" b="1" dirty="0"/>
              <a:t>OLAĞANÜSTÜ HAL YÖNETİM USULÜNDE TEMEL HAK VE HÜRRİYETLERİN SINIRLANDIRILMASI (Temel Hak ve Hürriyetlerin Kullanılmasının Durdurulması)</a:t>
            </a:r>
          </a:p>
        </p:txBody>
      </p:sp>
      <p:sp>
        <p:nvSpPr>
          <p:cNvPr id="3" name="2 İçerik Yer Tutucusu"/>
          <p:cNvSpPr>
            <a:spLocks noGrp="1"/>
          </p:cNvSpPr>
          <p:nvPr>
            <p:ph idx="1"/>
          </p:nvPr>
        </p:nvSpPr>
        <p:spPr>
          <a:xfrm>
            <a:off x="251520" y="980728"/>
            <a:ext cx="8640960" cy="5616624"/>
          </a:xfrm>
        </p:spPr>
        <p:txBody>
          <a:bodyPr>
            <a:normAutofit/>
          </a:bodyPr>
          <a:lstStyle/>
          <a:p>
            <a:pPr>
              <a:buNone/>
            </a:pPr>
            <a:endParaRPr lang="tr-TR" b="1" dirty="0" smtClean="0"/>
          </a:p>
          <a:p>
            <a:pPr>
              <a:buNone/>
            </a:pPr>
            <a:endParaRPr lang="tr-TR" b="1" dirty="0" smtClean="0"/>
          </a:p>
          <a:p>
            <a:pPr>
              <a:buNone/>
            </a:pPr>
            <a:r>
              <a:rPr lang="tr-TR" b="1" dirty="0"/>
              <a:t>not: </a:t>
            </a:r>
            <a:r>
              <a:rPr lang="tr-TR" dirty="0"/>
              <a:t>temel hak ve hürriyetlerin olağan ve  olağanüstü hal dönemlerinde sınırlandırılması konusunda tek bir ortak şart vardır; o da ölçülülük ilkesine uyulmasıdır. </a:t>
            </a:r>
            <a:endParaRPr lang="tr-TR" dirty="0" smtClean="0"/>
          </a:p>
          <a:p>
            <a:pPr>
              <a:buNone/>
            </a:pPr>
            <a:endParaRPr lang="tr-TR" dirty="0"/>
          </a:p>
          <a:p>
            <a:pPr>
              <a:buNone/>
            </a:pPr>
            <a:r>
              <a:rPr lang="tr-TR" dirty="0" smtClean="0"/>
              <a:t>Diğer </a:t>
            </a:r>
            <a:r>
              <a:rPr lang="tr-TR" dirty="0"/>
              <a:t>şartlar arasında bir ortaklık yoktur.</a:t>
            </a:r>
          </a:p>
          <a:p>
            <a:pPr>
              <a:buNone/>
            </a:pPr>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192688"/>
          </a:xfrm>
        </p:spPr>
        <p:txBody>
          <a:bodyPr>
            <a:normAutofit lnSpcReduction="10000"/>
          </a:bodyPr>
          <a:lstStyle/>
          <a:p>
            <a:pPr>
              <a:buNone/>
            </a:pPr>
            <a:r>
              <a:rPr lang="tr-TR" b="1" u="sng" dirty="0"/>
              <a:t>1-Teşrii Başvuru Yolu (Dilekçe Hakkı)</a:t>
            </a:r>
          </a:p>
          <a:p>
            <a:r>
              <a:rPr lang="tr-TR" dirty="0"/>
              <a:t>Kişilerin temel hak ve hürriyetlerini koruması amacıyla TBMM’ye başvurması demektir</a:t>
            </a:r>
            <a:r>
              <a:rPr lang="tr-TR" dirty="0" smtClean="0"/>
              <a:t>.</a:t>
            </a:r>
          </a:p>
          <a:p>
            <a:endParaRPr lang="tr-TR" dirty="0"/>
          </a:p>
          <a:p>
            <a:r>
              <a:rPr lang="tr-TR" dirty="0"/>
              <a:t>A.Y/74 dilekçe hakkı ; Vatandaşlar ve karşılıklılık esası gözetilmek şartıyla Türkiye’de ikamet eden yabancılar kendileriyle veya kamu ile ilgili dilek ve şikayetleri hakkında yetkili makamlara ve TBMM’ye yazı ile başvurma hakkına sahiptirler</a:t>
            </a:r>
            <a:r>
              <a:rPr lang="tr-TR" dirty="0" smtClean="0"/>
              <a:t>.</a:t>
            </a:r>
          </a:p>
          <a:p>
            <a:r>
              <a:rPr lang="tr-TR" dirty="0" smtClean="0"/>
              <a:t> </a:t>
            </a:r>
            <a:endParaRPr lang="tr-TR" dirty="0"/>
          </a:p>
          <a:p>
            <a:r>
              <a:rPr lang="tr-TR" dirty="0"/>
              <a:t>Bu amaçla TBMM’de bir Dilekçe Komisyonu kurulmuştur.</a:t>
            </a:r>
          </a:p>
          <a:p>
            <a:pPr>
              <a:buNone/>
            </a:pPr>
            <a:endParaRPr lang="tr-TR" dirty="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192688"/>
          </a:xfrm>
        </p:spPr>
        <p:txBody>
          <a:bodyPr>
            <a:normAutofit/>
          </a:bodyPr>
          <a:lstStyle/>
          <a:p>
            <a:pPr>
              <a:buNone/>
            </a:pPr>
            <a:r>
              <a:rPr lang="tr-TR" b="1" dirty="0"/>
              <a:t>2-İdari Başvuru </a:t>
            </a:r>
            <a:r>
              <a:rPr lang="tr-TR" b="1" dirty="0" smtClean="0"/>
              <a:t>Yolları</a:t>
            </a:r>
          </a:p>
          <a:p>
            <a:pPr>
              <a:buNone/>
            </a:pPr>
            <a:endParaRPr lang="tr-TR" dirty="0" smtClean="0"/>
          </a:p>
          <a:p>
            <a:r>
              <a:rPr lang="tr-TR" dirty="0" smtClean="0"/>
              <a:t>Kişiler </a:t>
            </a:r>
            <a:r>
              <a:rPr lang="tr-TR" dirty="0"/>
              <a:t>temel hak ve hürriyetlerin korunması amacıyla, yürütme organına, yani idareye de başvurabilirler. </a:t>
            </a:r>
            <a:endParaRPr lang="tr-TR" dirty="0" smtClean="0"/>
          </a:p>
          <a:p>
            <a:r>
              <a:rPr lang="tr-TR" dirty="0" smtClean="0"/>
              <a:t>Buna </a:t>
            </a:r>
            <a:r>
              <a:rPr lang="tr-TR" dirty="0"/>
              <a:t>idari başvuru yolu denir</a:t>
            </a:r>
            <a:r>
              <a:rPr lang="tr-TR" dirty="0" smtClean="0"/>
              <a:t>.</a:t>
            </a:r>
          </a:p>
          <a:p>
            <a:endParaRPr lang="tr-TR" dirty="0"/>
          </a:p>
          <a:p>
            <a:r>
              <a:rPr lang="tr-TR" dirty="0"/>
              <a:t>İdari başvuru yolunun temelinde anayasa ile tanınmış hak ve hürriyetlerin ihlal edilen herkes, yetkili makama geciktirilmeksizin başvurma imkanının sağlanmasını isteme hakkına sahiptir. </a:t>
            </a:r>
          </a:p>
          <a:p>
            <a:pPr>
              <a:buNone/>
            </a:pPr>
            <a:endParaRPr lang="tr-TR" dirty="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192688"/>
          </a:xfrm>
        </p:spPr>
        <p:txBody>
          <a:bodyPr>
            <a:normAutofit/>
          </a:bodyPr>
          <a:lstStyle/>
          <a:p>
            <a:pPr>
              <a:buNone/>
            </a:pPr>
            <a:r>
              <a:rPr lang="tr-TR" b="1" dirty="0"/>
              <a:t>3-Yargısal Başvuru Yolları</a:t>
            </a:r>
          </a:p>
          <a:p>
            <a:r>
              <a:rPr lang="tr-TR" dirty="0"/>
              <a:t>Temel hak ve hürriyetleri ihlal edilen bireyler, bunların korunması amacıyla yargısal başvuru yoluna gidebilir; yani dava açabilir. </a:t>
            </a:r>
            <a:endParaRPr lang="tr-TR" dirty="0" smtClean="0"/>
          </a:p>
          <a:p>
            <a:endParaRPr lang="tr-TR" dirty="0"/>
          </a:p>
          <a:p>
            <a:r>
              <a:rPr lang="tr-TR" dirty="0"/>
              <a:t>Yargısal başvuru hakkının temelinde, anayasamızın, herkes meşru vasıta ve yollardan faydalanmak suretiyle yargı mercileri önünde davacı ve davalı olarak iddia ve savunma ile adil yargılanma hakkına sahiptir” diyen hak arama hürriyeti başlıklı 36. Maddesi bulunmaktadır.</a:t>
            </a:r>
          </a:p>
          <a:p>
            <a:pPr>
              <a:buNone/>
            </a:pPr>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b="1" dirty="0" smtClean="0"/>
              <a:t>KAVRAMLAR</a:t>
            </a:r>
            <a:endParaRPr lang="tr-TR" b="1" dirty="0"/>
          </a:p>
        </p:txBody>
      </p:sp>
      <p:sp>
        <p:nvSpPr>
          <p:cNvPr id="3" name="2 İçerik Yer Tutucusu"/>
          <p:cNvSpPr>
            <a:spLocks noGrp="1"/>
          </p:cNvSpPr>
          <p:nvPr>
            <p:ph idx="1"/>
          </p:nvPr>
        </p:nvSpPr>
        <p:spPr>
          <a:xfrm>
            <a:off x="251520" y="980728"/>
            <a:ext cx="8640960" cy="5616624"/>
          </a:xfrm>
        </p:spPr>
        <p:txBody>
          <a:bodyPr/>
          <a:lstStyle/>
          <a:p>
            <a:endParaRPr lang="tr-TR" dirty="0" smtClean="0"/>
          </a:p>
          <a:p>
            <a:pPr>
              <a:buNone/>
            </a:pPr>
            <a:r>
              <a:rPr lang="tr-TR" b="1" u="sng" dirty="0" smtClean="0"/>
              <a:t>1-Hürriyet</a:t>
            </a:r>
            <a:r>
              <a:rPr lang="tr-TR" b="1" u="sng" dirty="0"/>
              <a:t>: </a:t>
            </a:r>
            <a:r>
              <a:rPr lang="tr-TR" dirty="0"/>
              <a:t>Bir şeyi yapma veya yapmama, belirli bir şekilde davranıp davranmama erki olarak tanımlayabiliriz.</a:t>
            </a:r>
          </a:p>
          <a:p>
            <a:r>
              <a:rPr lang="tr-TR" dirty="0"/>
              <a:t>Ya da serbest hareket etme gücü</a:t>
            </a:r>
            <a:r>
              <a:rPr lang="tr-TR" dirty="0" smtClean="0"/>
              <a:t>.</a:t>
            </a:r>
          </a:p>
          <a:p>
            <a:endParaRPr lang="tr-TR" b="1" u="sng" dirty="0"/>
          </a:p>
          <a:p>
            <a:pPr>
              <a:buNone/>
            </a:pPr>
            <a:r>
              <a:rPr lang="tr-TR" b="1" u="sng" dirty="0"/>
              <a:t>2-Hak: </a:t>
            </a:r>
            <a:r>
              <a:rPr lang="tr-TR" dirty="0"/>
              <a:t>kişilerin hukuk düzeni tarafından tanınan ve korunan menfaatleridir.</a:t>
            </a:r>
          </a:p>
          <a:p>
            <a:r>
              <a:rPr lang="tr-TR" dirty="0"/>
              <a:t>Kişi, menfaat ve tanınma o.ü 3 unsurdan oluşur.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b="1" dirty="0" smtClean="0"/>
              <a:t>KAVRAMLAR</a:t>
            </a:r>
            <a:endParaRPr lang="tr-TR" b="1" dirty="0"/>
          </a:p>
        </p:txBody>
      </p:sp>
      <p:sp>
        <p:nvSpPr>
          <p:cNvPr id="3" name="2 İçerik Yer Tutucusu"/>
          <p:cNvSpPr>
            <a:spLocks noGrp="1"/>
          </p:cNvSpPr>
          <p:nvPr>
            <p:ph idx="1"/>
          </p:nvPr>
        </p:nvSpPr>
        <p:spPr>
          <a:xfrm>
            <a:off x="251520" y="980728"/>
            <a:ext cx="8640960" cy="5616624"/>
          </a:xfrm>
        </p:spPr>
        <p:txBody>
          <a:bodyPr>
            <a:normAutofit/>
          </a:bodyPr>
          <a:lstStyle/>
          <a:p>
            <a:pPr>
              <a:buNone/>
            </a:pPr>
            <a:endParaRPr lang="tr-TR" b="1" u="sng" dirty="0" smtClean="0"/>
          </a:p>
          <a:p>
            <a:pPr>
              <a:buNone/>
            </a:pPr>
            <a:r>
              <a:rPr lang="tr-TR" b="1" u="sng" dirty="0" smtClean="0"/>
              <a:t>3-Ödev </a:t>
            </a:r>
            <a:r>
              <a:rPr lang="tr-TR" b="1" u="sng" dirty="0"/>
              <a:t>Kavramı: </a:t>
            </a:r>
            <a:r>
              <a:rPr lang="tr-TR" dirty="0"/>
              <a:t>Belli bir hukuk kuralı gereğince yapılması veya yapılmaması zorunlu olan şey demektir. </a:t>
            </a:r>
            <a:endParaRPr lang="tr-TR" dirty="0" smtClean="0"/>
          </a:p>
          <a:p>
            <a:pPr>
              <a:buNone/>
            </a:pPr>
            <a:endParaRPr lang="tr-TR" dirty="0"/>
          </a:p>
          <a:p>
            <a:r>
              <a:rPr lang="tr-TR" dirty="0"/>
              <a:t>Özel hukuk alanında ödev kavramı yerine çoğunlukla borç kavramı kullanılır.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200" b="1" dirty="0"/>
              <a:t>1982 ANAYASASININ SINIFLANDIRILMASI</a:t>
            </a:r>
          </a:p>
        </p:txBody>
      </p:sp>
      <p:sp>
        <p:nvSpPr>
          <p:cNvPr id="3" name="2 İçerik Yer Tutucusu"/>
          <p:cNvSpPr>
            <a:spLocks noGrp="1"/>
          </p:cNvSpPr>
          <p:nvPr>
            <p:ph idx="1"/>
          </p:nvPr>
        </p:nvSpPr>
        <p:spPr>
          <a:xfrm>
            <a:off x="251520" y="980728"/>
            <a:ext cx="8640960" cy="5616624"/>
          </a:xfrm>
        </p:spPr>
        <p:txBody>
          <a:bodyPr>
            <a:normAutofit/>
          </a:bodyPr>
          <a:lstStyle/>
          <a:p>
            <a:pPr>
              <a:buNone/>
            </a:pPr>
            <a:endParaRPr lang="tr-TR" b="1" dirty="0" smtClean="0"/>
          </a:p>
          <a:p>
            <a:pPr>
              <a:buNone/>
            </a:pPr>
            <a:r>
              <a:rPr lang="tr-TR" b="1" dirty="0"/>
              <a:t>1-KİŞİNİN HAK VE ÖDEVLERİ</a:t>
            </a:r>
          </a:p>
          <a:p>
            <a:r>
              <a:rPr lang="tr-TR" dirty="0"/>
              <a:t>BKZ. </a:t>
            </a:r>
            <a:r>
              <a:rPr lang="tr-TR" dirty="0" err="1"/>
              <a:t>Syf</a:t>
            </a:r>
            <a:r>
              <a:rPr lang="tr-TR" dirty="0"/>
              <a:t>. </a:t>
            </a:r>
            <a:r>
              <a:rPr lang="tr-TR" dirty="0" smtClean="0"/>
              <a:t>113</a:t>
            </a:r>
          </a:p>
          <a:p>
            <a:endParaRPr lang="tr-TR" dirty="0"/>
          </a:p>
          <a:p>
            <a:r>
              <a:rPr lang="tr-TR" dirty="0"/>
              <a:t> Burada yer alan </a:t>
            </a:r>
            <a:r>
              <a:rPr lang="tr-TR" dirty="0" smtClean="0"/>
              <a:t>hak </a:t>
            </a:r>
            <a:r>
              <a:rPr lang="tr-TR" dirty="0"/>
              <a:t>ve hürriyetlerin hepsi </a:t>
            </a:r>
            <a:r>
              <a:rPr lang="tr-TR" dirty="0" err="1"/>
              <a:t>Jellinek’in</a:t>
            </a:r>
            <a:r>
              <a:rPr lang="tr-TR" dirty="0"/>
              <a:t> haklar sınıflandırmasına göre </a:t>
            </a:r>
            <a:r>
              <a:rPr lang="tr-TR" b="1" dirty="0"/>
              <a:t>Negatif Statü Hakları </a:t>
            </a:r>
            <a:r>
              <a:rPr lang="tr-TR" dirty="0"/>
              <a:t>niteliğindedir.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200" b="1" dirty="0"/>
              <a:t>1982 ANAYASASININ SINIFLANDIRILMASI</a:t>
            </a:r>
          </a:p>
        </p:txBody>
      </p:sp>
      <p:sp>
        <p:nvSpPr>
          <p:cNvPr id="3" name="2 İçerik Yer Tutucusu"/>
          <p:cNvSpPr>
            <a:spLocks noGrp="1"/>
          </p:cNvSpPr>
          <p:nvPr>
            <p:ph idx="1"/>
          </p:nvPr>
        </p:nvSpPr>
        <p:spPr>
          <a:xfrm>
            <a:off x="251520" y="980728"/>
            <a:ext cx="8640960" cy="5616624"/>
          </a:xfrm>
        </p:spPr>
        <p:txBody>
          <a:bodyPr>
            <a:normAutofit fontScale="85000" lnSpcReduction="20000"/>
          </a:bodyPr>
          <a:lstStyle/>
          <a:p>
            <a:pPr>
              <a:buNone/>
            </a:pPr>
            <a:endParaRPr lang="tr-TR" b="1" dirty="0" smtClean="0"/>
          </a:p>
          <a:p>
            <a:pPr>
              <a:buNone/>
            </a:pPr>
            <a:r>
              <a:rPr lang="tr-TR" b="1" dirty="0"/>
              <a:t>2-SOSYALVE EKONOMİK HAKLAR VE ÖDEVLER</a:t>
            </a:r>
          </a:p>
          <a:p>
            <a:r>
              <a:rPr lang="tr-TR" dirty="0"/>
              <a:t>Bkz. </a:t>
            </a:r>
            <a:r>
              <a:rPr lang="tr-TR" dirty="0" err="1" smtClean="0"/>
              <a:t>Syf</a:t>
            </a:r>
            <a:r>
              <a:rPr lang="tr-TR" dirty="0" smtClean="0"/>
              <a:t>.113</a:t>
            </a:r>
          </a:p>
          <a:p>
            <a:endParaRPr lang="tr-TR" dirty="0"/>
          </a:p>
          <a:p>
            <a:r>
              <a:rPr lang="tr-TR" dirty="0"/>
              <a:t>Bu hak ve hürriyetler </a:t>
            </a:r>
            <a:r>
              <a:rPr lang="tr-TR" b="1" dirty="0"/>
              <a:t>Pozitif Statü Haklarıdır.</a:t>
            </a:r>
          </a:p>
          <a:p>
            <a:r>
              <a:rPr lang="tr-TR" dirty="0"/>
              <a:t>Bu haklar sosyal devlet anlayışının gelişimi sonucu ortaya çıkmışlardır. </a:t>
            </a:r>
            <a:endParaRPr lang="tr-TR" dirty="0" smtClean="0"/>
          </a:p>
          <a:p>
            <a:endParaRPr lang="tr-TR" dirty="0"/>
          </a:p>
          <a:p>
            <a:r>
              <a:rPr lang="tr-TR" dirty="0"/>
              <a:t>İstisnai olarak bu haklardan bazıları aktif ve negatif statü hakları kapsamında yer almaktadır.</a:t>
            </a:r>
          </a:p>
          <a:p>
            <a:r>
              <a:rPr lang="tr-TR" dirty="0"/>
              <a:t>Örneğin; çalışma ve sözleşme hürriyeti, sendika kurma hakkı, grev ve lokavt hakkı, yaşa, cinse, güve uygun olmayan işlerde çalıştırma yasağı; negatif statü hakkı niteliğindedir.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200" b="1" dirty="0"/>
              <a:t>1982 ANAYASASININ SINIFLANDIRILMASI</a:t>
            </a:r>
          </a:p>
        </p:txBody>
      </p:sp>
      <p:sp>
        <p:nvSpPr>
          <p:cNvPr id="3" name="2 İçerik Yer Tutucusu"/>
          <p:cNvSpPr>
            <a:spLocks noGrp="1"/>
          </p:cNvSpPr>
          <p:nvPr>
            <p:ph idx="1"/>
          </p:nvPr>
        </p:nvSpPr>
        <p:spPr>
          <a:xfrm>
            <a:off x="251520" y="980728"/>
            <a:ext cx="8640960" cy="5616624"/>
          </a:xfrm>
        </p:spPr>
        <p:txBody>
          <a:bodyPr>
            <a:normAutofit/>
          </a:bodyPr>
          <a:lstStyle/>
          <a:p>
            <a:pPr>
              <a:buNone/>
            </a:pPr>
            <a:endParaRPr lang="tr-TR" b="1" dirty="0" smtClean="0"/>
          </a:p>
          <a:p>
            <a:pPr>
              <a:buNone/>
            </a:pPr>
            <a:r>
              <a:rPr lang="tr-TR" b="1" dirty="0"/>
              <a:t>3-SİYASİ HAKLAR VE ÖDEVLER</a:t>
            </a:r>
          </a:p>
          <a:p>
            <a:r>
              <a:rPr lang="tr-TR" dirty="0"/>
              <a:t>Bkz. </a:t>
            </a:r>
            <a:r>
              <a:rPr lang="tr-TR" dirty="0" err="1"/>
              <a:t>Syf</a:t>
            </a:r>
            <a:r>
              <a:rPr lang="tr-TR" dirty="0"/>
              <a:t>. </a:t>
            </a:r>
            <a:r>
              <a:rPr lang="tr-TR" dirty="0" smtClean="0"/>
              <a:t>114</a:t>
            </a:r>
          </a:p>
          <a:p>
            <a:endParaRPr lang="tr-TR" b="1" dirty="0"/>
          </a:p>
          <a:p>
            <a:r>
              <a:rPr lang="tr-TR" b="1" dirty="0"/>
              <a:t>Bu haklar ve ödevler aktif statü haklarına </a:t>
            </a:r>
            <a:r>
              <a:rPr lang="tr-TR" dirty="0"/>
              <a:t>tekabül etmektedir. </a:t>
            </a:r>
            <a:endParaRPr lang="tr-TR" dirty="0" smtClean="0"/>
          </a:p>
          <a:p>
            <a:endParaRPr lang="tr-TR" dirty="0"/>
          </a:p>
          <a:p>
            <a:r>
              <a:rPr lang="tr-TR" dirty="0"/>
              <a:t>Bu hak ve hürriyetler sadece Türk vatandaşları tarafından kullanılabilirler. O nedenle bunlara vatandaşlık hakları da denilmektedir</a:t>
            </a:r>
            <a:r>
              <a:rPr lang="tr-TR" dirty="0" smtClean="0"/>
              <a:t>.</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200" b="1" dirty="0"/>
              <a:t>1982 ANAYASASININ SINIFLANDIRILMASI</a:t>
            </a:r>
          </a:p>
        </p:txBody>
      </p:sp>
      <p:sp>
        <p:nvSpPr>
          <p:cNvPr id="3" name="2 İçerik Yer Tutucusu"/>
          <p:cNvSpPr>
            <a:spLocks noGrp="1"/>
          </p:cNvSpPr>
          <p:nvPr>
            <p:ph idx="1"/>
          </p:nvPr>
        </p:nvSpPr>
        <p:spPr>
          <a:xfrm>
            <a:off x="251520" y="980728"/>
            <a:ext cx="8640960" cy="5616624"/>
          </a:xfrm>
        </p:spPr>
        <p:txBody>
          <a:bodyPr>
            <a:normAutofit fontScale="92500" lnSpcReduction="20000"/>
          </a:bodyPr>
          <a:lstStyle/>
          <a:p>
            <a:pPr>
              <a:buNone/>
            </a:pPr>
            <a:endParaRPr lang="tr-TR" b="1" dirty="0" smtClean="0"/>
          </a:p>
          <a:p>
            <a:pPr>
              <a:buNone/>
            </a:pPr>
            <a:r>
              <a:rPr lang="tr-TR" b="1" u="sng" dirty="0"/>
              <a:t>HAK-ÖDEV İLİŞKİSİ</a:t>
            </a:r>
          </a:p>
          <a:p>
            <a:r>
              <a:rPr lang="tr-TR" dirty="0"/>
              <a:t>Hak ile ödev simetrik kavramlardır. </a:t>
            </a:r>
            <a:endParaRPr lang="tr-TR" dirty="0" smtClean="0"/>
          </a:p>
          <a:p>
            <a:r>
              <a:rPr lang="tr-TR" dirty="0" smtClean="0"/>
              <a:t>Bir </a:t>
            </a:r>
            <a:r>
              <a:rPr lang="tr-TR" dirty="0"/>
              <a:t>madalyonun iki yüzü gibidir. </a:t>
            </a:r>
            <a:endParaRPr lang="tr-TR" dirty="0" smtClean="0"/>
          </a:p>
          <a:p>
            <a:r>
              <a:rPr lang="tr-TR" dirty="0" smtClean="0"/>
              <a:t>Bir </a:t>
            </a:r>
            <a:r>
              <a:rPr lang="tr-TR" dirty="0"/>
              <a:t>hukuki ilişki veya durumda bir tarafın hakkı, diğer tarafın ödevi vardır. </a:t>
            </a:r>
            <a:endParaRPr lang="tr-TR" dirty="0" smtClean="0"/>
          </a:p>
          <a:p>
            <a:endParaRPr lang="tr-TR" dirty="0"/>
          </a:p>
          <a:p>
            <a:r>
              <a:rPr lang="tr-TR" dirty="0"/>
              <a:t>Anayasal haklar söz konusu olduğunda kişiler hak sahibi, devlet de ödev yükümlüsüdür.</a:t>
            </a:r>
          </a:p>
          <a:p>
            <a:endParaRPr lang="tr-TR" dirty="0" smtClean="0"/>
          </a:p>
          <a:p>
            <a:r>
              <a:rPr lang="tr-TR" dirty="0" smtClean="0"/>
              <a:t>A.Y/12 </a:t>
            </a:r>
            <a:r>
              <a:rPr lang="tr-TR" dirty="0"/>
              <a:t>Göre temel hak ve hürriyetler, kişinin topluma, ailesine ve diğer kişilere karşı ödev ve sorumluluklarını da ihtiva eder.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200" b="1" dirty="0"/>
              <a:t>1982 ANAYASASININ SINIFLANDIRILMASI</a:t>
            </a:r>
          </a:p>
        </p:txBody>
      </p:sp>
      <p:sp>
        <p:nvSpPr>
          <p:cNvPr id="3" name="2 İçerik Yer Tutucusu"/>
          <p:cNvSpPr>
            <a:spLocks noGrp="1"/>
          </p:cNvSpPr>
          <p:nvPr>
            <p:ph idx="1"/>
          </p:nvPr>
        </p:nvSpPr>
        <p:spPr>
          <a:xfrm>
            <a:off x="251520" y="980728"/>
            <a:ext cx="8640960" cy="5616624"/>
          </a:xfrm>
        </p:spPr>
        <p:txBody>
          <a:bodyPr>
            <a:normAutofit fontScale="77500" lnSpcReduction="20000"/>
          </a:bodyPr>
          <a:lstStyle/>
          <a:p>
            <a:pPr>
              <a:buNone/>
            </a:pPr>
            <a:endParaRPr lang="tr-TR" b="1" dirty="0" smtClean="0"/>
          </a:p>
          <a:p>
            <a:r>
              <a:rPr lang="tr-TR" dirty="0"/>
              <a:t>m.12 ve başlangıçta geçen ödev terimi hukuki yükümlük anlamında değil; ahlaki anlamda kullanılmaktadır. </a:t>
            </a:r>
            <a:endParaRPr lang="tr-TR" dirty="0" smtClean="0"/>
          </a:p>
          <a:p>
            <a:endParaRPr lang="tr-TR" dirty="0"/>
          </a:p>
          <a:p>
            <a:pPr>
              <a:buNone/>
            </a:pPr>
            <a:r>
              <a:rPr lang="tr-TR" b="1" dirty="0"/>
              <a:t>Not: </a:t>
            </a:r>
            <a:r>
              <a:rPr lang="tr-TR" dirty="0"/>
              <a:t>bazı haklar, aynı zamanda sahibine hem hak, hem de ödev yükler.</a:t>
            </a:r>
          </a:p>
          <a:p>
            <a:r>
              <a:rPr lang="tr-TR" dirty="0"/>
              <a:t>Örneğin çevre hakkı, ilköğretim hakkı, eğitim ve öğretim hakkı ve ödevi, çalışma hakkı ve ödevi, vatan hizmeti gibi</a:t>
            </a:r>
            <a:r>
              <a:rPr lang="tr-TR" dirty="0" smtClean="0"/>
              <a:t>.</a:t>
            </a:r>
          </a:p>
          <a:p>
            <a:endParaRPr lang="tr-TR" dirty="0"/>
          </a:p>
          <a:p>
            <a:pPr>
              <a:buNone/>
            </a:pPr>
            <a:r>
              <a:rPr lang="tr-TR" b="1" dirty="0"/>
              <a:t>Not: </a:t>
            </a:r>
            <a:r>
              <a:rPr lang="tr-TR" dirty="0"/>
              <a:t>Anayasamızda düzenlenen vergi ödevi ve vatan hizmeti gibi şeylerde menfaat sahibi devlet, ödev yükümlüsü ise kişilerdir. </a:t>
            </a:r>
            <a:endParaRPr lang="tr-TR" dirty="0" smtClean="0"/>
          </a:p>
          <a:p>
            <a:endParaRPr lang="tr-TR" dirty="0"/>
          </a:p>
          <a:p>
            <a:pPr>
              <a:buNone/>
            </a:pPr>
            <a:r>
              <a:rPr lang="tr-TR" b="1" dirty="0"/>
              <a:t>Not:</a:t>
            </a:r>
            <a:r>
              <a:rPr lang="tr-TR" dirty="0"/>
              <a:t> Hürriyet-Otorite Dengesinde; 1982 A.Y otoriteden yana olduğu, 61 A.Y ise daha hürriyetçi olduğu ifade edilmektedir.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pPr algn="l"/>
            <a:r>
              <a:rPr lang="tr-TR" sz="2400" b="1" dirty="0"/>
              <a:t>OLAĞAN DÖNEMLERDE TEMEL HAK VE HÜRRİYETLERİN SINIRLANDIRILMASI SİSTEMİ</a:t>
            </a:r>
          </a:p>
        </p:txBody>
      </p:sp>
      <p:sp>
        <p:nvSpPr>
          <p:cNvPr id="3" name="2 İçerik Yer Tutucusu"/>
          <p:cNvSpPr>
            <a:spLocks noGrp="1"/>
          </p:cNvSpPr>
          <p:nvPr>
            <p:ph idx="1"/>
          </p:nvPr>
        </p:nvSpPr>
        <p:spPr>
          <a:xfrm>
            <a:off x="251520" y="980728"/>
            <a:ext cx="8640960" cy="5616624"/>
          </a:xfrm>
        </p:spPr>
        <p:txBody>
          <a:bodyPr>
            <a:normAutofit/>
          </a:bodyPr>
          <a:lstStyle/>
          <a:p>
            <a:pPr>
              <a:buNone/>
            </a:pPr>
            <a:endParaRPr lang="tr-TR" b="1" dirty="0" smtClean="0"/>
          </a:p>
          <a:p>
            <a:pPr>
              <a:buNone/>
            </a:pPr>
            <a:r>
              <a:rPr lang="tr-TR" b="1" dirty="0"/>
              <a:t>Madde 13: </a:t>
            </a:r>
            <a:r>
              <a:rPr lang="tr-TR" dirty="0"/>
              <a:t>Temel hak ve hürriyetler, özelerine dokunulmaksızın yalnızca anayasanın ilgili maddelerinde belirtilen sebeplere bağlı olarak ve ancak kanunlarla sınırlanabilir. </a:t>
            </a:r>
            <a:endParaRPr lang="tr-TR" dirty="0" smtClean="0"/>
          </a:p>
          <a:p>
            <a:pPr>
              <a:buNone/>
            </a:pPr>
            <a:endParaRPr lang="tr-TR" dirty="0"/>
          </a:p>
          <a:p>
            <a:pPr>
              <a:buNone/>
            </a:pPr>
            <a:r>
              <a:rPr lang="tr-TR" dirty="0" smtClean="0"/>
              <a:t>Bu </a:t>
            </a:r>
            <a:r>
              <a:rPr lang="tr-TR" dirty="0"/>
              <a:t>sınırlamalar, anayasanın sözüne ve ruhuna, demokratik toplum düzeninin ve laik Cumhuriyetin gereklerine ve ölçülülük ilkesine aykırı olamaz.</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764</Words>
  <Application>Microsoft Office PowerPoint</Application>
  <PresentationFormat>Ekran Gösterisi (4:3)</PresentationFormat>
  <Paragraphs>108</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Calibri</vt:lpstr>
      <vt:lpstr>Ofis Teması</vt:lpstr>
      <vt:lpstr>T.C. ANKARA ÜNİVERSİTESİ   AYAŞ MESLEK YÜKSEK OKULU</vt:lpstr>
      <vt:lpstr>KAVRAMLAR</vt:lpstr>
      <vt:lpstr>KAVRAMLAR</vt:lpstr>
      <vt:lpstr>1982 ANAYASASININ SINIFLANDIRILMASI</vt:lpstr>
      <vt:lpstr>1982 ANAYASASININ SINIFLANDIRILMASI</vt:lpstr>
      <vt:lpstr>1982 ANAYASASININ SINIFLANDIRILMASI</vt:lpstr>
      <vt:lpstr>1982 ANAYASASININ SINIFLANDIRILMASI</vt:lpstr>
      <vt:lpstr>1982 ANAYASASININ SINIFLANDIRILMASI</vt:lpstr>
      <vt:lpstr>OLAĞAN DÖNEMLERDE TEMEL HAK VE HÜRRİYETLERİN SINIRLANDIRILMASI SİSTEMİ</vt:lpstr>
      <vt:lpstr>OLAĞAN DÖNEMLERDE TEMEL HAK VE HÜRRİYETLERİN SINIRLANDIRILMASI SİSTEMİ</vt:lpstr>
      <vt:lpstr>OLAĞANÜSTÜ HAL YÖNETİM USULÜNDE TEMEL HAK VE HÜRRİYETLERİN SINIRLANDIRILMASI (Temel Hak ve Hürriyetlerin Kullanılmasının Durdurulması)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Se7en</dc:creator>
  <cp:lastModifiedBy>user</cp:lastModifiedBy>
  <cp:revision>6</cp:revision>
  <dcterms:created xsi:type="dcterms:W3CDTF">2019-04-01T21:21:57Z</dcterms:created>
  <dcterms:modified xsi:type="dcterms:W3CDTF">2020-01-13T18:15:38Z</dcterms:modified>
</cp:coreProperties>
</file>