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9" r:id="rId3"/>
    <p:sldId id="393" r:id="rId4"/>
    <p:sldId id="394" r:id="rId5"/>
    <p:sldId id="395" r:id="rId6"/>
    <p:sldId id="396" r:id="rId7"/>
    <p:sldId id="397" r:id="rId8"/>
    <p:sldId id="398" r:id="rId9"/>
    <p:sldId id="402" r:id="rId10"/>
    <p:sldId id="399" r:id="rId11"/>
    <p:sldId id="403" r:id="rId12"/>
    <p:sldId id="400" r:id="rId13"/>
    <p:sldId id="401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55" autoAdjust="0"/>
    <p:restoredTop sz="96800" autoAdjust="0"/>
  </p:normalViewPr>
  <p:slideViewPr>
    <p:cSldViewPr>
      <p:cViewPr varScale="1">
        <p:scale>
          <a:sx n="85" d="100"/>
          <a:sy n="85" d="100"/>
        </p:scale>
        <p:origin x="56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BD45B-E730-475D-BD20-F78503D34471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EC859D-B9DD-4026-99DC-E9A994B5962C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09EEA02-A089-4CA0-B6DB-5656DABF50C4}" type="datetimeFigureOut">
              <a:rPr lang="tr-TR" smtClean="0"/>
              <a:pPr/>
              <a:t>10.10.2019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BD21C35-E717-4B2D-9B87-B8D3FBFF9DEF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976" y="3643314"/>
            <a:ext cx="7072362" cy="1071570"/>
          </a:xfrm>
        </p:spPr>
        <p:txBody>
          <a:bodyPr>
            <a:noAutofit/>
          </a:bodyPr>
          <a:lstStyle/>
          <a:p>
            <a:r>
              <a:rPr lang="tr-TR" sz="2600" b="1" dirty="0" smtClean="0">
                <a:latin typeface="+mn-lt"/>
              </a:rPr>
              <a:t/>
            </a:r>
            <a:br>
              <a:rPr lang="tr-TR" sz="2600" b="1" dirty="0" smtClean="0">
                <a:latin typeface="+mn-lt"/>
              </a:rPr>
            </a:br>
            <a:r>
              <a:rPr lang="tr-TR" sz="2600" b="1" dirty="0" smtClean="0">
                <a:latin typeface="+mn-lt"/>
              </a:rPr>
              <a:t>Türkçe Ses Dizgesinin İşleyişi - I</a:t>
            </a:r>
            <a:endParaRPr lang="tr-TR" sz="2600" dirty="0">
              <a:latin typeface="+mn-lt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357290" y="5072074"/>
            <a:ext cx="6858048" cy="642942"/>
          </a:xfrm>
          <a:prstGeom prst="rect">
            <a:avLst/>
          </a:prstGeom>
        </p:spPr>
        <p:txBody>
          <a:bodyPr vert="horz" anchor="t" anchorCtr="0">
            <a:noAutofit/>
          </a:bodyPr>
          <a:lstStyle/>
          <a:p>
            <a:pPr lvl="0" algn="r">
              <a:spcBef>
                <a:spcPct val="0"/>
              </a:spcBef>
              <a:defRPr/>
            </a:pPr>
            <a:r>
              <a:rPr lang="tr-TR" sz="1600" dirty="0" smtClean="0"/>
              <a:t>Dr</a:t>
            </a:r>
            <a:r>
              <a:rPr lang="tr-TR" sz="1600" dirty="0"/>
              <a:t>. </a:t>
            </a:r>
            <a:r>
              <a:rPr lang="tr-TR" sz="1600" dirty="0" err="1"/>
              <a:t>Öğr</a:t>
            </a:r>
            <a:r>
              <a:rPr lang="tr-TR" sz="1600" dirty="0"/>
              <a:t>. Üyesi İpek Pınar Uzun</a:t>
            </a:r>
          </a:p>
        </p:txBody>
      </p:sp>
      <p:pic>
        <p:nvPicPr>
          <p:cNvPr id="6" name="Picture 5" descr="C:\Documents and Settings\XP\Desktop\adsıznnnnnn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428736"/>
            <a:ext cx="5357850" cy="154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51520" y="1196752"/>
            <a:ext cx="856895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lang="tr-TR" sz="1600" dirty="0" smtClean="0">
                <a:latin typeface="Book Antiqua" pitchFamily="18" charset="0"/>
              </a:rPr>
              <a:t>	Çıkış </a:t>
            </a:r>
            <a:r>
              <a:rPr lang="tr-TR" sz="1600" i="1" dirty="0" smtClean="0">
                <a:latin typeface="Book Antiqua" pitchFamily="18" charset="0"/>
              </a:rPr>
              <a:t>yeri</a:t>
            </a:r>
            <a:r>
              <a:rPr lang="tr-TR" sz="1600" dirty="0" smtClean="0">
                <a:latin typeface="Book Antiqua" pitchFamily="18" charset="0"/>
              </a:rPr>
              <a:t>, dudağın veya dilin ses yolundaki hava akımını engellediği yerdir. Ünsüzler, alt dudak ve dil gibi ağız boşluğunda hareket eden </a:t>
            </a:r>
            <a:r>
              <a:rPr lang="tr-TR" sz="1600" b="1" i="1" dirty="0" smtClean="0">
                <a:latin typeface="Book Antiqua" pitchFamily="18" charset="0"/>
              </a:rPr>
              <a:t>aktif eklemleyiciler</a:t>
            </a:r>
            <a:r>
              <a:rPr lang="tr-TR" sz="1600" i="1" dirty="0" smtClean="0">
                <a:latin typeface="Book Antiqua" pitchFamily="18" charset="0"/>
              </a:rPr>
              <a:t>in</a:t>
            </a:r>
            <a:r>
              <a:rPr lang="tr-TR" sz="1600" dirty="0" smtClean="0">
                <a:latin typeface="Book Antiqua" pitchFamily="18" charset="0"/>
              </a:rPr>
              <a:t>, hareketsiz kalan </a:t>
            </a:r>
            <a:r>
              <a:rPr lang="tr-TR" sz="1600" b="1" i="1" dirty="0" smtClean="0">
                <a:latin typeface="Book Antiqua" pitchFamily="18" charset="0"/>
              </a:rPr>
              <a:t>pasif eklemleyiciler</a:t>
            </a:r>
            <a:r>
              <a:rPr lang="tr-TR" sz="1600" i="1" dirty="0" smtClean="0">
                <a:latin typeface="Book Antiqua" pitchFamily="18" charset="0"/>
              </a:rPr>
              <a:t>e</a:t>
            </a:r>
            <a:r>
              <a:rPr lang="tr-TR" sz="1600" dirty="0" smtClean="0">
                <a:latin typeface="Book Antiqua" pitchFamily="18" charset="0"/>
              </a:rPr>
              <a:t> dokunma veya yaklaşması ile oluşmaktadır. Yani, ses üretimi sırasında pasif eklemleyiciler, aktif eklemleyicilerin hedef bölgesi olmaktadır. </a:t>
            </a:r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Yeri</a:t>
            </a:r>
            <a:endParaRPr lang="tr-TR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3068960"/>
            <a:ext cx="2592288" cy="203132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dirty="0" smtClean="0">
                <a:latin typeface="Book Antiqua" pitchFamily="18" charset="0"/>
              </a:rPr>
              <a:t> </a:t>
            </a:r>
            <a:r>
              <a:rPr lang="tr-TR" sz="1400" b="1" i="1" dirty="0" smtClean="0">
                <a:latin typeface="Book Antiqua" pitchFamily="18" charset="0"/>
              </a:rPr>
              <a:t>Aktif eklemleyiciler:</a:t>
            </a:r>
            <a:endParaRPr lang="tr-TR" sz="1400" b="1" dirty="0" smtClean="0">
              <a:latin typeface="Book Antiqua" pitchFamily="18" charset="0"/>
            </a:endParaRP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Alt dudak (labium)</a:t>
            </a:r>
          </a:p>
          <a:p>
            <a:pPr lvl="0" algn="ctr"/>
            <a:endParaRPr lang="tr-TR" sz="1400" dirty="0" smtClean="0">
              <a:latin typeface="Book Antiqua" pitchFamily="18" charset="0"/>
            </a:endParaRPr>
          </a:p>
          <a:p>
            <a:pPr lvl="0" algn="ctr"/>
            <a:r>
              <a:rPr lang="tr-TR" sz="1400" b="1" dirty="0" smtClean="0">
                <a:latin typeface="Book Antiqua" pitchFamily="18" charset="0"/>
              </a:rPr>
              <a:t>Dil kısımları: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Dilucu (apex; lamina)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Dil sırtı (dorsum)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Dil kökü (radix)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Gırtlak kapağı (epiglottis)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Sestelleri (vocal folds)</a:t>
            </a:r>
            <a:endParaRPr lang="tr-TR" sz="1400" dirty="0">
              <a:latin typeface="Book Antiqua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2852936"/>
            <a:ext cx="3168352" cy="2462213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1400" b="1" i="1" dirty="0" smtClean="0">
                <a:latin typeface="Book Antiqua" pitchFamily="18" charset="0"/>
              </a:rPr>
              <a:t>Hedef bölgeleri:</a:t>
            </a:r>
            <a:endParaRPr lang="tr-TR" sz="1400" b="1" dirty="0" smtClean="0">
              <a:latin typeface="Book Antiqua" pitchFamily="18" charset="0"/>
            </a:endParaRP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Üst dudak (labial)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Üst dişler (dental)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Dişardı (alveolar) 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Dişeti (post-alveolar)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Öndamak, sert damak (palatal)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Artdamak, yumuşak damak (velar)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Küçük dil (uvular)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Boğaz (pharyngael)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Gırtlak kapağı (epiglottal)</a:t>
            </a:r>
          </a:p>
          <a:p>
            <a:pPr lvl="0" algn="ctr"/>
            <a:r>
              <a:rPr lang="tr-TR" sz="1400" dirty="0" smtClean="0">
                <a:latin typeface="Book Antiqua" pitchFamily="18" charset="0"/>
              </a:rPr>
              <a:t>Gırtlak (glottis)</a:t>
            </a:r>
            <a:endParaRPr lang="tr-TR" sz="14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Yeri</a:t>
            </a:r>
            <a:endParaRPr lang="tr-T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611560" y="1191518"/>
            <a:ext cx="6768752" cy="5549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/>
            <a:r>
              <a:rPr lang="tr-TR" sz="1600" b="1" i="1" dirty="0" smtClean="0">
                <a:latin typeface="Book Antiqua" pitchFamily="18" charset="0"/>
              </a:rPr>
              <a:t>a. </a:t>
            </a:r>
            <a:r>
              <a:rPr lang="tr-TR" sz="1600" i="1" dirty="0" smtClean="0">
                <a:latin typeface="Book Antiqua" pitchFamily="18" charset="0"/>
              </a:rPr>
              <a:t>çift-dudak</a:t>
            </a:r>
            <a:r>
              <a:rPr lang="tr-TR" sz="1600" dirty="0" smtClean="0">
                <a:latin typeface="Book Antiqua" pitchFamily="18" charset="0"/>
              </a:rPr>
              <a:t> (bilabial) </a:t>
            </a:r>
          </a:p>
          <a:p>
            <a:pPr marL="457200" lvl="0" indent="-457200">
              <a:buAutoNum type="alphaLcPeriod"/>
            </a:pPr>
            <a:endParaRPr lang="tr-TR" sz="1600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b. </a:t>
            </a:r>
            <a:r>
              <a:rPr lang="tr-TR" sz="1600" i="1" dirty="0" smtClean="0">
                <a:latin typeface="Book Antiqua" pitchFamily="18" charset="0"/>
              </a:rPr>
              <a:t>dudak-di</a:t>
            </a:r>
            <a:r>
              <a:rPr lang="tr-TR" sz="1600" dirty="0" smtClean="0">
                <a:latin typeface="Book Antiqua" pitchFamily="18" charset="0"/>
              </a:rPr>
              <a:t>ş (labiodental) </a:t>
            </a:r>
          </a:p>
          <a:p>
            <a:pPr lvl="0"/>
            <a:endParaRPr lang="tr-TR" sz="1600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c. </a:t>
            </a:r>
            <a:r>
              <a:rPr lang="tr-TR" sz="1600" i="1" dirty="0" smtClean="0">
                <a:latin typeface="Book Antiqua" pitchFamily="18" charset="0"/>
              </a:rPr>
              <a:t>dilucu-dişeti</a:t>
            </a:r>
            <a:r>
              <a:rPr lang="tr-TR" sz="1600" dirty="0" smtClean="0">
                <a:latin typeface="Book Antiqua" pitchFamily="18" charset="0"/>
              </a:rPr>
              <a:t> (apico-/lamino-) dental)</a:t>
            </a:r>
          </a:p>
          <a:p>
            <a:pPr lvl="0"/>
            <a:endParaRPr lang="tr-TR" sz="1600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d. </a:t>
            </a:r>
            <a:r>
              <a:rPr lang="tr-TR" sz="1600" i="1" dirty="0" smtClean="0">
                <a:latin typeface="Book Antiqua" pitchFamily="18" charset="0"/>
              </a:rPr>
              <a:t>dilucu-dişardı</a:t>
            </a:r>
            <a:r>
              <a:rPr lang="tr-TR" sz="1600" dirty="0" smtClean="0">
                <a:latin typeface="Book Antiqua" pitchFamily="18" charset="0"/>
              </a:rPr>
              <a:t> ((apico-/lamino-) alveolar)</a:t>
            </a: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e. </a:t>
            </a:r>
            <a:r>
              <a:rPr lang="tr-TR" sz="1600" i="1" dirty="0" smtClean="0">
                <a:latin typeface="Book Antiqua" pitchFamily="18" charset="0"/>
              </a:rPr>
              <a:t>dilucu-öndamak</a:t>
            </a:r>
            <a:r>
              <a:rPr lang="tr-TR" sz="1600" dirty="0" smtClean="0">
                <a:latin typeface="Book Antiqua" pitchFamily="18" charset="0"/>
              </a:rPr>
              <a:t> (apico-palatal)</a:t>
            </a: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f. </a:t>
            </a:r>
            <a:r>
              <a:rPr lang="tr-TR" sz="1600" i="1" dirty="0" smtClean="0">
                <a:latin typeface="Book Antiqua" pitchFamily="18" charset="0"/>
              </a:rPr>
              <a:t>dil sırtı-öndamak</a:t>
            </a:r>
            <a:r>
              <a:rPr lang="tr-TR" sz="1600" dirty="0" smtClean="0">
                <a:latin typeface="Book Antiqua" pitchFamily="18" charset="0"/>
              </a:rPr>
              <a:t> (dorso-palatal)</a:t>
            </a: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g. </a:t>
            </a:r>
            <a:r>
              <a:rPr lang="tr-TR" sz="1600" i="1" dirty="0" smtClean="0">
                <a:latin typeface="Book Antiqua" pitchFamily="18" charset="0"/>
              </a:rPr>
              <a:t>dil sırtı-artdamak</a:t>
            </a:r>
            <a:r>
              <a:rPr lang="tr-TR" sz="1600" dirty="0" smtClean="0">
                <a:latin typeface="Book Antiqua" pitchFamily="18" charset="0"/>
              </a:rPr>
              <a:t> (dorso-velar)</a:t>
            </a: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h. </a:t>
            </a:r>
            <a:r>
              <a:rPr lang="tr-TR" sz="1600" i="1" dirty="0" smtClean="0">
                <a:latin typeface="Book Antiqua" pitchFamily="18" charset="0"/>
              </a:rPr>
              <a:t>küçük dil </a:t>
            </a:r>
            <a:r>
              <a:rPr lang="tr-TR" sz="1600" dirty="0" smtClean="0">
                <a:latin typeface="Book Antiqua" pitchFamily="18" charset="0"/>
              </a:rPr>
              <a:t>(uvular) – </a:t>
            </a:r>
            <a:r>
              <a:rPr lang="tr-TR" sz="1600" i="1" dirty="0" smtClean="0">
                <a:latin typeface="Book Antiqua" pitchFamily="18" charset="0"/>
              </a:rPr>
              <a:t>dil sırtı-küçük dil</a:t>
            </a:r>
            <a:endParaRPr lang="tr-TR" sz="1600" dirty="0" smtClean="0">
              <a:latin typeface="Book Antiqua" pitchFamily="18" charset="0"/>
            </a:endParaRP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i. </a:t>
            </a:r>
            <a:r>
              <a:rPr lang="tr-TR" sz="1600" i="1" dirty="0" smtClean="0">
                <a:latin typeface="Book Antiqua" pitchFamily="18" charset="0"/>
              </a:rPr>
              <a:t>boğazsıl </a:t>
            </a:r>
            <a:r>
              <a:rPr lang="tr-TR" sz="1600" dirty="0" smtClean="0">
                <a:latin typeface="Book Antiqua" pitchFamily="18" charset="0"/>
              </a:rPr>
              <a:t>(pharyngeal) – </a:t>
            </a:r>
            <a:r>
              <a:rPr lang="tr-TR" sz="1600" i="1" dirty="0" smtClean="0">
                <a:latin typeface="Book Antiqua" pitchFamily="18" charset="0"/>
              </a:rPr>
              <a:t>dil kökü-boğaz</a:t>
            </a:r>
            <a:endParaRPr lang="tr-TR" sz="1600" dirty="0" smtClean="0">
              <a:latin typeface="Book Antiqua" pitchFamily="18" charset="0"/>
            </a:endParaRP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j. </a:t>
            </a:r>
            <a:r>
              <a:rPr lang="tr-TR" sz="1600" i="1" dirty="0" smtClean="0">
                <a:latin typeface="Book Antiqua" pitchFamily="18" charset="0"/>
              </a:rPr>
              <a:t>gırtlak kapağı </a:t>
            </a:r>
            <a:r>
              <a:rPr lang="tr-TR" sz="1600" dirty="0" smtClean="0">
                <a:latin typeface="Book Antiqua" pitchFamily="18" charset="0"/>
              </a:rPr>
              <a:t>(epiglottal) – </a:t>
            </a:r>
            <a:r>
              <a:rPr lang="tr-TR" sz="1600" i="1" dirty="0" smtClean="0">
                <a:latin typeface="Book Antiqua" pitchFamily="18" charset="0"/>
              </a:rPr>
              <a:t>ariepiglottik fold-gırtlak kapağı</a:t>
            </a:r>
            <a:endParaRPr lang="tr-TR" sz="1600" dirty="0" smtClean="0">
              <a:latin typeface="Book Antiqua" pitchFamily="18" charset="0"/>
            </a:endParaRPr>
          </a:p>
          <a:p>
            <a:pPr lvl="0"/>
            <a:endParaRPr lang="tr-TR" sz="1600" b="1" i="1" dirty="0" smtClean="0">
              <a:latin typeface="Book Antiqua" pitchFamily="18" charset="0"/>
            </a:endParaRPr>
          </a:p>
          <a:p>
            <a:pPr lvl="0"/>
            <a:r>
              <a:rPr lang="tr-TR" sz="1600" b="1" i="1" dirty="0" smtClean="0">
                <a:latin typeface="Book Antiqua" pitchFamily="18" charset="0"/>
              </a:rPr>
              <a:t>k. </a:t>
            </a:r>
            <a:r>
              <a:rPr lang="tr-TR" sz="1600" i="1" dirty="0" smtClean="0">
                <a:latin typeface="Book Antiqua" pitchFamily="18" charset="0"/>
              </a:rPr>
              <a:t>gırtlak</a:t>
            </a:r>
            <a:r>
              <a:rPr lang="tr-TR" sz="1600" dirty="0" smtClean="0">
                <a:latin typeface="Book Antiqua" pitchFamily="18" charset="0"/>
              </a:rPr>
              <a:t> (glottis) – </a:t>
            </a:r>
            <a:r>
              <a:rPr lang="tr-TR" sz="1600" i="1" dirty="0" smtClean="0">
                <a:latin typeface="Book Antiqua" pitchFamily="18" charset="0"/>
              </a:rPr>
              <a:t>sestelleri-gırtlak </a:t>
            </a:r>
            <a:endParaRPr lang="tr-TR" sz="1600" dirty="0" smtClean="0">
              <a:latin typeface="Book Antiqua" pitchFamily="18" charset="0"/>
            </a:endParaRPr>
          </a:p>
          <a:p>
            <a:pPr marL="342900" indent="-342900" algn="just"/>
            <a:endParaRPr lang="tr-TR" sz="16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188041"/>
            <a:ext cx="84296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>
                <a:latin typeface="Book Antiqua" pitchFamily="18" charset="0"/>
              </a:rPr>
              <a:t>Oluşumları sırasında ses tellerini hareket ederek (titreştirerek) oluşan seslere </a:t>
            </a:r>
            <a:r>
              <a:rPr lang="tr-TR" sz="1600" b="1" dirty="0" smtClean="0">
                <a:latin typeface="Book Antiqua" pitchFamily="18" charset="0"/>
              </a:rPr>
              <a:t>ötümlü</a:t>
            </a:r>
            <a:r>
              <a:rPr lang="tr-TR" sz="1600" dirty="0" smtClean="0">
                <a:latin typeface="Book Antiqua" pitchFamily="18" charset="0"/>
              </a:rPr>
              <a:t>, ses tellerini titreştirmeden oluşan seslere ise </a:t>
            </a:r>
            <a:r>
              <a:rPr lang="tr-TR" sz="1600" b="1" dirty="0" smtClean="0">
                <a:latin typeface="Book Antiqua" pitchFamily="18" charset="0"/>
              </a:rPr>
              <a:t>ötümsüz</a:t>
            </a:r>
            <a:r>
              <a:rPr lang="tr-TR" sz="1600" dirty="0" smtClean="0">
                <a:latin typeface="Book Antiqua" pitchFamily="18" charset="0"/>
              </a:rPr>
              <a:t> sesler denmektedir.</a:t>
            </a:r>
            <a:endParaRPr lang="tr-TR" sz="1600" dirty="0">
              <a:latin typeface="Book Antiqua" pitchFamily="18" charset="0"/>
            </a:endParaRPr>
          </a:p>
        </p:txBody>
      </p:sp>
      <p:pic>
        <p:nvPicPr>
          <p:cNvPr id="14" name="Picture 13" descr="bildschirmfoto-2011-03-10-um-15-28-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00100" y="1844824"/>
            <a:ext cx="6715172" cy="2198210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pic>
        <p:nvPicPr>
          <p:cNvPr id="15" name="Picture 14" descr="bildschirmfoto-2011-03-10-um-15-33-5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4094742"/>
            <a:ext cx="6714000" cy="2214578"/>
          </a:xfrm>
          <a:prstGeom prst="rect">
            <a:avLst/>
          </a:prstGeom>
          <a:ln w="317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Ses Tellerinin Titreşimi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500063" y="714375"/>
          <a:ext cx="8072489" cy="5286412"/>
        </p:xfrm>
        <a:graphic>
          <a:graphicData uri="http://schemas.openxmlformats.org/drawingml/2006/table">
            <a:tbl>
              <a:tblPr/>
              <a:tblGrid>
                <a:gridCol w="18012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71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17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534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966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3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3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0014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74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73223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867307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266844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475899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391394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733862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194017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ÜNLÜLER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4017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Çene Açısının Durumu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Dudakların Biçimi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Dilin Devinimi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68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Geniş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Dar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Düz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Yuvarlak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Arkadil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Öndil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/a/,/e/,/o/,/ö/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/ı/,/i/,/u/,/ü/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/ı/,/i/,/a/,/e/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/o/,/ö/,/u/,/ü/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/ı/,/a/,/o/,/u/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/i/,/e/,/ö/,/ü/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8480">
                <a:tc rowSpan="2" gridSpan="1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                                                                 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Yuvarlak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Düz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734">
                <a:tc gridSpan="1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/o/, /ü/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/e/, /i/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4017">
                <a:tc gridSpan="1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ÜNSÜZLER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4017">
                <a:tc gridSpan="1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Çıkış Biçimleri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802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Patlamalı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Geniz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Çarpmalı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Yan Daralma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Sürtünücü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7686"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/b/,/d/,/g/,/p/,/t/,/k/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/m/,/n/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/r/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/l/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/c/,/ç/,/f/,/h/,/s/,/ş/,/v/,/y/,/z/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4017">
                <a:tc gridSpan="1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Çıkış yerleri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754064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Çift-dudak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Dudak-diş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Dilucu-dişardı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Dilucu-dişeti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Dil-öndamak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Dilucu-öndamak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Dil-artdamak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Gırtlak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65875"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/b/,/p/,/m/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/f/,/v/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/d/,/t/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/n/,/r/,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/s/,/z/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/c/,/ç/,/j/,/ş/,/y/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/l/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/k/,/g/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/h/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4017">
                <a:tc gridSpan="15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Ses tellerinin titreşimi</a:t>
                      </a:r>
                      <a:endParaRPr kumimoji="0" lang="tr-TR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61374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Ötümlü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Ötümsüz</a:t>
                      </a:r>
                      <a:endParaRPr kumimoji="0" 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cs typeface="Times New Roman" pitchFamily="18" charset="0"/>
                      </a:endParaRP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734">
                <a:tc gridSpan="9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/b/,/c/,/d/,/g/,/j/,/l/,/m/,/n/,/r/,/v/,/y/,/z/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/ç/,/f/,/h/,/k/,/p/,/s/,/ş/,/t/</a:t>
                      </a:r>
                    </a:p>
                  </a:txBody>
                  <a:tcPr marL="40105" marR="4010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7503" name="Rectangle 16"/>
          <p:cNvSpPr>
            <a:spLocks noChangeArrowheads="1"/>
          </p:cNvSpPr>
          <p:nvPr/>
        </p:nvSpPr>
        <p:spPr bwMode="auto">
          <a:xfrm>
            <a:off x="363567" y="171450"/>
            <a:ext cx="835183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r-TR" sz="2000" b="1" dirty="0" smtClean="0">
                <a:latin typeface="+mj-lt"/>
                <a:ea typeface="Times" pitchFamily="18" charset="0"/>
                <a:cs typeface="Times" pitchFamily="18" charset="0"/>
              </a:rPr>
              <a:t>Ergenç </a:t>
            </a:r>
            <a:r>
              <a:rPr lang="tr-TR" sz="2000" b="1" dirty="0">
                <a:latin typeface="+mj-lt"/>
                <a:ea typeface="Times" pitchFamily="18" charset="0"/>
                <a:cs typeface="Times" pitchFamily="18" charset="0"/>
              </a:rPr>
              <a:t>(1995</a:t>
            </a:r>
            <a:r>
              <a:rPr lang="tr-TR" sz="2000" b="1" dirty="0" smtClean="0">
                <a:latin typeface="+mj-lt"/>
                <a:ea typeface="Times" pitchFamily="18" charset="0"/>
                <a:cs typeface="Times" pitchFamily="18" charset="0"/>
              </a:rPr>
              <a:t>), Türkçede </a:t>
            </a:r>
            <a:r>
              <a:rPr lang="tr-TR" sz="2000" b="1" dirty="0">
                <a:latin typeface="+mj-lt"/>
                <a:ea typeface="Times" pitchFamily="18" charset="0"/>
                <a:cs typeface="Times" pitchFamily="18" charset="0"/>
              </a:rPr>
              <a:t>Ünlü ve Ünsüzlerin Üç Boyutluluğu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05884"/>
            <a:ext cx="8229600" cy="4937760"/>
          </a:xfrm>
        </p:spPr>
        <p:txBody>
          <a:bodyPr>
            <a:noAutofit/>
          </a:bodyPr>
          <a:lstStyle/>
          <a:p>
            <a:pPr lvl="0"/>
            <a:r>
              <a:rPr lang="tr-TR" sz="1100" dirty="0" smtClean="0">
                <a:latin typeface="Book Antiqua" pitchFamily="18" charset="0"/>
              </a:rPr>
              <a:t>Carr, P. (2008). </a:t>
            </a:r>
            <a:r>
              <a:rPr lang="tr-TR" sz="1100" i="1" dirty="0" smtClean="0">
                <a:latin typeface="Book Antiqua" pitchFamily="18" charset="0"/>
              </a:rPr>
              <a:t>A Glossary of Phonology. </a:t>
            </a:r>
            <a:r>
              <a:rPr lang="tr-TR" sz="1100" dirty="0" smtClean="0">
                <a:latin typeface="Book Antiqua" pitchFamily="18" charset="0"/>
              </a:rPr>
              <a:t>Edinburgh University Press.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Clark, J. (2007). </a:t>
            </a:r>
            <a:r>
              <a:rPr lang="tr-TR" sz="1100" i="1" dirty="0" smtClean="0">
                <a:latin typeface="Book Antiqua" pitchFamily="18" charset="0"/>
              </a:rPr>
              <a:t>An Introduction to Phonetics and Phonology</a:t>
            </a:r>
            <a:r>
              <a:rPr lang="tr-TR" sz="1100" dirty="0" smtClean="0">
                <a:latin typeface="Book Antiqua" pitchFamily="18" charset="0"/>
              </a:rPr>
              <a:t>. Üçüncü Baskı. Blackwell Yayınları.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Crystal, D. (1980). </a:t>
            </a:r>
            <a:r>
              <a:rPr lang="tr-TR" sz="1100" i="1" dirty="0" smtClean="0">
                <a:latin typeface="Book Antiqua" pitchFamily="18" charset="0"/>
              </a:rPr>
              <a:t>A Dictionary of Linguistics and Phonetics</a:t>
            </a:r>
            <a:r>
              <a:rPr lang="tr-TR" sz="1100" dirty="0" smtClean="0">
                <a:latin typeface="Book Antiqua" pitchFamily="18" charset="0"/>
              </a:rPr>
              <a:t>. Wiley Yayınları. 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Ergenç, İ. (2002). </a:t>
            </a:r>
            <a:r>
              <a:rPr lang="tr-TR" sz="1100" i="1" dirty="0" smtClean="0">
                <a:latin typeface="Book Antiqua" pitchFamily="18" charset="0"/>
              </a:rPr>
              <a:t>Konuşma Dili ve Türkçenin Söyleyiş Sözlüğü</a:t>
            </a:r>
            <a:r>
              <a:rPr lang="tr-TR" sz="1100" dirty="0" smtClean="0">
                <a:latin typeface="Book Antiqua" pitchFamily="18" charset="0"/>
              </a:rPr>
              <a:t>. Multilingual Yayınları. 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Gussenhoven, C. (2011). </a:t>
            </a:r>
            <a:r>
              <a:rPr lang="tr-TR" sz="1100" i="1" dirty="0" smtClean="0">
                <a:latin typeface="Book Antiqua" pitchFamily="18" charset="0"/>
              </a:rPr>
              <a:t>Understanding Phonology.</a:t>
            </a:r>
            <a:r>
              <a:rPr lang="tr-TR" sz="1100" dirty="0" smtClean="0">
                <a:latin typeface="Book Antiqua" pitchFamily="18" charset="0"/>
              </a:rPr>
              <a:t> 3. Baskı. Hodder Education.</a:t>
            </a:r>
          </a:p>
          <a:p>
            <a:pPr lvl="0"/>
            <a:r>
              <a:rPr lang="tr-TR" sz="1100" i="1" dirty="0" smtClean="0">
                <a:latin typeface="Book Antiqua" pitchFamily="18" charset="0"/>
              </a:rPr>
              <a:t>Handbook of the International Phonetic Association: A Guide to the Use of the International Phonetic Alphabet</a:t>
            </a:r>
            <a:r>
              <a:rPr lang="tr-TR" sz="1100" dirty="0" smtClean="0">
                <a:latin typeface="Book Antiqua" pitchFamily="18" charset="0"/>
              </a:rPr>
              <a:t>. (1999). Cambridge Üniversitesi Yayınları. 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Johnson, K. (2003). </a:t>
            </a:r>
            <a:r>
              <a:rPr lang="tr-TR" sz="1100" i="1" dirty="0" smtClean="0">
                <a:latin typeface="Book Antiqua" pitchFamily="18" charset="0"/>
              </a:rPr>
              <a:t>Acoustics &amp; Auditory Phonetics</a:t>
            </a:r>
            <a:r>
              <a:rPr lang="tr-TR" sz="1100" dirty="0" smtClean="0">
                <a:latin typeface="Book Antiqua" pitchFamily="18" charset="0"/>
              </a:rPr>
              <a:t>. Blackwell Publishing. İkinci Baskı.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Katz, W.F. (2013). </a:t>
            </a:r>
            <a:r>
              <a:rPr lang="tr-TR" sz="1100" i="1" dirty="0" smtClean="0">
                <a:latin typeface="Book Antiqua" pitchFamily="18" charset="0"/>
              </a:rPr>
              <a:t>Phonetic for Dummies. </a:t>
            </a:r>
            <a:r>
              <a:rPr lang="tr-TR" sz="1100" dirty="0" smtClean="0">
                <a:latin typeface="Book Antiqua" pitchFamily="18" charset="0"/>
              </a:rPr>
              <a:t>John Wiley &amp; Sons.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Kent, R.D. ve Read, C. (2002). </a:t>
            </a:r>
            <a:r>
              <a:rPr lang="tr-TR" sz="1100" i="1" dirty="0" smtClean="0">
                <a:latin typeface="Book Antiqua" pitchFamily="18" charset="0"/>
              </a:rPr>
              <a:t>Acoustic Analysis of Speech</a:t>
            </a:r>
            <a:r>
              <a:rPr lang="tr-TR" sz="1100" dirty="0" smtClean="0">
                <a:latin typeface="Book Antiqua" pitchFamily="18" charset="0"/>
              </a:rPr>
              <a:t>. Thomson Learning. İkinci Baskı.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Lacy, de P. (2007). </a:t>
            </a:r>
            <a:r>
              <a:rPr lang="tr-TR" sz="1100" i="1" dirty="0" smtClean="0">
                <a:latin typeface="Book Antiqua" pitchFamily="18" charset="0"/>
              </a:rPr>
              <a:t>The Cambridge Handbook of Phonology</a:t>
            </a:r>
            <a:r>
              <a:rPr lang="tr-TR" sz="1100" dirty="0" smtClean="0">
                <a:latin typeface="Book Antiqua" pitchFamily="18" charset="0"/>
              </a:rPr>
              <a:t>. Cambridge University Press.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Ladefoged, P. (2005). </a:t>
            </a:r>
            <a:r>
              <a:rPr lang="tr-TR" sz="1100" i="1" dirty="0" smtClean="0">
                <a:latin typeface="Book Antiqua" pitchFamily="18" charset="0"/>
              </a:rPr>
              <a:t>Vowels and Consonants</a:t>
            </a:r>
            <a:r>
              <a:rPr lang="tr-TR" sz="1100" dirty="0" smtClean="0">
                <a:latin typeface="Book Antiqua" pitchFamily="18" charset="0"/>
              </a:rPr>
              <a:t>. Blackwell Publishing. İkinci Baskı.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Ladefoged, P. (2006). </a:t>
            </a:r>
            <a:r>
              <a:rPr lang="tr-TR" sz="1100" i="1" dirty="0" smtClean="0">
                <a:latin typeface="Book Antiqua" pitchFamily="18" charset="0"/>
              </a:rPr>
              <a:t>A Course in Phonetics</a:t>
            </a:r>
            <a:r>
              <a:rPr lang="tr-TR" sz="1100" dirty="0" smtClean="0">
                <a:latin typeface="Book Antiqua" pitchFamily="18" charset="0"/>
              </a:rPr>
              <a:t>. Thomson/Wadsworth Yayınları. Beşinci Baskı.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Odden, D. (2005). </a:t>
            </a:r>
            <a:r>
              <a:rPr lang="tr-TR" sz="1100" i="1" dirty="0" smtClean="0">
                <a:latin typeface="Book Antiqua" pitchFamily="18" charset="0"/>
              </a:rPr>
              <a:t>Introducing Phonology</a:t>
            </a:r>
            <a:r>
              <a:rPr lang="tr-TR" sz="1100" dirty="0" smtClean="0">
                <a:latin typeface="Book Antiqua" pitchFamily="18" charset="0"/>
              </a:rPr>
              <a:t>. Cambridge University Press.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Özsoy, S., Erk-Emeksiz, Z., Turan, Ü.D. ve Uzun, L. (2011). </a:t>
            </a:r>
            <a:r>
              <a:rPr lang="tr-TR" sz="1100" i="1" dirty="0" smtClean="0">
                <a:latin typeface="Book Antiqua" pitchFamily="18" charset="0"/>
              </a:rPr>
              <a:t>Genel Dilbilim II</a:t>
            </a:r>
            <a:r>
              <a:rPr lang="tr-TR" sz="1100" dirty="0" smtClean="0">
                <a:latin typeface="Book Antiqua" pitchFamily="18" charset="0"/>
              </a:rPr>
              <a:t>. (Ed. Özsoy, S., Erk-Emeksiz, Z.). Anadolu Üniversitesi Yayını.</a:t>
            </a:r>
            <a:r>
              <a:rPr lang="tr-TR" sz="1100" i="1" dirty="0" smtClean="0">
                <a:latin typeface="Book Antiqua" pitchFamily="18" charset="0"/>
              </a:rPr>
              <a:t> </a:t>
            </a:r>
            <a:endParaRPr lang="tr-TR" sz="1100" dirty="0" smtClean="0">
              <a:latin typeface="Book Antiqua" pitchFamily="18" charset="0"/>
            </a:endParaRPr>
          </a:p>
          <a:p>
            <a:pPr lvl="0"/>
            <a:r>
              <a:rPr lang="tr-TR" sz="1100" dirty="0" smtClean="0">
                <a:latin typeface="Book Antiqua" pitchFamily="18" charset="0"/>
              </a:rPr>
              <a:t>Reetz, H. ve Jongman, A. (2009). </a:t>
            </a:r>
            <a:r>
              <a:rPr lang="tr-TR" sz="1100" i="1" dirty="0" smtClean="0">
                <a:latin typeface="Book Antiqua" pitchFamily="18" charset="0"/>
              </a:rPr>
              <a:t>Phonetics: Transcription, Production, Acoustics and Perception</a:t>
            </a:r>
            <a:r>
              <a:rPr lang="tr-TR" sz="1100" dirty="0" smtClean="0">
                <a:latin typeface="Book Antiqua" pitchFamily="18" charset="0"/>
              </a:rPr>
              <a:t>. Blackwell Yayınları.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Seikel, J.A., King, D.W. ve Drumright, D.G. (2009). </a:t>
            </a:r>
            <a:r>
              <a:rPr lang="tr-TR" sz="1100" i="1" dirty="0" smtClean="0">
                <a:latin typeface="Book Antiqua" pitchFamily="18" charset="0"/>
              </a:rPr>
              <a:t>Anatomy &amp; Physiology for Speech, Language and Hearing</a:t>
            </a:r>
            <a:r>
              <a:rPr lang="tr-TR" sz="1100" dirty="0" smtClean="0">
                <a:latin typeface="Book Antiqua" pitchFamily="18" charset="0"/>
              </a:rPr>
              <a:t>. 4. Baskı. Delmar Cangage Learning Yayınları.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Stevens, K. (2000). </a:t>
            </a:r>
            <a:r>
              <a:rPr lang="tr-TR" sz="1100" i="1" dirty="0" smtClean="0">
                <a:latin typeface="Book Antiqua" pitchFamily="18" charset="0"/>
              </a:rPr>
              <a:t>Acoustic Phonetics</a:t>
            </a:r>
            <a:r>
              <a:rPr lang="tr-TR" sz="1100" dirty="0" smtClean="0">
                <a:latin typeface="Book Antiqua" pitchFamily="18" charset="0"/>
              </a:rPr>
              <a:t>. The MIT Press. Birinci Baskı.</a:t>
            </a:r>
          </a:p>
          <a:p>
            <a:pPr lvl="0"/>
            <a:r>
              <a:rPr lang="tr-TR" sz="1100" dirty="0" smtClean="0">
                <a:latin typeface="Book Antiqua" pitchFamily="18" charset="0"/>
              </a:rPr>
              <a:t>Zsiga, E.C. (2013). </a:t>
            </a:r>
            <a:r>
              <a:rPr lang="tr-TR" sz="1100" i="1" dirty="0" smtClean="0">
                <a:latin typeface="Book Antiqua" pitchFamily="18" charset="0"/>
              </a:rPr>
              <a:t>The Sounds of Language: An Introduction to Phonetics and Phonology</a:t>
            </a:r>
            <a:r>
              <a:rPr lang="tr-TR" sz="1100" dirty="0" smtClean="0">
                <a:latin typeface="Book Antiqua" pitchFamily="18" charset="0"/>
              </a:rPr>
              <a:t>. Wiley-Blackwell Yayınları. </a:t>
            </a:r>
            <a:endParaRPr lang="tr-TR" sz="1100" dirty="0">
              <a:latin typeface="Book Antiqua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Okuma Listesi</a:t>
            </a:r>
            <a:endParaRPr lang="tr-TR" sz="2800" b="1" dirty="0"/>
          </a:p>
        </p:txBody>
      </p:sp>
      <p:pic>
        <p:nvPicPr>
          <p:cNvPr id="6" name="Picture 5" descr="default_book_imag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19764" y="357166"/>
            <a:ext cx="947988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071546"/>
            <a:ext cx="842968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tr-TR" sz="1600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  <a:cs typeface="Arial" pitchFamily="34" charset="0"/>
              </a:rPr>
              <a:t>Ünsüzler, a</a:t>
            </a:r>
            <a:r>
              <a:rPr lang="tr-TR" sz="1600" dirty="0" smtClean="0">
                <a:latin typeface="Book Antiqua" pitchFamily="18" charset="0"/>
              </a:rPr>
              <a:t>kçiğerlerden gelen havanın çıkışı sırasında ses yolunda </a:t>
            </a:r>
            <a:r>
              <a:rPr lang="tr-TR" b="1" dirty="0" smtClean="0">
                <a:latin typeface="Book Antiqua" pitchFamily="18" charset="0"/>
              </a:rPr>
              <a:t>tutuklanma,</a:t>
            </a:r>
            <a:r>
              <a:rPr lang="tr-TR" dirty="0" smtClean="0">
                <a:latin typeface="Book Antiqua" pitchFamily="18" charset="0"/>
              </a:rPr>
              <a:t> </a:t>
            </a:r>
            <a:r>
              <a:rPr lang="tr-TR" b="1" dirty="0" smtClean="0">
                <a:latin typeface="Book Antiqua" pitchFamily="18" charset="0"/>
              </a:rPr>
              <a:t>daralma, patlama, sürtünme </a:t>
            </a:r>
            <a:r>
              <a:rPr lang="tr-TR" sz="1600" dirty="0" smtClean="0">
                <a:latin typeface="Book Antiqua" pitchFamily="18" charset="0"/>
              </a:rPr>
              <a:t>gibi çeşitli engellerle karşılaşması sonucu oluşan seslerdir. 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Bu çeşitli engeller ses yolundaki değişik yerlerde meydana gelebilir, </a:t>
            </a:r>
            <a:r>
              <a:rPr lang="tr-TR" b="1" dirty="0" smtClean="0">
                <a:latin typeface="Book Antiqua" pitchFamily="18" charset="0"/>
              </a:rPr>
              <a:t>ötümlü </a:t>
            </a:r>
            <a:r>
              <a:rPr lang="tr-TR" sz="1600" dirty="0" smtClean="0">
                <a:latin typeface="Book Antiqua" pitchFamily="18" charset="0"/>
              </a:rPr>
              <a:t>veya </a:t>
            </a:r>
            <a:r>
              <a:rPr lang="tr-TR" b="1" dirty="0" smtClean="0">
                <a:latin typeface="Book Antiqua" pitchFamily="18" charset="0"/>
              </a:rPr>
              <a:t>ötümsüz </a:t>
            </a:r>
            <a:r>
              <a:rPr lang="tr-TR" sz="1600" dirty="0" smtClean="0">
                <a:latin typeface="Book Antiqua" pitchFamily="18" charset="0"/>
              </a:rPr>
              <a:t>olabilmektedir.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Ünlülerin temel özelliği </a:t>
            </a:r>
            <a:r>
              <a:rPr lang="tr-TR" sz="1600" i="1" dirty="0" smtClean="0">
                <a:latin typeface="Book Antiqua" pitchFamily="18" charset="0"/>
              </a:rPr>
              <a:t>ton</a:t>
            </a:r>
            <a:r>
              <a:rPr lang="tr-TR" sz="1600" dirty="0" smtClean="0">
                <a:latin typeface="Book Antiqua" pitchFamily="18" charset="0"/>
              </a:rPr>
              <a:t> iken, ünsüzlerin temel özelliği </a:t>
            </a:r>
            <a:r>
              <a:rPr lang="tr-TR" sz="1600" i="1" dirty="0" smtClean="0">
                <a:latin typeface="Book Antiqua" pitchFamily="18" charset="0"/>
              </a:rPr>
              <a:t>hışırtı</a:t>
            </a:r>
            <a:r>
              <a:rPr lang="tr-TR" sz="1600" dirty="0" smtClean="0">
                <a:latin typeface="Book Antiqua" pitchFamily="18" charset="0"/>
              </a:rPr>
              <a:t> olmaktadır. Dolayısıyla, ünsüzler ünlülerden daha karmaşıktır ve farklı ölçütlere göre betimlenmektedir.</a:t>
            </a:r>
          </a:p>
          <a:p>
            <a:pPr algn="just"/>
            <a:endParaRPr lang="tr-TR" sz="1600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endParaRPr lang="tr-TR" sz="1600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2000" b="1" i="1" dirty="0" smtClean="0">
                <a:latin typeface="Book Antiqua" pitchFamily="18" charset="0"/>
                <a:cs typeface="Arial" pitchFamily="34" charset="0"/>
              </a:rPr>
              <a:t>a. Çıkış Yeri</a:t>
            </a:r>
          </a:p>
          <a:p>
            <a:pPr algn="just"/>
            <a:endParaRPr lang="tr-TR" sz="2000" b="1" i="1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2000" b="1" i="1" dirty="0" smtClean="0">
                <a:latin typeface="Book Antiqua" pitchFamily="18" charset="0"/>
                <a:cs typeface="Arial" pitchFamily="34" charset="0"/>
              </a:rPr>
              <a:t>b. Çıkış Biçimi </a:t>
            </a:r>
          </a:p>
          <a:p>
            <a:pPr algn="just"/>
            <a:endParaRPr lang="tr-TR" sz="2000" b="1" i="1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r>
              <a:rPr lang="tr-TR" sz="2000" b="1" i="1" dirty="0" smtClean="0">
                <a:latin typeface="Book Antiqua" pitchFamily="18" charset="0"/>
                <a:cs typeface="Arial" pitchFamily="34" charset="0"/>
              </a:rPr>
              <a:t>c. Ses Tellerinin Titreşimi</a:t>
            </a:r>
          </a:p>
          <a:p>
            <a:pPr algn="just"/>
            <a:endParaRPr lang="tr-TR" sz="1600" dirty="0" smtClean="0">
              <a:latin typeface="Book Antiqua" pitchFamily="18" charset="0"/>
              <a:cs typeface="Arial" pitchFamily="34" charset="0"/>
            </a:endParaRPr>
          </a:p>
          <a:p>
            <a:pPr algn="just"/>
            <a:endParaRPr lang="tr-TR" sz="1600" dirty="0" smtClean="0">
              <a:latin typeface="Book Antiqua" pitchFamily="18" charset="0"/>
              <a:cs typeface="Arial" pitchFamily="34" charset="0"/>
            </a:endParaRPr>
          </a:p>
        </p:txBody>
      </p:sp>
      <p:pic>
        <p:nvPicPr>
          <p:cNvPr id="7" name="Resim 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3786190"/>
            <a:ext cx="2500330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Ünsüzler (</a:t>
            </a:r>
            <a:r>
              <a:rPr lang="tr-TR" sz="2800" dirty="0" smtClean="0"/>
              <a:t>Consonants</a:t>
            </a:r>
            <a:r>
              <a:rPr lang="tr-TR" sz="2800" b="1" dirty="0" smtClean="0"/>
              <a:t>)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57158" y="1285860"/>
            <a:ext cx="84296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lphaLcPeriod"/>
            </a:pPr>
            <a:r>
              <a:rPr lang="tr-TR" sz="1600" dirty="0" smtClean="0">
                <a:latin typeface="Book Antiqua" pitchFamily="18" charset="0"/>
              </a:rPr>
              <a:t>Ses yolundaki tam bir </a:t>
            </a:r>
            <a:r>
              <a:rPr lang="tr-TR" sz="1600" i="1" dirty="0" smtClean="0">
                <a:latin typeface="Book Antiqua" pitchFamily="18" charset="0"/>
              </a:rPr>
              <a:t>kapanma</a:t>
            </a:r>
            <a:r>
              <a:rPr lang="tr-TR" sz="1600" dirty="0" smtClean="0">
                <a:latin typeface="Book Antiqua" pitchFamily="18" charset="0"/>
              </a:rPr>
              <a:t>nın oluşması ve ardından ani bırakması sonucunda oluşan </a:t>
            </a:r>
            <a:r>
              <a:rPr lang="tr-TR" sz="1600" b="1" dirty="0" smtClean="0">
                <a:latin typeface="Book Antiqua" pitchFamily="18" charset="0"/>
              </a:rPr>
              <a:t>patlamalı </a:t>
            </a:r>
            <a:r>
              <a:rPr lang="tr-TR" sz="1600" dirty="0" smtClean="0">
                <a:latin typeface="Book Antiqua" pitchFamily="18" charset="0"/>
              </a:rPr>
              <a:t>(stop) ünsüzler</a:t>
            </a:r>
          </a:p>
          <a:p>
            <a:pPr marL="342900" indent="-342900" algn="just">
              <a:buAutoNum type="alphaLcPeriod"/>
            </a:pPr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b.    Ağız boşluğunda </a:t>
            </a:r>
            <a:r>
              <a:rPr lang="tr-TR" sz="1600" i="1" dirty="0" smtClean="0">
                <a:latin typeface="Book Antiqua" pitchFamily="18" charset="0"/>
              </a:rPr>
              <a:t>kapanma</a:t>
            </a:r>
            <a:r>
              <a:rPr lang="tr-TR" sz="1600" dirty="0" smtClean="0">
                <a:latin typeface="Book Antiqua" pitchFamily="18" charset="0"/>
              </a:rPr>
              <a:t>nın oluşması ama yine de </a:t>
            </a:r>
            <a:r>
              <a:rPr lang="tr-TR" sz="1600" i="1" dirty="0" smtClean="0">
                <a:latin typeface="Book Antiqua" pitchFamily="18" charset="0"/>
              </a:rPr>
              <a:t>havanın geniz boşluğundan serbest    </a:t>
            </a:r>
          </a:p>
          <a:p>
            <a:pPr algn="just"/>
            <a:r>
              <a:rPr lang="tr-TR" sz="1600" i="1" dirty="0" smtClean="0">
                <a:latin typeface="Book Antiqua" pitchFamily="18" charset="0"/>
              </a:rPr>
              <a:t>       akışı</a:t>
            </a:r>
            <a:r>
              <a:rPr lang="tr-TR" sz="1600" dirty="0" smtClean="0">
                <a:latin typeface="Book Antiqua" pitchFamily="18" charset="0"/>
              </a:rPr>
              <a:t> ile oluşan</a:t>
            </a:r>
            <a:r>
              <a:rPr lang="tr-TR" sz="1600" i="1" dirty="0" smtClean="0">
                <a:latin typeface="Book Antiqua" pitchFamily="18" charset="0"/>
              </a:rPr>
              <a:t> </a:t>
            </a:r>
            <a:r>
              <a:rPr lang="tr-TR" sz="1600" b="1" dirty="0" smtClean="0">
                <a:latin typeface="Book Antiqua" pitchFamily="18" charset="0"/>
              </a:rPr>
              <a:t>genizsil </a:t>
            </a:r>
            <a:r>
              <a:rPr lang="tr-TR" sz="1600" dirty="0" smtClean="0">
                <a:latin typeface="Book Antiqua" pitchFamily="18" charset="0"/>
              </a:rPr>
              <a:t>(nasal) </a:t>
            </a:r>
            <a:r>
              <a:rPr lang="tr-TR" sz="1600" b="1" dirty="0" smtClean="0">
                <a:latin typeface="Book Antiqua" pitchFamily="18" charset="0"/>
              </a:rPr>
              <a:t>ünsüzler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b="1" dirty="0" smtClean="0">
                <a:latin typeface="Book Antiqua" pitchFamily="18" charset="0"/>
              </a:rPr>
              <a:t>c.</a:t>
            </a:r>
            <a:r>
              <a:rPr lang="tr-TR" sz="1600" dirty="0" smtClean="0">
                <a:latin typeface="Book Antiqua" pitchFamily="18" charset="0"/>
              </a:rPr>
              <a:t>    Ses yolundaki </a:t>
            </a:r>
            <a:r>
              <a:rPr lang="tr-TR" sz="1600" i="1" dirty="0" smtClean="0">
                <a:latin typeface="Book Antiqua" pitchFamily="18" charset="0"/>
              </a:rPr>
              <a:t>daralma</a:t>
            </a:r>
            <a:r>
              <a:rPr lang="tr-TR" sz="1600" dirty="0" smtClean="0">
                <a:latin typeface="Book Antiqua" pitchFamily="18" charset="0"/>
              </a:rPr>
              <a:t> ile oluşan </a:t>
            </a:r>
            <a:r>
              <a:rPr lang="tr-TR" sz="1600" b="1" dirty="0" smtClean="0">
                <a:latin typeface="Book Antiqua" pitchFamily="18" charset="0"/>
              </a:rPr>
              <a:t>sürtünücü </a:t>
            </a:r>
            <a:r>
              <a:rPr lang="tr-TR" sz="1600" dirty="0" smtClean="0">
                <a:latin typeface="Book Antiqua" pitchFamily="18" charset="0"/>
              </a:rPr>
              <a:t>(fricative)</a:t>
            </a:r>
            <a:r>
              <a:rPr lang="tr-TR" sz="1600" i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ve </a:t>
            </a:r>
            <a:r>
              <a:rPr lang="tr-TR" sz="1600" b="1" dirty="0" smtClean="0">
                <a:latin typeface="Book Antiqua" pitchFamily="18" charset="0"/>
              </a:rPr>
              <a:t>yarı ünlü</a:t>
            </a:r>
            <a:r>
              <a:rPr lang="tr-TR" sz="1600" dirty="0" smtClean="0">
                <a:latin typeface="Book Antiqua" pitchFamily="18" charset="0"/>
              </a:rPr>
              <a:t> (approximant) </a:t>
            </a:r>
          </a:p>
          <a:p>
            <a:pPr algn="just"/>
            <a:r>
              <a:rPr lang="tr-TR" sz="1600" dirty="0" smtClean="0">
                <a:latin typeface="Book Antiqua" pitchFamily="18" charset="0"/>
              </a:rPr>
              <a:t>       ünsüzleri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marL="342900" indent="-342900" algn="just">
              <a:buAutoNum type="alphaLcPeriod" startAt="4"/>
            </a:pPr>
            <a:r>
              <a:rPr lang="tr-TR" sz="1600" dirty="0" smtClean="0">
                <a:latin typeface="Book Antiqua" pitchFamily="18" charset="0"/>
              </a:rPr>
              <a:t>Ses yolunun bir kısmında çok kısa aralarla birbirini izleyen kapanma ve bırakma </a:t>
            </a:r>
          </a:p>
          <a:p>
            <a:pPr marL="342900" indent="-342900" algn="just"/>
            <a:r>
              <a:rPr lang="tr-TR" sz="1600" dirty="0" smtClean="0">
                <a:latin typeface="Book Antiqua" pitchFamily="18" charset="0"/>
              </a:rPr>
              <a:t>       evreleri esasında bir ses organının titreşimi ile oluşan </a:t>
            </a:r>
            <a:r>
              <a:rPr lang="tr-TR" sz="1600" b="1" dirty="0" smtClean="0">
                <a:latin typeface="Book Antiqua" pitchFamily="18" charset="0"/>
              </a:rPr>
              <a:t>çarpmalı </a:t>
            </a:r>
            <a:r>
              <a:rPr lang="tr-TR" sz="1600" dirty="0" smtClean="0">
                <a:latin typeface="Book Antiqua" pitchFamily="18" charset="0"/>
              </a:rPr>
              <a:t>(vibrant)</a:t>
            </a:r>
            <a:r>
              <a:rPr lang="tr-TR" sz="1600" i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ve </a:t>
            </a:r>
            <a:r>
              <a:rPr lang="tr-TR" sz="1600" b="1" dirty="0" smtClean="0">
                <a:latin typeface="Book Antiqua" pitchFamily="18" charset="0"/>
              </a:rPr>
              <a:t>tek vuruşlu</a:t>
            </a:r>
            <a:r>
              <a:rPr lang="tr-TR" sz="1600" dirty="0" smtClean="0">
                <a:latin typeface="Book Antiqua" pitchFamily="18" charset="0"/>
              </a:rPr>
              <a:t> (tap veya flap) ünsüzler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marL="342900" indent="-342900" algn="just">
              <a:buAutoNum type="alphaLcPeriod" startAt="5"/>
            </a:pPr>
            <a:r>
              <a:rPr lang="tr-TR" sz="1600" dirty="0" smtClean="0">
                <a:latin typeface="Book Antiqua" pitchFamily="18" charset="0"/>
              </a:rPr>
              <a:t>Ağız boşluğunda </a:t>
            </a:r>
            <a:r>
              <a:rPr lang="tr-TR" sz="1600" i="1" dirty="0" smtClean="0">
                <a:latin typeface="Book Antiqua" pitchFamily="18" charset="0"/>
              </a:rPr>
              <a:t>kapanma</a:t>
            </a:r>
            <a:r>
              <a:rPr lang="tr-TR" sz="1600" dirty="0" smtClean="0">
                <a:latin typeface="Book Antiqua" pitchFamily="18" charset="0"/>
              </a:rPr>
              <a:t>nın oluşması ama yine de </a:t>
            </a:r>
            <a:r>
              <a:rPr lang="tr-TR" sz="1600" i="1" dirty="0" smtClean="0">
                <a:latin typeface="Book Antiqua" pitchFamily="18" charset="0"/>
              </a:rPr>
              <a:t>havanın ağızdan serbest akışı</a:t>
            </a:r>
            <a:r>
              <a:rPr lang="tr-TR" sz="1600" dirty="0" smtClean="0">
                <a:latin typeface="Book Antiqua" pitchFamily="18" charset="0"/>
              </a:rPr>
              <a:t> ile oluşan </a:t>
            </a:r>
            <a:r>
              <a:rPr lang="tr-TR" sz="1600" b="1" dirty="0" smtClean="0">
                <a:latin typeface="Book Antiqua" pitchFamily="18" charset="0"/>
              </a:rPr>
              <a:t>yan daralma </a:t>
            </a:r>
            <a:r>
              <a:rPr lang="tr-TR" sz="1600" dirty="0" smtClean="0">
                <a:latin typeface="Book Antiqua" pitchFamily="18" charset="0"/>
              </a:rPr>
              <a:t>(lateral approximant) ünsüzler</a:t>
            </a:r>
            <a:endParaRPr lang="tr-TR" sz="1600" dirty="0">
              <a:latin typeface="Book Antiqua" pitchFamily="18" charset="0"/>
            </a:endParaRPr>
          </a:p>
        </p:txBody>
      </p:sp>
      <p:pic>
        <p:nvPicPr>
          <p:cNvPr id="8" name="Resim 1" descr="http://2.bp.blogspot.com/-Dwjhomi3APw/TdTObXw6iVI/AAAAAAAAAB4/3ZyVZUywLPM/s1600/Diagram+of+speech+organs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206" y="4857760"/>
            <a:ext cx="1325922" cy="1401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Ünsüzler – </a:t>
            </a:r>
            <a:r>
              <a:rPr lang="tr-TR" sz="2800" b="1" dirty="0" smtClean="0"/>
              <a:t>Çıkış Biçimi</a:t>
            </a:r>
            <a:endParaRPr lang="tr-T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1428750"/>
            <a:ext cx="842965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600" dirty="0">
                <a:latin typeface="Book Antiqua" pitchFamily="18" charset="0"/>
              </a:rPr>
              <a:t>Patlamalı </a:t>
            </a:r>
            <a:r>
              <a:rPr lang="tr-TR" sz="1600" dirty="0" smtClean="0">
                <a:latin typeface="Book Antiqua" pitchFamily="18" charset="0"/>
              </a:rPr>
              <a:t>ünsüzler, </a:t>
            </a:r>
            <a:r>
              <a:rPr lang="tr-TR" sz="1600" dirty="0">
                <a:latin typeface="Book Antiqua" pitchFamily="18" charset="0"/>
              </a:rPr>
              <a:t>ağız boşluğunda tam bir kapanmayla oluşurlar; kapanmanın bitişiyle hava akımı, patlama biçiminde aniden dışarı çıkar. </a:t>
            </a:r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Ses </a:t>
            </a:r>
            <a:r>
              <a:rPr lang="tr-TR" sz="1600" dirty="0">
                <a:latin typeface="Book Antiqua" pitchFamily="18" charset="0"/>
              </a:rPr>
              <a:t>yolunda tam kapanmanın gerçekleşebilecek beş temel yer vardır: </a:t>
            </a:r>
            <a:r>
              <a:rPr lang="tr-TR" sz="1600" b="1" dirty="0">
                <a:latin typeface="Book Antiqua" pitchFamily="18" charset="0"/>
              </a:rPr>
              <a:t>ağız boşluğu, diş bölgesi, dişeti bölgesi, öndamak ve artdamak bölgeleri</a:t>
            </a:r>
            <a:r>
              <a:rPr lang="tr-TR" sz="1600" dirty="0">
                <a:latin typeface="Book Antiqua" pitchFamily="18" charset="0"/>
              </a:rPr>
              <a:t>. </a:t>
            </a:r>
          </a:p>
        </p:txBody>
      </p:sp>
      <p:pic>
        <p:nvPicPr>
          <p:cNvPr id="6" name="Content Placeholder 3"/>
          <p:cNvPicPr/>
          <p:nvPr/>
        </p:nvPicPr>
        <p:blipFill>
          <a:blip r:embed="rId2" cstate="print"/>
          <a:srcRect l="-25456" r="-25456"/>
          <a:stretch>
            <a:fillRect/>
          </a:stretch>
        </p:blipFill>
        <p:spPr>
          <a:xfrm>
            <a:off x="4812888" y="2852936"/>
            <a:ext cx="4223608" cy="223224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39552" y="5301208"/>
            <a:ext cx="8143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>
                <a:solidFill>
                  <a:srgbClr val="000000"/>
                </a:solidFill>
                <a:latin typeface="Book Antiqua" pitchFamily="18" charset="0"/>
              </a:rPr>
              <a:t>Kapanmanın tam olarak gerçekleştiği patlayıcıların  üretimi sırasında üç söyleyiş evresi meydana gelmektedir</a:t>
            </a:r>
            <a:r>
              <a:rPr lang="tr-TR" sz="1600" b="1" dirty="0" smtClean="0">
                <a:solidFill>
                  <a:srgbClr val="000000"/>
                </a:solidFill>
                <a:latin typeface="Book Antiqua" pitchFamily="18" charset="0"/>
              </a:rPr>
              <a:t>: yaklaşma, tutma </a:t>
            </a:r>
            <a:r>
              <a:rPr lang="tr-TR" sz="1600" dirty="0" smtClean="0">
                <a:solidFill>
                  <a:srgbClr val="000000"/>
                </a:solidFill>
                <a:latin typeface="Book Antiqua" pitchFamily="18" charset="0"/>
              </a:rPr>
              <a:t>ve</a:t>
            </a:r>
            <a:r>
              <a:rPr lang="tr-TR" sz="1600" b="1" dirty="0" smtClean="0">
                <a:solidFill>
                  <a:srgbClr val="000000"/>
                </a:solidFill>
                <a:latin typeface="Book Antiqua" pitchFamily="18" charset="0"/>
              </a:rPr>
              <a:t> bırakma</a:t>
            </a:r>
            <a:r>
              <a:rPr lang="tr-TR" sz="1600" dirty="0" smtClean="0">
                <a:solidFill>
                  <a:srgbClr val="000000"/>
                </a:solidFill>
                <a:latin typeface="Book Antiqua" pitchFamily="18" charset="0"/>
              </a:rPr>
              <a:t>. </a:t>
            </a:r>
            <a:endParaRPr lang="tr-TR" dirty="0">
              <a:latin typeface="Book Antiqu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Patlamalı Ünsüzler</a:t>
            </a:r>
            <a:endParaRPr lang="tr-TR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1428750"/>
            <a:ext cx="850109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600" i="1" dirty="0" smtClean="0">
                <a:latin typeface="Book Antiqua" pitchFamily="18" charset="0"/>
              </a:rPr>
              <a:t>Geniz ünsüzlerde</a:t>
            </a:r>
            <a:r>
              <a:rPr lang="tr-TR" sz="1600" dirty="0" smtClean="0">
                <a:latin typeface="Book Antiqua" pitchFamily="18" charset="0"/>
              </a:rPr>
              <a:t> </a:t>
            </a:r>
            <a:r>
              <a:rPr lang="tr-TR" sz="1600" dirty="0">
                <a:latin typeface="Book Antiqua" pitchFamily="18" charset="0"/>
              </a:rPr>
              <a:t>ağız boşluğunda bir kapanma </a:t>
            </a:r>
            <a:r>
              <a:rPr lang="tr-TR" sz="1600" dirty="0" smtClean="0">
                <a:latin typeface="Book Antiqua" pitchFamily="18" charset="0"/>
              </a:rPr>
              <a:t>oluşturulur </a:t>
            </a:r>
            <a:r>
              <a:rPr lang="tr-TR" sz="1600" dirty="0">
                <a:latin typeface="Book Antiqua" pitchFamily="18" charset="0"/>
              </a:rPr>
              <a:t>ancak, küçük dil aşağıya doğru sarkıp hava akımının geniz boşluğundan geçirilmesini sağlar. Kapanma sırasında genizsi sesletim veya </a:t>
            </a:r>
            <a:r>
              <a:rPr lang="tr-TR" sz="1600" i="1" dirty="0">
                <a:latin typeface="Book Antiqua" pitchFamily="18" charset="0"/>
              </a:rPr>
              <a:t>geniz mırıltısı</a:t>
            </a:r>
            <a:r>
              <a:rPr lang="tr-TR" sz="1600" dirty="0">
                <a:latin typeface="Book Antiqua" pitchFamily="18" charset="0"/>
              </a:rPr>
              <a:t> gerçekleşir; kapanmanın aniden kalkmasıyla burundan geçen hava akımı durur ve hava ağızdan patlama biçiminde çıkar. </a:t>
            </a:r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Ünlüler </a:t>
            </a:r>
            <a:r>
              <a:rPr lang="tr-TR" sz="1600" dirty="0">
                <a:latin typeface="Book Antiqua" pitchFamily="18" charset="0"/>
              </a:rPr>
              <a:t>gibi geniz </a:t>
            </a:r>
            <a:r>
              <a:rPr lang="tr-TR" sz="1600" dirty="0" smtClean="0">
                <a:latin typeface="Book Antiqua" pitchFamily="18" charset="0"/>
              </a:rPr>
              <a:t>ünsüzler de </a:t>
            </a:r>
            <a:r>
              <a:rPr lang="tr-TR" sz="1600" dirty="0">
                <a:latin typeface="Book Antiqua" pitchFamily="18" charset="0"/>
              </a:rPr>
              <a:t>çoğunlukla </a:t>
            </a:r>
            <a:r>
              <a:rPr lang="tr-TR" sz="1600" dirty="0" smtClean="0">
                <a:latin typeface="Book Antiqua" pitchFamily="18" charset="0"/>
              </a:rPr>
              <a:t>ötümlü (titreşimli) olarak sesletilmektedir.</a:t>
            </a:r>
            <a:endParaRPr lang="tr-TR" sz="1600" dirty="0">
              <a:latin typeface="Book Antiqua" pitchFamily="18" charset="0"/>
            </a:endParaRPr>
          </a:p>
        </p:txBody>
      </p:sp>
      <p:pic>
        <p:nvPicPr>
          <p:cNvPr id="9" name="Resim 3" descr="amaspectrogra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501008"/>
            <a:ext cx="3530672" cy="2071132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071538" y="5643578"/>
            <a:ext cx="27860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 </a:t>
            </a:r>
            <a:r>
              <a:rPr lang="tr-TR" dirty="0" smtClean="0"/>
              <a:t>   </a:t>
            </a:r>
            <a:r>
              <a:rPr lang="tr-TR" b="1" dirty="0" smtClean="0"/>
              <a:t>a             m             a</a:t>
            </a:r>
            <a:endParaRPr lang="tr-TR" dirty="0"/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Genizsil Ünsüzler</a:t>
            </a:r>
            <a:endParaRPr lang="tr-TR" sz="2800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1428750"/>
            <a:ext cx="85010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tr-TR" sz="1600" i="1" dirty="0" smtClean="0">
                <a:latin typeface="Book Antiqua" pitchFamily="18" charset="0"/>
              </a:rPr>
              <a:t>Sürtünücü</a:t>
            </a:r>
            <a:r>
              <a:rPr lang="tr-TR" sz="1600" b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sesler,</a:t>
            </a:r>
            <a:r>
              <a:rPr lang="tr-TR" sz="1600" b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ağız boşluğunda havanın geçtiği daralmayla oluşurlar. Hava akımı, aktif ile pasif eklemleyicilerin arasında oluşturan daralmadan geçerken sürtünme meydana gelir ve sonuç olarak </a:t>
            </a:r>
            <a:r>
              <a:rPr lang="tr-TR" sz="1600" b="1" dirty="0" smtClean="0">
                <a:latin typeface="Book Antiqua" pitchFamily="18" charset="0"/>
              </a:rPr>
              <a:t>gürültülü </a:t>
            </a:r>
            <a:r>
              <a:rPr lang="tr-TR" sz="1600" dirty="0" smtClean="0">
                <a:latin typeface="Book Antiqua" pitchFamily="18" charset="0"/>
              </a:rPr>
              <a:t>(turbulent) veya </a:t>
            </a:r>
            <a:r>
              <a:rPr lang="tr-TR" sz="1600" b="1" dirty="0" smtClean="0">
                <a:latin typeface="Book Antiqua" pitchFamily="18" charset="0"/>
              </a:rPr>
              <a:t>hışırtılı </a:t>
            </a:r>
            <a:r>
              <a:rPr lang="tr-TR" sz="1600" dirty="0" smtClean="0">
                <a:latin typeface="Book Antiqua" pitchFamily="18" charset="0"/>
              </a:rPr>
              <a:t>(hiss noise) ses üretilmektedir. </a:t>
            </a:r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Sürtünücü Ünsüzler</a:t>
            </a:r>
            <a:endParaRPr lang="tr-TR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323528" y="4653136"/>
            <a:ext cx="84249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sz="1600" dirty="0" smtClean="0">
                <a:latin typeface="Book Antiqua" pitchFamily="18" charset="0"/>
              </a:rPr>
              <a:t>Sürtünücü ünsüzler </a:t>
            </a:r>
            <a:r>
              <a:rPr lang="tr-TR" sz="1600" b="1" dirty="0" smtClean="0">
                <a:latin typeface="Book Antiqua" pitchFamily="18" charset="0"/>
              </a:rPr>
              <a:t>ötümlü</a:t>
            </a:r>
            <a:r>
              <a:rPr lang="tr-TR" sz="1600" dirty="0" smtClean="0">
                <a:latin typeface="Book Antiqua" pitchFamily="18" charset="0"/>
              </a:rPr>
              <a:t> ya da </a:t>
            </a:r>
            <a:r>
              <a:rPr lang="tr-TR" sz="1600" b="1" dirty="0" smtClean="0">
                <a:latin typeface="Book Antiqua" pitchFamily="18" charset="0"/>
              </a:rPr>
              <a:t>ötümsüz</a:t>
            </a:r>
            <a:r>
              <a:rPr lang="tr-TR" sz="1600" dirty="0" smtClean="0">
                <a:latin typeface="Book Antiqua" pitchFamily="18" charset="0"/>
              </a:rPr>
              <a:t> olabilmektedir. Yukarıdaki şemada görüldüğü gibi, patlayıcılardan farklı olarak sürtünücü ünsüzlerde yaklaşma, tutma ve bırakma gibi üç söyleyiş evresinden tutma evresi sırasında patlama yerine daralma söz konusu olmaktadır.</a:t>
            </a:r>
            <a:endParaRPr lang="tr-TR" sz="1600" dirty="0">
              <a:latin typeface="Book Antiqua" pitchFamily="18" charset="0"/>
            </a:endParaRPr>
          </a:p>
        </p:txBody>
      </p:sp>
      <p:pic>
        <p:nvPicPr>
          <p:cNvPr id="11" name="Picture 10" descr="z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420888"/>
            <a:ext cx="6408712" cy="223224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285750" y="1067246"/>
            <a:ext cx="8462714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1600" b="1" i="1" dirty="0" smtClean="0">
              <a:latin typeface="Book Antiqua" pitchFamily="18" charset="0"/>
            </a:endParaRP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r</a:t>
            </a:r>
            <a:r>
              <a:rPr lang="tr-TR" sz="2400" b="1" i="1" dirty="0" smtClean="0">
                <a:latin typeface="Book Antiqua" pitchFamily="18" charset="0"/>
              </a:rPr>
              <a:t> </a:t>
            </a:r>
            <a:r>
              <a:rPr lang="tr-TR" sz="1600" dirty="0" smtClean="0">
                <a:latin typeface="Book Antiqua" pitchFamily="18" charset="0"/>
              </a:rPr>
              <a:t>ünsüzü dillerarası en yaygın  çarpmalı ünsüzlerdendir. Çarpmalı </a:t>
            </a:r>
            <a:r>
              <a:rPr lang="tr-TR" sz="1600" b="1" i="1" dirty="0" smtClean="0">
                <a:latin typeface="Book Antiqua" pitchFamily="18" charset="0"/>
              </a:rPr>
              <a:t>r</a:t>
            </a:r>
            <a:r>
              <a:rPr lang="tr-TR" sz="1600" dirty="0" smtClean="0">
                <a:latin typeface="Book Antiqua" pitchFamily="18" charset="0"/>
              </a:rPr>
              <a:t> sesinin söyleyişi esnasında genellikle dilucu (Türkçedeki [r] gibi) veya dil sırtı titremektedir (Fransızcadaki küçük dil [ʀ] gibi). 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dirty="0" smtClean="0">
                <a:latin typeface="Book Antiqua" pitchFamily="18" charset="0"/>
              </a:rPr>
              <a:t>Diller, titreşim süresinde veya vuruş sayısında değişkenlik göstermekte, bu vuruş sayısı </a:t>
            </a:r>
            <a:r>
              <a:rPr lang="tr-TR" sz="1600" b="1" dirty="0" smtClean="0">
                <a:latin typeface="Book Antiqua" pitchFamily="18" charset="0"/>
              </a:rPr>
              <a:t>2</a:t>
            </a:r>
            <a:r>
              <a:rPr lang="tr-TR" sz="1600" dirty="0" smtClean="0">
                <a:latin typeface="Book Antiqua" pitchFamily="18" charset="0"/>
              </a:rPr>
              <a:t> ile </a:t>
            </a:r>
            <a:r>
              <a:rPr lang="tr-TR" sz="1600" b="1" dirty="0" smtClean="0">
                <a:latin typeface="Book Antiqua" pitchFamily="18" charset="0"/>
              </a:rPr>
              <a:t>8</a:t>
            </a:r>
            <a:r>
              <a:rPr lang="tr-TR" sz="1600" dirty="0" smtClean="0">
                <a:latin typeface="Book Antiqua" pitchFamily="18" charset="0"/>
              </a:rPr>
              <a:t> arasında değişmektedir. Örneğin, Türkçede vuruş sayısı genellikle </a:t>
            </a:r>
            <a:r>
              <a:rPr lang="tr-TR" sz="1600" b="1" dirty="0" smtClean="0">
                <a:latin typeface="Book Antiqua" pitchFamily="18" charset="0"/>
              </a:rPr>
              <a:t>2 </a:t>
            </a:r>
            <a:r>
              <a:rPr lang="tr-TR" sz="1600" dirty="0" smtClean="0">
                <a:latin typeface="Book Antiqua" pitchFamily="18" charset="0"/>
              </a:rPr>
              <a:t>ile </a:t>
            </a:r>
            <a:r>
              <a:rPr lang="tr-TR" sz="1600" b="1" dirty="0" smtClean="0">
                <a:latin typeface="Book Antiqua" pitchFamily="18" charset="0"/>
              </a:rPr>
              <a:t>4</a:t>
            </a:r>
            <a:r>
              <a:rPr lang="tr-TR" sz="1600" dirty="0" smtClean="0">
                <a:latin typeface="Book Antiqua" pitchFamily="18" charset="0"/>
              </a:rPr>
              <a:t> arasında olurken, Rusçada </a:t>
            </a:r>
            <a:r>
              <a:rPr lang="tr-TR" sz="1600" b="1" dirty="0" smtClean="0">
                <a:latin typeface="Book Antiqua" pitchFamily="18" charset="0"/>
              </a:rPr>
              <a:t>8</a:t>
            </a:r>
            <a:r>
              <a:rPr lang="tr-TR" sz="1600" dirty="0" smtClean="0">
                <a:latin typeface="Book Antiqua" pitchFamily="18" charset="0"/>
              </a:rPr>
              <a:t>’e kadar çıkabilir. </a:t>
            </a:r>
          </a:p>
          <a:p>
            <a:pPr algn="just"/>
            <a:endParaRPr lang="tr-TR" sz="1600" i="1" dirty="0" smtClean="0">
              <a:latin typeface="Book Antiqua" pitchFamily="18" charset="0"/>
            </a:endParaRPr>
          </a:p>
          <a:p>
            <a:pPr algn="just"/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Çarpmalı ve Tek Vuruşlu Ünsüzler</a:t>
            </a:r>
            <a:endParaRPr lang="tr-TR" sz="2800" b="1" dirty="0"/>
          </a:p>
        </p:txBody>
      </p:sp>
      <p:pic>
        <p:nvPicPr>
          <p:cNvPr id="9" name="Picture 8" descr="s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2492896"/>
            <a:ext cx="5703472" cy="1728192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6" name="TextBox 7"/>
          <p:cNvSpPr txBox="1">
            <a:spLocks noChangeArrowheads="1"/>
          </p:cNvSpPr>
          <p:nvPr/>
        </p:nvSpPr>
        <p:spPr bwMode="auto">
          <a:xfrm>
            <a:off x="429766" y="1067246"/>
            <a:ext cx="846271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endParaRPr lang="tr-TR" sz="1600" i="1" dirty="0" smtClean="0">
              <a:latin typeface="Book Antiqua" pitchFamily="18" charset="0"/>
            </a:endParaRPr>
          </a:p>
          <a:p>
            <a:pPr algn="just"/>
            <a:r>
              <a:rPr lang="tr-TR" sz="1600" i="1" dirty="0" smtClean="0">
                <a:latin typeface="Book Antiqua" pitchFamily="18" charset="0"/>
              </a:rPr>
              <a:t>r </a:t>
            </a:r>
            <a:r>
              <a:rPr lang="tr-TR" sz="1600" dirty="0" smtClean="0">
                <a:latin typeface="Book Antiqua" pitchFamily="18" charset="0"/>
              </a:rPr>
              <a:t>sesi dillerarası değişik biçimlerde üretilebiliyor; ayrıca bir dil içerisinde de değişik ses ortamlarına bağlı olarak aşağıdaki gibi gerçekleşebiliyor:</a:t>
            </a:r>
          </a:p>
          <a:p>
            <a:pPr algn="just"/>
            <a:endParaRPr lang="tr-TR" sz="1600" dirty="0" smtClean="0">
              <a:latin typeface="Book Antiqua" pitchFamily="18" charset="0"/>
            </a:endParaRP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çarpmalı r dilucu-dişeti[r], küçük dil [ʀ]</a:t>
            </a: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tek vuruşlu r [ɾ]</a:t>
            </a: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sürtünücü r [ɣ]</a:t>
            </a:r>
          </a:p>
          <a:p>
            <a:pPr algn="just"/>
            <a:r>
              <a:rPr lang="tr-TR" sz="1600" b="1" i="1" dirty="0" smtClean="0">
                <a:latin typeface="Book Antiqua" pitchFamily="18" charset="0"/>
              </a:rPr>
              <a:t>- yarı ünlü r [ɹ]</a:t>
            </a:r>
          </a:p>
          <a:p>
            <a:pPr algn="just"/>
            <a:endParaRPr lang="tr-TR" sz="1600" dirty="0">
              <a:latin typeface="Book Antiqu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0034" y="571480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/>
              <a:t>Çıkış Biçimi – </a:t>
            </a:r>
            <a:r>
              <a:rPr lang="tr-TR" sz="2800" b="1" dirty="0" smtClean="0"/>
              <a:t>Çarpmalı ve Tek Vuruşlu Ünsüzler</a:t>
            </a:r>
            <a:endParaRPr lang="tr-TR" sz="2800" b="1" dirty="0"/>
          </a:p>
        </p:txBody>
      </p:sp>
      <p:pic>
        <p:nvPicPr>
          <p:cNvPr id="10" name="Resim 4" descr="http://metaphorlookout.files.wordpress.com/2011/03/tap-trill-pero-perro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611810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6092</TotalTime>
  <Words>1099</Words>
  <Application>Microsoft Office PowerPoint</Application>
  <PresentationFormat>Ekran Gösterisi (4:3)</PresentationFormat>
  <Paragraphs>187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9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3" baseType="lpstr">
      <vt:lpstr>Arial</vt:lpstr>
      <vt:lpstr>Book Antiqua</vt:lpstr>
      <vt:lpstr>Bookman Old Style</vt:lpstr>
      <vt:lpstr>Calibri</vt:lpstr>
      <vt:lpstr>Gill Sans MT</vt:lpstr>
      <vt:lpstr>Times</vt:lpstr>
      <vt:lpstr>Times New Roman</vt:lpstr>
      <vt:lpstr>Wingdings</vt:lpstr>
      <vt:lpstr>Wingdings 3</vt:lpstr>
      <vt:lpstr>Origin</vt:lpstr>
      <vt:lpstr> Türkçe Ses Dizgesinin İşleyişi - 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DBB411 Bilimsel Araştırma ve Yazma Teknikleri</dc:title>
  <dc:creator>user</dc:creator>
  <cp:lastModifiedBy>Hakem</cp:lastModifiedBy>
  <cp:revision>255</cp:revision>
  <dcterms:created xsi:type="dcterms:W3CDTF">2015-09-22T13:45:05Z</dcterms:created>
  <dcterms:modified xsi:type="dcterms:W3CDTF">2019-10-10T10:52:43Z</dcterms:modified>
</cp:coreProperties>
</file>