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21" r:id="rId2"/>
    <p:sldId id="256" r:id="rId3"/>
    <p:sldId id="289" r:id="rId4"/>
    <p:sldId id="290" r:id="rId5"/>
    <p:sldId id="293" r:id="rId6"/>
    <p:sldId id="292" r:id="rId7"/>
    <p:sldId id="291" r:id="rId8"/>
    <p:sldId id="298" r:id="rId9"/>
    <p:sldId id="297" r:id="rId10"/>
    <p:sldId id="296" r:id="rId11"/>
    <p:sldId id="295" r:id="rId12"/>
    <p:sldId id="294" r:id="rId13"/>
    <p:sldId id="299" r:id="rId14"/>
    <p:sldId id="303" r:id="rId15"/>
    <p:sldId id="302" r:id="rId16"/>
    <p:sldId id="301" r:id="rId17"/>
    <p:sldId id="300" r:id="rId18"/>
    <p:sldId id="306" r:id="rId19"/>
    <p:sldId id="305" r:id="rId20"/>
    <p:sldId id="304" r:id="rId21"/>
    <p:sldId id="310" r:id="rId22"/>
    <p:sldId id="308" r:id="rId23"/>
    <p:sldId id="307" r:id="rId24"/>
    <p:sldId id="311" r:id="rId25"/>
    <p:sldId id="312" r:id="rId26"/>
    <p:sldId id="313" r:id="rId27"/>
    <p:sldId id="316" r:id="rId28"/>
    <p:sldId id="315" r:id="rId29"/>
    <p:sldId id="314" r:id="rId30"/>
    <p:sldId id="319" r:id="rId31"/>
    <p:sldId id="318" r:id="rId32"/>
    <p:sldId id="317" r:id="rId33"/>
    <p:sldId id="320"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13.12.2017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a:t/>
            </a:r>
            <a:br>
              <a:rPr lang="tr-TR" sz="4400" b="1"/>
            </a:br>
            <a:r>
              <a:rPr lang="tr-TR" sz="4400" b="1" smtClean="0"/>
              <a:t>VII</a:t>
            </a:r>
            <a:r>
              <a:rPr lang="tr-TR" sz="4400" b="1" dirty="0" smtClean="0"/>
              <a:t>. 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767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9350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499016"/>
            <a:ext cx="8689976" cy="4991725"/>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Peygamberlere Allah’tan gelen bilgiye vahiy denilmekte olup bunun çeşitli şekilleri vardır ve Allah tarafından korunmuştur. Ancak korunma durumu, peygamberler dışında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kalanlar için geçerli değildir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3969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6352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93889"/>
            <a:ext cx="8689976" cy="4796852"/>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 dışındaki insanlara gelen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Kur’an’da da işaret edilmiştir. Hz. Meryem’e ve Hz. Musa’nın annesine peygamber olmadıkları halde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vahyedilmesi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duruma misal gösterilir. Burada geçen “vahiy” kelimesi,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anlamındadır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9461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“sizden önce yaşamış ümmetler içinde kendisine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muhaddes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edilen kişiler vardı. Ümmetim içinde onlardan biri varsa şüphesiz o, Ömer b.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Hattâb’dır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hadisi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sûfîlerce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konusuna delil kabul edilir.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72215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499016"/>
            <a:ext cx="8689976" cy="4991725"/>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 Ömer’in Medine’de hutbe esnasında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Sâriye’nin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komutasında savaşmakta olan ordunun konumunu görüp onu yönlendirmesi, Hz.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Sâriye’nin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bu hitabı duyup askerlere bu yönde direktif vermesi;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Useyd</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Hudayr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atı yanında bağlı olduğu halde, gece Kur’an okurken gökyüzünde gördüğü şeyin melekler olduğunu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ona söylemesi,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Sahabe’nin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kaldığı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dair misallerdendir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950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Teymiyye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harikulade hallerin bir kısmının fiilî olduğunu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bun¬lara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denildiğini, diğer kısmının bilgiyle ilgili olduğunu söyler. Ona göre bir kimsenin başkalarının işitmediği bir sesi işitmesi, görmediği şeyi görmesi, bilmediği şeyleri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yoluyla bilmesi gibi olaylar bilgiyle alâkalı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hariku¬lade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hâllerdir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1099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Ledün,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Muhâdara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Mükâşefe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ıstılahında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yoluyla bilgi edinmeye dair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ledün,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muhâdara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mükâşefe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kavramları da kullanılmaktadır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339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ledün, “Biz ona katımızdan (ledün) bir ilim öğrettik”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buyrulduğu üzere Hz. Hızır’a verilen ilmi tanımlamada kullanılmaktadır. Peygamberlere verilen ilim dini hükümler, ibadet, muamelât ve ahlâk bilgisidir. Hz. Hızır’a verilen bilgi ise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yoluyla olayların ve eşyanın sırlarını kavramaktır.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8697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Muhâdara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sözlükte alışveriş, hakkını aramak için mücadeleye girişme, padişahın huzurunda bulunanlarla yan yana oturması anlamındadır. Istılahta kişinin Allah’ın isimlerinden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feyizlenmek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O’nun huzurunda bulunduğu bilincine varması, kalbin itminana ermesi anlamına gelmektedir.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yaptığı zikirler kalbe yerleşip tesirini göstermeye başlayınca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muhâdara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etkisini göstermeye başlar.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95957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Mükâşefe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ortaya çıkarmak, bir şeyi örten perdeyi kaldırmak, keşfetmek, sırlarını birbirine açmak anlamındadır. Istılahta bir hususun keşif yoluyla bilinmesi demektir. İbn Arabi,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mükâşefenin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konusu,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mânâlar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yani gözle görünmeyen şeyler iken;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müşâhedeninki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gözle görünen şeylerdir” der.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4965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ilmi elde edebilmek için yorucu bir eğitim sürecinden geçer. Riyazet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masivadan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temizlenen kalbin,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bilgileri alma kabiliyeti ortaya çıkar. Yaygın tabirle kalp gözü açılan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kalır. Bu durum, her hangi bir uydu vericinin sinyallerini almak amacıyla alıcının ortam ve şartlarının oluşturulmasına benzetilebilir.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796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II </a:t>
            </a:r>
            <a:r>
              <a:rPr lang="tr-TR" sz="4400" b="1" dirty="0"/>
              <a:t/>
            </a:r>
            <a:br>
              <a:rPr lang="tr-TR" sz="4400" b="1" dirty="0"/>
            </a:br>
            <a:r>
              <a:rPr lang="tr-TR" sz="4400" b="1" dirty="0" smtClean="0"/>
              <a:t>DÖRDÜNCÜ BÖLÜM</a:t>
            </a:r>
            <a:r>
              <a:rPr lang="tr-TR" sz="4400" b="1" dirty="0"/>
              <a:t/>
            </a:r>
            <a:br>
              <a:rPr lang="tr-TR" sz="4400" b="1" dirty="0"/>
            </a:br>
            <a:r>
              <a:rPr lang="tr-TR" sz="4000" b="1" dirty="0" smtClean="0"/>
              <a:t>TASAVVUFİ KAVRAMLAR VE DEYİMLER</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tasavvuftaki yeri nedir?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herhangi bir test ve kontrol mekanizması var mıdır?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şuhûd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huzur kavramı ile yakın anlamda kullanılmaktadır. Tasavvuf ıstılahında,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sâlikin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gözü önünden eşyanın hakikatini gizleyen perdenin kalkması, eşyayı Hakk’ın birliğine delil görmesidir.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nefisler ölürken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kalpler dirilir.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‘’arınma’’</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yı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öngörürken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aydınlanma”yı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ifade eder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1291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103827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Epistemik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Değeri</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Epistemolojik açıdan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akıl,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nass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duyular yoluyla elde edilen bir bilgi çeşidi olmadığı gibi, şeytanın müdahalesinden de korunmuş değildir. Vahiyden ayrılan yönü ise başkası için delil kabul edilememesidir.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kaldığı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dinin hükümlerine uygunsa kendisi uygulayabilir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2069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948334"/>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 durum,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elde edilen bilginin güvenilmez olduğu anlamına gelmez. Zira nakil,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rey ve içtihadı bilgi kaynağı kabul eden tefsir, hadis, kelâm ve fıkıh gibi ilim dalları aynı yöntemleri kullandıkları halde farklı sonuçlara, hükümlere ulaşabilmektedirler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268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Gerekli ortam oluşturulduğunda hâsıl olan ilim tümel değil tikel, yani genel değil özel mahiyettedir. Belli bir olay, kişi ve hâlle ilgilidir. Bu tarzda elde edilen bilgi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hüküm niteliğinde olmadığından başkalarını bağlamaz. Bu durum,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kalan kişi için de geçerlidir.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1927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yoluyla elde edilen bilgiye, duyu tecrübelerindeki kadar yaygınlık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paylaşılabilirliğinin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bulunmamasından ötürü eleştiri getirilebilir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1249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Elbetteki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duyu tecrübesinin bu özelliği,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karşısında ona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epistemik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üstünlük sağlayacaktır. Bu iki tecrübenin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epistemik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açıdan tıpa tıp aynı düzlemeye yerleştirilemeyeceği de doğru ve kabul edilebilir bir iddiadır. Ancak tüm bu öncüllerden yola çıkılarak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bilgi değeri taşımadığı ileri sürülemez.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5146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Zira yaygınlık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paylaşılabilirlik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epistemik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statünün mutlak ve nihai belirleyicileri arasında yer almadığı gibi her alanda gerekli ve geçerli olan bir kriter de değildir. Spesifik bilim ve sanat alanları bu tür alanlardır. Kaldı 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paylaşılabilirlik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alanında tasavvufun kendine has bir terminolojisi bulunmaktadır.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0218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dayalı bilgi,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hükme kaynaklık etmese bile tamamen sübjektif de olmayıp kendi içinde test ve kontrol mekanizmaları vardır. Bu test ve kontrol mekanizmaları şunlardır: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0965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1.	“Keşf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dair bilginin içeriğinin doğru ve geçerli sayılabilmesi için her şeyden önce Kur’an ve sahih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Sünnet’e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uygun olmalı, onlarla çelişmemelidir. Yaşanan bu tecrübenin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Rahmânî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mi yoksa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şeytânî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mi olduğu konusunda karar vermek için Kur’an ve Sünnet, temel mekanizmalardan biridir.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1002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514006"/>
            <a:ext cx="8689976" cy="4976735"/>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Kehf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Suresi’nde kendisine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ledün verilen </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zâtın</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(Hızır)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yaptıklarını, şeriatı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tebliğle yükümlü bir peygamber olan Hz. Musa’nın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sorgulaması doğaldır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Ancak Hızır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durumu, diğer insanların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ilhâmının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dini hükümlere aykırı olmasına meşruiyet kazandırmaz.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Hızır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maruz kalan diğer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arasındaki fark, Hz. Hızır’ın İlahî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te’yidle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hareket ettiğinin, bizzat Kur’an-ı Kerim’le sabit olmasıdır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6698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88374"/>
          </a:xfrm>
        </p:spPr>
        <p:txBody>
          <a:bodyPr>
            <a:normAutofit/>
          </a:bodyPr>
          <a:lstStyle/>
          <a:p>
            <a:pPr algn="ctr"/>
            <a:r>
              <a:rPr lang="tr-TR" sz="3500" b="1" dirty="0"/>
              <a:t>Keşf ve </a:t>
            </a:r>
            <a:r>
              <a:rPr lang="tr-TR" sz="3500" b="1" dirty="0" err="1"/>
              <a:t>ilhâmın</a:t>
            </a:r>
            <a:r>
              <a:rPr lang="tr-TR" sz="3500" b="1" dirty="0"/>
              <a:t> tasavvuftaki yeri nedir?</a:t>
            </a:r>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İlim kelimesi müştaklarıyla birlikte Kuran-ı Kerim’de yedi yüz elli yerde geçmektedir.  Daha çok İlâhî bilgi veya vahiy anlamında kullanılmıştır.  İnsana Rabbini tanıtan, kulu Allah’a yaklaştıran iki türlü ilim vardır. Biri, zahiri diğeri ise batıni ilim</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134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Bu tarz bir bilgi, kendini kanıtlamış, otorite sayılan uzman ve öncü kişilerin yaşamış oldukları tecrübelerle de test ve kontrol edilir. Dolayısıyla asırlar boyunca şekillenmiş olan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tecrübe geleneği ve bu geleneğin arşiv kayıtları hükmündeki tasavvuf literatürü, bireysel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tecrübe iddiaları için birer test ve kontrol mekanizmasıdır.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180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3.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tecrübenin bir diğer test ve kontrol mekanizması, onun ürün ve meyveleridir. Tıpkı duyu tecrübesinde olduğu gibi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tecrübe de onu yaşayan kişilerin hayatlarında gerek teorik gerekse pratik düzlemde bir takım değişikliklere neden olmaktadır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62273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Sonuç itibariyle ilim,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sadece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duyular, nazariyat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rivâyetle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elde edilen zahiri bilgiden ibaret değildir. 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denilen, akıl ve kalp birlikteliğiyle elde edilen bu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bâtınî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ilim, farklı bir eğitim modeli ve bilgi edinme yöntemi sunar.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68789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993305"/>
          </a:xfrm>
        </p:spPr>
        <p:txBody>
          <a:bodyPr>
            <a:normAutofit fontScale="90000"/>
          </a:bodyPr>
          <a:lstStyle/>
          <a:p>
            <a:pPr algn="ctr"/>
            <a:r>
              <a:rPr lang="tr-TR" sz="3500" b="1" dirty="0"/>
              <a:t>Keşf ve </a:t>
            </a:r>
            <a:r>
              <a:rPr lang="tr-TR" sz="3500" b="1" dirty="0" err="1"/>
              <a:t>ilhâmın</a:t>
            </a:r>
            <a:r>
              <a:rPr lang="tr-TR" sz="3500" b="1" dirty="0"/>
              <a:t> herhangi bir test ve kontrol mekanizması var </a:t>
            </a:r>
            <a:r>
              <a:rPr lang="tr-TR" sz="3500" b="1" dirty="0" smtClean="0"/>
              <a:t>mıdır?</a:t>
            </a:r>
            <a:endParaRPr lang="tr-TR" sz="3500" b="1" dirty="0"/>
          </a:p>
        </p:txBody>
      </p:sp>
      <p:sp>
        <p:nvSpPr>
          <p:cNvPr id="3" name="Alt Başlık 2"/>
          <p:cNvSpPr>
            <a:spLocks noGrp="1"/>
          </p:cNvSpPr>
          <p:nvPr>
            <p:ph type="subTitle" idx="1"/>
          </p:nvPr>
        </p:nvSpPr>
        <p:spPr>
          <a:xfrm>
            <a:off x="1751012" y="1678898"/>
            <a:ext cx="8689976" cy="481184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Keşif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akıl yürütme ya da zahirî eğitimle değil, müridin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yolunda farz ve nafilelere devam ederek, çile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ortaya çıkabilen tecrübî bilgilerdir. Bu durum, televizyon vericisinin sinyallerini almak amacıyla kurulan (yerleştirilen) alıcının ortam ve şartlarının oluşturulmasına benzer.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5436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6352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Tasavvufu diğer İslami disiplinlerden ayıran öğelerden biri, bilgi edinme yöntemidir. Sûfîler, filozof ve kelamcılardan farklı olarak bilgiye akıl, nakil ve duyu yollarının ötesinde, almış oldukları manevî eğitimin beraberinde getirdiği tasavvufi tecrübe ve zevk yoluyla da ulaştıklarını iddia ederler.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559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7851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yoluyla ulaştıkları bu bilgi için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ledün,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mükâşefe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muhâdara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marifet terimlerini de kullanmaktadırlar.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12935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68453"/>
          </a:xfrm>
        </p:spPr>
        <p:txBody>
          <a:bodyPr>
            <a:normAutofit/>
          </a:bodyPr>
          <a:lstStyle/>
          <a:p>
            <a:pPr algn="ctr"/>
            <a:r>
              <a:rPr lang="tr-TR" sz="3500" b="1" dirty="0" smtClean="0"/>
              <a:t>Keşf ve </a:t>
            </a:r>
            <a:r>
              <a:rPr lang="tr-TR" sz="3500" b="1" dirty="0" err="1" smtClean="0"/>
              <a:t>ilhâmın</a:t>
            </a:r>
            <a:r>
              <a:rPr lang="tr-TR" sz="3500" b="1" dirty="0" smtClean="0"/>
              <a:t> tasavvuftaki yeri nedir?</a:t>
            </a:r>
            <a:endParaRPr lang="tr-TR" sz="35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 sözlükte perdenin açılması demektir. Tasavvuf ıstılahında, akıl ve duyularla ulaşılamayan bazı bilgilerin, doğrudan kişinin kalbinde uyanmasıdır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053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708492"/>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2188565"/>
            <a:ext cx="8689976" cy="4302176"/>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İlham ise sözlükte yutturup yok etmek anlamındadır. Istılahta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takvâ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riyâzet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mücâhedeye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bağlı olarak kalbe atılan şey, kalpte hâsıl olan ilim anlamındadır.  Keşf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duyular ve kıyas yoluyla elde edilen bilgiden farkı, manevî eğitim sürecinde bilginin (marifet), kalpte “aydınlanma” tarzında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âniden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hâsıl olmasıdır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76467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618551"/>
          </a:xfrm>
        </p:spPr>
        <p:txBody>
          <a:bodyPr>
            <a:no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454046"/>
            <a:ext cx="8689976" cy="5036695"/>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Burada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sezgi arasındaki farka işaret etmekte fayda vardır. İlham, feyz yoluyla kalbe gelen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mânâdır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Sezgi ise mantıktaki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hadsiyyât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 da diğer ilim dallarında bir konu üzerinde yoğunlaşma sonucu ortaya çıkan buluşlardır. İbn Arabi,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İlâhîyat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konularında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hâsıl olan bilginin, kişi açısından akıl ve fikirle kazanılan bilgiden daha sağlıklı ve güvenilir olduğunu savunur. Zira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vasıtasız ve doğrudan kalpte hâsıl olmaktadır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6359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38473"/>
          </a:xfrm>
        </p:spPr>
        <p:txBody>
          <a:bodyPr>
            <a:normAutofit/>
          </a:bodyPr>
          <a:lstStyle/>
          <a:p>
            <a:pPr algn="ctr"/>
            <a:r>
              <a:rPr lang="tr-TR" sz="3500" b="1" dirty="0"/>
              <a:t>Keşf ve </a:t>
            </a:r>
            <a:r>
              <a:rPr lang="tr-TR" sz="3500" b="1" dirty="0" err="1"/>
              <a:t>ilhâmın</a:t>
            </a:r>
            <a:r>
              <a:rPr lang="tr-TR" sz="3500" b="1" dirty="0"/>
              <a:t> tasavvuftaki yeri </a:t>
            </a:r>
            <a:r>
              <a:rPr lang="tr-TR" sz="3500" b="1" dirty="0" smtClean="0"/>
              <a:t>nedir?</a:t>
            </a:r>
            <a:endParaRPr lang="tr-TR" sz="3500" b="1" dirty="0"/>
          </a:p>
        </p:txBody>
      </p:sp>
      <p:sp>
        <p:nvSpPr>
          <p:cNvPr id="3" name="Alt Başlık 2"/>
          <p:cNvSpPr>
            <a:spLocks noGrp="1"/>
          </p:cNvSpPr>
          <p:nvPr>
            <p:ph type="subTitle" idx="1"/>
          </p:nvPr>
        </p:nvSpPr>
        <p:spPr>
          <a:xfrm>
            <a:off x="1751012" y="1618938"/>
            <a:ext cx="8689976" cy="487180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3</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 Arabi,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İlâhîyat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konularında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hâsıl olan bilginin, kişi açısından akıl ve fikirle kazanılan bilgiden daha sağlıklı ve güvenilir olduğunu savunur. Zira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vasıtasız ve doğrudan kalpte hâsıl olmaktadır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3966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533</TotalTime>
  <Words>1664</Words>
  <Application>Microsoft Office PowerPoint</Application>
  <PresentationFormat>Geniş ekran</PresentationFormat>
  <Paragraphs>109</Paragraphs>
  <Slides>33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33</vt:i4>
      </vt:variant>
    </vt:vector>
  </HeadingPairs>
  <TitlesOfParts>
    <vt:vector size="39" baseType="lpstr">
      <vt:lpstr>Arial</vt:lpstr>
      <vt:lpstr>Calibri</vt:lpstr>
      <vt:lpstr>Century Gothic</vt:lpstr>
      <vt:lpstr>Times New Roman</vt:lpstr>
      <vt:lpstr>Wingdings 3</vt:lpstr>
      <vt:lpstr>İyon</vt:lpstr>
      <vt:lpstr>TASAVVUF II  VII. YARIYIL GÜZ DÖNEMİ</vt:lpstr>
      <vt:lpstr>TASAVVUF II  DÖRDÜNCÜ BÖLÜM TASAVVUFİ KAVRAMLAR VE DEYİMLER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tasavvuftaki yeri nedir?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lpstr>Keşf ve ilhâmın herhangi bir test ve kontrol mekanizması var mıdır?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68</cp:revision>
  <dcterms:created xsi:type="dcterms:W3CDTF">2017-02-25T18:57:10Z</dcterms:created>
  <dcterms:modified xsi:type="dcterms:W3CDTF">2017-12-13T13:05:16Z</dcterms:modified>
</cp:coreProperties>
</file>