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4"/>
  </p:sldMasterIdLst>
  <p:notesMasterIdLst>
    <p:notesMasterId r:id="rId11"/>
  </p:notesMasterIdLst>
  <p:handoutMasterIdLst>
    <p:handoutMasterId r:id="rId12"/>
  </p:handoutMasterIdLst>
  <p:sldIdLst>
    <p:sldId id="265" r:id="rId5"/>
    <p:sldId id="268" r:id="rId6"/>
    <p:sldId id="269" r:id="rId7"/>
    <p:sldId id="270" r:id="rId8"/>
    <p:sldId id="271" r:id="rId9"/>
    <p:sldId id="272" r:id="rId10"/>
  </p:sldIdLst>
  <p:sldSz cx="12192000" cy="6858000"/>
  <p:notesSz cx="6858000" cy="9144000"/>
  <p:defaultTextStyle>
    <a:defPPr rtl="0"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74" d="100"/>
          <a:sy n="74" d="100"/>
        </p:scale>
        <p:origin x="57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0" d="100"/>
          <a:sy n="90" d="100"/>
        </p:scale>
        <p:origin x="2064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tr-TR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DDDFEAC2-31C5-4E20-8392-90B3ACECF82B}" type="datetime1">
              <a:rPr lang="tr-TR" smtClean="0"/>
              <a:t>29.01.2020</a:t>
            </a:fld>
            <a:endParaRPr lang="tr-TR" dirty="0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78FE58C-C1A6-4C4C-90C2-B7F5B0504B2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3460503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tr-TR" noProof="0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CE0D7EAE-6B40-42B4-9C34-6BA0B13E0324}" type="datetime1">
              <a:rPr lang="tr-TR" noProof="0" smtClean="0"/>
              <a:t>29.01.2020</a:t>
            </a:fld>
            <a:endParaRPr lang="tr-TR" noProof="0" dirty="0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tr-TR" noProof="0" dirty="0"/>
          </a:p>
        </p:txBody>
      </p:sp>
      <p:sp>
        <p:nvSpPr>
          <p:cNvPr id="5" name="Notlar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noProof="0" dirty="0" smtClean="0"/>
              <a:t>Asıl metin stillerini düzenle</a:t>
            </a:r>
          </a:p>
          <a:p>
            <a:pPr lvl="1" rtl="0"/>
            <a:r>
              <a:rPr lang="tr-TR" noProof="0" dirty="0" smtClean="0"/>
              <a:t>İkinci düzey</a:t>
            </a:r>
          </a:p>
          <a:p>
            <a:pPr lvl="2" rtl="0"/>
            <a:r>
              <a:rPr lang="tr-TR" noProof="0" dirty="0" smtClean="0"/>
              <a:t>Üçüncü düzey</a:t>
            </a:r>
          </a:p>
          <a:p>
            <a:pPr lvl="3" rtl="0"/>
            <a:r>
              <a:rPr lang="tr-TR" noProof="0" dirty="0" smtClean="0"/>
              <a:t>Dördüncü düzey</a:t>
            </a:r>
          </a:p>
          <a:p>
            <a:pPr lvl="4" rtl="0"/>
            <a:r>
              <a:rPr lang="tr-TR" noProof="0" dirty="0" smtClean="0"/>
              <a:t>Beşinci düzey</a:t>
            </a:r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10E1E9A-E921-4174-A0FC-51868D7AC568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7378600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lar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10E1E9A-E921-4174-A0FC-51868D7AC568}" type="slidenum">
              <a:rPr lang="tr-TR" smtClean="0"/>
              <a:t>1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945951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 rtlCol="0" anchor="b"/>
          <a:lstStyle>
            <a:lvl1pPr algn="ctr" rtl="0">
              <a:defRPr sz="6000"/>
            </a:lvl1pPr>
          </a:lstStyle>
          <a:p>
            <a:pPr rtl="0"/>
            <a:r>
              <a:rPr lang="tr-TR" smtClean="0"/>
              <a:t>Asıl başlık stili için tıklatın</a:t>
            </a:r>
            <a:endParaRPr lang="tr-TR" noProof="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 rtlCol="0"/>
          <a:lstStyle>
            <a:lvl1pPr marL="0" indent="0" algn="ctr">
              <a:buNone/>
              <a:defRPr sz="240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tr-TR" noProof="0" smtClean="0"/>
              <a:t>Asıl alt başlık stilini düzenlemek için tıklatın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4C94E88-F1F8-4CAB-9F29-9B03A1C10A31}" type="datetime1">
              <a:rPr lang="tr-TR" noProof="0" smtClean="0"/>
              <a:t>29.01.2020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646705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tr-TR" smtClean="0"/>
              <a:t>Asıl başlık stili için tıklatın</a:t>
            </a:r>
            <a:endParaRPr lang="tr-TR" noProof="0" dirty="0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1562100" y="1825625"/>
            <a:ext cx="9791700" cy="4351338"/>
          </a:xfrm>
        </p:spPr>
        <p:txBody>
          <a:bodyPr vert="eaVert" rtlCol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30000"/>
              </a:spcBef>
              <a:spcAft>
                <a:spcPts val="0"/>
              </a:spcAft>
              <a:buClr>
                <a:schemeClr val="accent3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ct val="30000"/>
              </a:spcBef>
              <a:spcAft>
                <a:spcPts val="0"/>
              </a:spcAft>
              <a:buClr>
                <a:schemeClr val="accent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tr-TR" smtClean="0"/>
              <a:t>Asıl metin stillerini düzenlemek için tıklatın</a:t>
            </a:r>
          </a:p>
          <a:p>
            <a:pPr marL="228600" marR="0" lvl="1" indent="-228600" algn="l" defTabSz="914400" rtl="0" eaLnBrk="1" fontAlgn="auto" latinLnBrk="0" hangingPunct="1">
              <a:lnSpc>
                <a:spcPct val="90000"/>
              </a:lnSpc>
              <a:spcBef>
                <a:spcPct val="30000"/>
              </a:spcBef>
              <a:spcAft>
                <a:spcPts val="0"/>
              </a:spcAft>
              <a:buClr>
                <a:schemeClr val="accent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tr-TR" smtClean="0"/>
              <a:t>İkinci düzey</a:t>
            </a:r>
          </a:p>
          <a:p>
            <a:pPr marL="228600" marR="0" lvl="2" indent="-228600" algn="l" defTabSz="914400" rtl="0" eaLnBrk="1" fontAlgn="auto" latinLnBrk="0" hangingPunct="1">
              <a:lnSpc>
                <a:spcPct val="90000"/>
              </a:lnSpc>
              <a:spcBef>
                <a:spcPct val="30000"/>
              </a:spcBef>
              <a:spcAft>
                <a:spcPts val="0"/>
              </a:spcAft>
              <a:buClr>
                <a:schemeClr val="accent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tr-TR" smtClean="0"/>
              <a:t>Üçüncü düzey</a:t>
            </a:r>
          </a:p>
          <a:p>
            <a:pPr marL="228600" marR="0" lvl="3" indent="-228600" algn="l" defTabSz="914400" rtl="0" eaLnBrk="1" fontAlgn="auto" latinLnBrk="0" hangingPunct="1">
              <a:lnSpc>
                <a:spcPct val="90000"/>
              </a:lnSpc>
              <a:spcBef>
                <a:spcPct val="30000"/>
              </a:spcBef>
              <a:spcAft>
                <a:spcPts val="0"/>
              </a:spcAft>
              <a:buClr>
                <a:schemeClr val="accent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tr-TR" smtClean="0"/>
              <a:t>Dördüncü düzey</a:t>
            </a:r>
          </a:p>
          <a:p>
            <a:pPr marL="228600" marR="0" lvl="4" indent="-228600" algn="l" defTabSz="914400" rtl="0" eaLnBrk="1" fontAlgn="auto" latinLnBrk="0" hangingPunct="1">
              <a:lnSpc>
                <a:spcPct val="90000"/>
              </a:lnSpc>
              <a:spcBef>
                <a:spcPct val="30000"/>
              </a:spcBef>
              <a:spcAft>
                <a:spcPts val="0"/>
              </a:spcAft>
              <a:buClr>
                <a:schemeClr val="accent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tr-TR" smtClean="0"/>
              <a:t>Beşinci düzey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B5EF780-D8D0-49CD-835A-B5D244B8054E}" type="datetime1">
              <a:rPr lang="tr-TR" noProof="0" smtClean="0"/>
              <a:t>29.01.2020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2821885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 rtlCol="0"/>
          <a:lstStyle>
            <a:lvl1pPr rtl="0">
              <a:defRPr/>
            </a:lvl1pPr>
          </a:lstStyle>
          <a:p>
            <a:pPr rtl="0"/>
            <a:r>
              <a:rPr lang="tr-TR" smtClean="0"/>
              <a:t>Asıl başlık stili için tıklatın</a:t>
            </a:r>
            <a:endParaRPr lang="tr-TR" noProof="0" dirty="0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1562100" y="365125"/>
            <a:ext cx="7010400" cy="5811838"/>
          </a:xfrm>
        </p:spPr>
        <p:txBody>
          <a:bodyPr vert="eaVert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4D95DCC-1E7A-4E1F-9CCC-D117988B022E}" type="datetime1">
              <a:rPr lang="tr-TR" noProof="0" smtClean="0"/>
              <a:t>29.01.2020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388830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esim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aşlık 1"/>
          <p:cNvSpPr>
            <a:spLocks noGrp="1"/>
          </p:cNvSpPr>
          <p:nvPr>
            <p:ph type="title"/>
          </p:nvPr>
        </p:nvSpPr>
        <p:spPr>
          <a:xfrm>
            <a:off x="1562100" y="457200"/>
            <a:ext cx="3932237" cy="1600200"/>
          </a:xfrm>
        </p:spPr>
        <p:txBody>
          <a:bodyPr rtlCol="0" anchor="b"/>
          <a:lstStyle>
            <a:lvl1pPr rtl="0">
              <a:defRPr sz="3200"/>
            </a:lvl1pPr>
          </a:lstStyle>
          <a:p>
            <a:pPr rtl="0"/>
            <a:r>
              <a:rPr lang="tr-TR" smtClean="0"/>
              <a:t>Asıl başlık stili için tıklatın</a:t>
            </a:r>
            <a:endParaRPr lang="tr-TR" noProof="0" dirty="0"/>
          </a:p>
        </p:txBody>
      </p:sp>
      <p:sp>
        <p:nvSpPr>
          <p:cNvPr id="3" name="Resim Yer Tutucusu 2" descr="Resim eklemek için boş yer tutucu. Yer tutucuya tıklayın ve eklemek istediğiniz resmi seçin"/>
          <p:cNvSpPr>
            <a:spLocks noGrp="1"/>
          </p:cNvSpPr>
          <p:nvPr>
            <p:ph type="pic" idx="1"/>
          </p:nvPr>
        </p:nvSpPr>
        <p:spPr>
          <a:xfrm>
            <a:off x="5678904" y="987425"/>
            <a:ext cx="5678424" cy="487362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tr-TR" noProof="0" smtClean="0"/>
              <a:t>Resim eklemek için simgeyi tıklatın</a:t>
            </a:r>
            <a:endParaRPr lang="tr-TR" noProof="0" dirty="0"/>
          </a:p>
        </p:txBody>
      </p:sp>
      <p:sp>
        <p:nvSpPr>
          <p:cNvPr id="8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562100" y="2101850"/>
            <a:ext cx="3932237" cy="375920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8885324-8F32-4C80-A359-D3A8C5DB7931}" type="datetime1">
              <a:rPr lang="tr-TR" noProof="0" smtClean="0"/>
              <a:t>29.01.2020</a:t>
            </a:fld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413888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tr-TR" smtClean="0"/>
              <a:t>Asıl başlık stili için tıklatın</a:t>
            </a:r>
            <a:endParaRPr lang="tr-TR" noProof="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D21EFAB-5A3E-4A81-B1B7-3E6936263CBE}" type="datetime1">
              <a:rPr lang="tr-TR" noProof="0" smtClean="0"/>
              <a:t>29.01.2020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2198793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241658" y="1709738"/>
            <a:ext cx="10105791" cy="2862262"/>
          </a:xfrm>
        </p:spPr>
        <p:txBody>
          <a:bodyPr rtlCol="0" anchor="b"/>
          <a:lstStyle>
            <a:lvl1pPr rtl="0">
              <a:defRPr sz="6000"/>
            </a:lvl1pPr>
          </a:lstStyle>
          <a:p>
            <a:pPr rtl="0"/>
            <a:r>
              <a:rPr lang="tr-TR" smtClean="0"/>
              <a:t>Asıl başlık stili için tıklatın</a:t>
            </a:r>
            <a:endParaRPr lang="tr-TR" noProof="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241658" y="4589463"/>
            <a:ext cx="10105791" cy="1500187"/>
          </a:xfrm>
        </p:spPr>
        <p:txBody>
          <a:bodyPr rtlCol="0"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7C1D2FD-63FB-47C0-929B-561F88D39C7E}" type="datetime1">
              <a:rPr lang="tr-TR" noProof="0" smtClean="0"/>
              <a:t>29.01.2020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4067686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tr-TR" smtClean="0"/>
              <a:t>Asıl başlık stili için tıklatın</a:t>
            </a:r>
            <a:endParaRPr lang="tr-TR" noProof="0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1569700" y="1825625"/>
            <a:ext cx="4754880" cy="4351338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 noProof="0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605325" y="1825625"/>
            <a:ext cx="4754880" cy="4351338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 noProof="0" dirty="0"/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5140FE2-8244-4E8C-89F6-A069EF214C54}" type="datetime1">
              <a:rPr lang="tr-TR" noProof="0" smtClean="0"/>
              <a:t>29.01.2020</a:t>
            </a:fld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10636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324100" y="274638"/>
            <a:ext cx="9023350" cy="1143000"/>
          </a:xfrm>
        </p:spPr>
        <p:txBody>
          <a:bodyPr rtlCol="0"/>
          <a:lstStyle>
            <a:lvl1pPr rtl="0">
              <a:defRPr/>
            </a:lvl1pPr>
          </a:lstStyle>
          <a:p>
            <a:pPr rtl="0"/>
            <a:r>
              <a:rPr lang="tr-TR" smtClean="0"/>
              <a:t>Asıl başlık stili için tıklatın</a:t>
            </a:r>
            <a:endParaRPr lang="tr-TR" noProof="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562100" y="1489075"/>
            <a:ext cx="4754880" cy="641350"/>
          </a:xfrm>
          <a:noFill/>
          <a:ln>
            <a:noFill/>
          </a:ln>
        </p:spPr>
        <p:txBody>
          <a:bodyPr rtlCol="0" anchor="b"/>
          <a:lstStyle>
            <a:lvl1pPr marL="0" indent="0">
              <a:buNone/>
              <a:defRPr sz="2400" b="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1562100" y="2193925"/>
            <a:ext cx="4754880" cy="3978275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 noProof="0" dirty="0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598920" y="1489075"/>
            <a:ext cx="4754880" cy="641350"/>
          </a:xfrm>
          <a:noFill/>
          <a:ln>
            <a:noFill/>
          </a:ln>
        </p:spPr>
        <p:txBody>
          <a:bodyPr rtlCol="0" anchor="b"/>
          <a:lstStyle>
            <a:lvl1pPr marL="0" indent="0">
              <a:buNone/>
              <a:defRPr sz="2400" b="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598920" y="2193925"/>
            <a:ext cx="4754880" cy="3978275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 noProof="0" dirty="0"/>
          </a:p>
        </p:txBody>
      </p:sp>
      <p:sp>
        <p:nvSpPr>
          <p:cNvPr id="7" name="Tarih Yer Tutucusu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BF57108-5D1B-4AF3-A09D-3E9B51DD64F9}" type="datetime1">
              <a:rPr lang="tr-TR" noProof="0" smtClean="0"/>
              <a:t>29.01.2020</a:t>
            </a:fld>
            <a:endParaRPr lang="tr-TR" noProof="0" dirty="0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23166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tr-TR" smtClean="0"/>
              <a:t>Asıl başlık stili için tıklatın</a:t>
            </a:r>
            <a:endParaRPr lang="tr-TR" noProof="0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4DF5B11-2220-4957-B834-D72A7A6865A5}" type="datetime1">
              <a:rPr lang="tr-TR" noProof="0" smtClean="0"/>
              <a:t>29.01.2020</a:t>
            </a:fld>
            <a:endParaRPr lang="tr-TR" noProof="0" dirty="0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5105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ih Yer Tutucusu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6C8F7A0-535A-4EF9-8CED-F049CF164F43}" type="datetime1">
              <a:rPr lang="tr-TR" noProof="0" smtClean="0"/>
              <a:t>29.01.2020</a:t>
            </a:fld>
            <a:endParaRPr lang="tr-TR" noProof="0" dirty="0"/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215141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Resim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562100" y="457200"/>
            <a:ext cx="3932237" cy="1600200"/>
          </a:xfrm>
        </p:spPr>
        <p:txBody>
          <a:bodyPr rtlCol="0" anchor="b"/>
          <a:lstStyle>
            <a:lvl1pPr rtl="0">
              <a:defRPr sz="3200"/>
            </a:lvl1pPr>
          </a:lstStyle>
          <a:p>
            <a:pPr rtl="0"/>
            <a:r>
              <a:rPr lang="tr-TR" smtClean="0"/>
              <a:t>Asıl başlık stili için tıklatın</a:t>
            </a:r>
            <a:endParaRPr lang="tr-TR" noProof="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678905" y="987425"/>
            <a:ext cx="5676483" cy="4873625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 noProof="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562100" y="2101850"/>
            <a:ext cx="3932237" cy="375920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705B58F-6C21-4971-B0FC-C86C7EDDE00A}" type="datetime1">
              <a:rPr lang="tr-TR" noProof="0" smtClean="0"/>
              <a:t>29.01.2020</a:t>
            </a:fld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2198712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aşlık 1"/>
          <p:cNvSpPr>
            <a:spLocks noGrp="1"/>
          </p:cNvSpPr>
          <p:nvPr>
            <p:ph type="title"/>
          </p:nvPr>
        </p:nvSpPr>
        <p:spPr>
          <a:xfrm>
            <a:off x="1562100" y="457200"/>
            <a:ext cx="3932237" cy="1600200"/>
          </a:xfrm>
        </p:spPr>
        <p:txBody>
          <a:bodyPr rtlCol="0" anchor="b"/>
          <a:lstStyle>
            <a:lvl1pPr rtl="0">
              <a:defRPr sz="3200"/>
            </a:lvl1pPr>
          </a:lstStyle>
          <a:p>
            <a:pPr rtl="0"/>
            <a:r>
              <a:rPr lang="tr-TR" smtClean="0"/>
              <a:t>Asıl başlık stili için tıklatın</a:t>
            </a:r>
            <a:endParaRPr lang="tr-TR" noProof="0" dirty="0"/>
          </a:p>
        </p:txBody>
      </p:sp>
      <p:sp>
        <p:nvSpPr>
          <p:cNvPr id="3" name="Resim Yer Tutucusu 2" descr="Resim eklemek için boş yer tutucu. Yer tutucuya tıklayın ve eklemek istediğiniz resmi seçin"/>
          <p:cNvSpPr>
            <a:spLocks noGrp="1"/>
          </p:cNvSpPr>
          <p:nvPr>
            <p:ph type="pic" idx="1"/>
          </p:nvPr>
        </p:nvSpPr>
        <p:spPr>
          <a:xfrm>
            <a:off x="5678904" y="987425"/>
            <a:ext cx="5678424" cy="487362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tr-TR" noProof="0" smtClean="0"/>
              <a:t>Resim eklemek için simgeyi tıklatın</a:t>
            </a:r>
            <a:endParaRPr lang="tr-TR" noProof="0" dirty="0"/>
          </a:p>
        </p:txBody>
      </p:sp>
      <p:sp>
        <p:nvSpPr>
          <p:cNvPr id="8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562100" y="2101850"/>
            <a:ext cx="3932237" cy="375920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E913516-4ACF-42A6-85AA-BE881FC0FF15}" type="datetime1">
              <a:rPr lang="tr-TR" noProof="0" smtClean="0"/>
              <a:t>29.01.2020</a:t>
            </a:fld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1619359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2324100" y="365125"/>
            <a:ext cx="9029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tr-TR" dirty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562100" y="1825625"/>
            <a:ext cx="9791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 smtClean="0"/>
              <a:t>Asıl metin stillerini düzenle</a:t>
            </a:r>
          </a:p>
          <a:p>
            <a:pPr lvl="1" rtl="0"/>
            <a:r>
              <a:rPr lang="tr-TR" noProof="0" dirty="0" smtClean="0"/>
              <a:t>İkinci düzey</a:t>
            </a:r>
          </a:p>
          <a:p>
            <a:pPr lvl="2" rtl="0"/>
            <a:r>
              <a:rPr lang="tr-TR" noProof="0" dirty="0" smtClean="0"/>
              <a:t>Üçüncü düzey</a:t>
            </a:r>
          </a:p>
          <a:p>
            <a:pPr lvl="3" rtl="0"/>
            <a:r>
              <a:rPr lang="tr-TR" noProof="0" dirty="0" smtClean="0"/>
              <a:t>Dördüncü düzey</a:t>
            </a:r>
          </a:p>
          <a:p>
            <a:pPr lvl="4" rtl="0"/>
            <a:r>
              <a:rPr lang="tr-TR" noProof="0" dirty="0" smtClean="0"/>
              <a:t>Beşinci düzey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2"/>
          </p:nvPr>
        </p:nvSpPr>
        <p:spPr>
          <a:xfrm>
            <a:off x="1562100" y="6356350"/>
            <a:ext cx="2552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CFA9B00F-A425-434F-A181-0B307C38ADD4}" type="datetime1">
              <a:rPr lang="tr-TR" noProof="0" smtClean="0"/>
              <a:t>29.01.2020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4648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077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71B7BAC7-FE87-40F6-AA24-4F4685D1B022}" type="slidenum">
              <a:rPr lang="tr-TR" noProof="0" smtClean="0"/>
              <a:pPr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219367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81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0" orient="horz" pos="2160" userDrawn="1">
          <p15:clr>
            <a:srgbClr val="F26B43"/>
          </p15:clr>
        </p15:guide>
        <p15:guide id="1" pos="3840" userDrawn="1">
          <p15:clr>
            <a:srgbClr val="F26B43"/>
          </p15:clr>
        </p15:guide>
        <p15:guide id="2" pos="1464" userDrawn="1">
          <p15:clr>
            <a:srgbClr val="F26B43"/>
          </p15:clr>
        </p15:guide>
        <p15:guide id="3" pos="7152" userDrawn="1">
          <p15:clr>
            <a:srgbClr val="F26B43"/>
          </p15:clr>
        </p15:guide>
        <p15:guide id="4" pos="984" userDrawn="1">
          <p15:clr>
            <a:srgbClr val="F26B43"/>
          </p15:clr>
        </p15:guide>
        <p15:guide id="5" orient="horz" pos="388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05308" y="680792"/>
            <a:ext cx="10899820" cy="2387600"/>
          </a:xfrm>
        </p:spPr>
        <p:txBody>
          <a:bodyPr rtlCol="0"/>
          <a:lstStyle/>
          <a:p>
            <a:pPr rtl="0"/>
            <a:r>
              <a:rPr lang="tr-TR" dirty="0" smtClean="0"/>
              <a:t>BIO 206 </a:t>
            </a:r>
            <a:br>
              <a:rPr lang="tr-TR" dirty="0" smtClean="0"/>
            </a:br>
            <a:r>
              <a:rPr lang="tr-TR" dirty="0" smtClean="0"/>
              <a:t>PLANT MORPHOLOGY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30817" y="3808099"/>
            <a:ext cx="9144000" cy="1655762"/>
          </a:xfrm>
        </p:spPr>
        <p:txBody>
          <a:bodyPr rtlCol="0">
            <a:normAutofit fontScale="92500" lnSpcReduction="20000"/>
          </a:bodyPr>
          <a:lstStyle/>
          <a:p>
            <a:pPr rtl="0"/>
            <a:r>
              <a:rPr lang="tr-TR" sz="3200" b="1" dirty="0" smtClean="0"/>
              <a:t>LECTURE NOTES</a:t>
            </a:r>
          </a:p>
          <a:p>
            <a:pPr rtl="0"/>
            <a:r>
              <a:rPr lang="tr-TR" sz="3200" b="1" dirty="0" smtClean="0"/>
              <a:t>14th </a:t>
            </a:r>
            <a:r>
              <a:rPr lang="tr-TR" sz="3200" b="1" dirty="0" smtClean="0"/>
              <a:t>WEEK</a:t>
            </a:r>
          </a:p>
          <a:p>
            <a:pPr rtl="0"/>
            <a:endParaRPr lang="tr-TR" dirty="0"/>
          </a:p>
          <a:p>
            <a:pPr rtl="0"/>
            <a:r>
              <a:rPr lang="tr-TR" dirty="0" smtClean="0"/>
              <a:t>DR. AYDAN ACAR ŞAHİN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23078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98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457200"/>
            <a:ext cx="78867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752600" y="3657600"/>
            <a:ext cx="8534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2000" b="1"/>
              <a:t>hilum- </a:t>
            </a:r>
            <a:r>
              <a:rPr lang="en-US" altLang="tr-TR" sz="2000"/>
              <a:t>scar of attachment of funiculus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752600" y="4572000"/>
            <a:ext cx="8915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2000" b="1"/>
              <a:t>cotylespermous – </a:t>
            </a:r>
            <a:r>
              <a:rPr lang="en-US" altLang="tr-TR" sz="2000"/>
              <a:t>nutritive tissue in cotyledons (e.g., beans, peas)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752600" y="5029200"/>
            <a:ext cx="8915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2000" b="1"/>
              <a:t>endospermous – </a:t>
            </a:r>
            <a:r>
              <a:rPr lang="en-US" altLang="tr-TR" sz="2000"/>
              <a:t>nutritive tissue in endosperm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752600" y="5486400"/>
            <a:ext cx="8915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2000" b="1"/>
              <a:t>exalbuminous – </a:t>
            </a:r>
            <a:r>
              <a:rPr lang="en-US" altLang="tr-TR" sz="2000"/>
              <a:t>no endosperm deposited (e.g., orchid seeds)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752600" y="4114800"/>
            <a:ext cx="8534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2000" b="1"/>
              <a:t>raphe – </a:t>
            </a:r>
            <a:r>
              <a:rPr lang="en-US" altLang="tr-TR" sz="2000"/>
              <a:t>ridge on seed coat formed from adnate funiculus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752600" y="5938838"/>
            <a:ext cx="8915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2000" b="1"/>
              <a:t>perispermous – </a:t>
            </a:r>
            <a:r>
              <a:rPr lang="en-US" altLang="tr-TR" sz="2000"/>
              <a:t>nutritive tissue in nucellus</a:t>
            </a:r>
          </a:p>
        </p:txBody>
      </p:sp>
      <p:sp>
        <p:nvSpPr>
          <p:cNvPr id="2" name="Metin kutusu 1"/>
          <p:cNvSpPr txBox="1"/>
          <p:nvPr/>
        </p:nvSpPr>
        <p:spPr>
          <a:xfrm>
            <a:off x="302653" y="196247"/>
            <a:ext cx="1830947" cy="830997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tr-TR" sz="4800" dirty="0" smtClean="0"/>
              <a:t>SEED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8254775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TextBox 4"/>
          <p:cNvSpPr txBox="1">
            <a:spLocks noChangeArrowheads="1"/>
          </p:cNvSpPr>
          <p:nvPr/>
        </p:nvSpPr>
        <p:spPr bwMode="auto">
          <a:xfrm>
            <a:off x="1752600" y="3657600"/>
            <a:ext cx="8534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2000" b="1"/>
              <a:t>hilum- </a:t>
            </a:r>
            <a:r>
              <a:rPr lang="en-US" altLang="tr-TR" sz="2000"/>
              <a:t>scar of attachment of funiculus</a:t>
            </a:r>
          </a:p>
        </p:txBody>
      </p:sp>
      <p:sp>
        <p:nvSpPr>
          <p:cNvPr id="171011" name="TextBox 5"/>
          <p:cNvSpPr txBox="1">
            <a:spLocks noChangeArrowheads="1"/>
          </p:cNvSpPr>
          <p:nvPr/>
        </p:nvSpPr>
        <p:spPr bwMode="auto">
          <a:xfrm>
            <a:off x="1752600" y="4572000"/>
            <a:ext cx="8915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2000" b="1"/>
              <a:t>cotylespermous – </a:t>
            </a:r>
            <a:r>
              <a:rPr lang="en-US" altLang="tr-TR" sz="2000"/>
              <a:t>nutritive tissue in cotyledons (e.g., beans, peas)</a:t>
            </a:r>
          </a:p>
        </p:txBody>
      </p:sp>
      <p:sp>
        <p:nvSpPr>
          <p:cNvPr id="171012" name="TextBox 6"/>
          <p:cNvSpPr txBox="1">
            <a:spLocks noChangeArrowheads="1"/>
          </p:cNvSpPr>
          <p:nvPr/>
        </p:nvSpPr>
        <p:spPr bwMode="auto">
          <a:xfrm>
            <a:off x="1752600" y="5029200"/>
            <a:ext cx="8915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2000" b="1"/>
              <a:t>endospermous – </a:t>
            </a:r>
            <a:r>
              <a:rPr lang="en-US" altLang="tr-TR" sz="2000"/>
              <a:t>nutritive tissue in endosperm</a:t>
            </a:r>
          </a:p>
        </p:txBody>
      </p:sp>
      <p:sp>
        <p:nvSpPr>
          <p:cNvPr id="171013" name="TextBox 7"/>
          <p:cNvSpPr txBox="1">
            <a:spLocks noChangeArrowheads="1"/>
          </p:cNvSpPr>
          <p:nvPr/>
        </p:nvSpPr>
        <p:spPr bwMode="auto">
          <a:xfrm>
            <a:off x="1752600" y="5486400"/>
            <a:ext cx="8915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2000" b="1"/>
              <a:t>exalbuminous – </a:t>
            </a:r>
            <a:r>
              <a:rPr lang="en-US" altLang="tr-TR" sz="2000"/>
              <a:t>no endosperm deposited (e.g., orchid seeds)</a:t>
            </a:r>
          </a:p>
        </p:txBody>
      </p:sp>
      <p:sp>
        <p:nvSpPr>
          <p:cNvPr id="171014" name="TextBox 8"/>
          <p:cNvSpPr txBox="1">
            <a:spLocks noChangeArrowheads="1"/>
          </p:cNvSpPr>
          <p:nvPr/>
        </p:nvSpPr>
        <p:spPr bwMode="auto">
          <a:xfrm>
            <a:off x="1752600" y="4114800"/>
            <a:ext cx="8534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2000" b="1"/>
              <a:t>raphe – </a:t>
            </a:r>
            <a:r>
              <a:rPr lang="en-US" altLang="tr-TR" sz="2000"/>
              <a:t>ridge on seed coat formed from adnate funiculus</a:t>
            </a:r>
          </a:p>
        </p:txBody>
      </p:sp>
      <p:sp>
        <p:nvSpPr>
          <p:cNvPr id="171015" name="TextBox 9"/>
          <p:cNvSpPr txBox="1">
            <a:spLocks noChangeArrowheads="1"/>
          </p:cNvSpPr>
          <p:nvPr/>
        </p:nvSpPr>
        <p:spPr bwMode="auto">
          <a:xfrm>
            <a:off x="1752600" y="5938838"/>
            <a:ext cx="8915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2000" b="1"/>
              <a:t>perispermous – </a:t>
            </a:r>
            <a:r>
              <a:rPr lang="en-US" altLang="tr-TR" sz="2000"/>
              <a:t>nutritive tissue in nucellus</a:t>
            </a:r>
          </a:p>
        </p:txBody>
      </p:sp>
      <p:pic>
        <p:nvPicPr>
          <p:cNvPr id="17101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0689" y="428625"/>
            <a:ext cx="6118225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92816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29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143001"/>
            <a:ext cx="1714500" cy="263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905000" y="3810001"/>
            <a:ext cx="85344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2400" b="1"/>
              <a:t>caruncle/strophiole – </a:t>
            </a:r>
            <a:r>
              <a:rPr lang="en-US" altLang="tr-TR" sz="2400"/>
              <a:t>a fleshy outgrowth at the base of the seed; function in animal seed dispersal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905000" y="381000"/>
            <a:ext cx="85344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2400" b="1"/>
              <a:t>aril - </a:t>
            </a:r>
            <a:r>
              <a:rPr lang="en-US" altLang="tr-TR" sz="2400"/>
              <a:t>a fleshy outgrowth of the funiculus, raphe, or integuments (but separate from the integuments) that generally functions in animal seed dispersal</a:t>
            </a:r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7620000" y="1447801"/>
            <a:ext cx="1752600" cy="2333625"/>
            <a:chOff x="6096001" y="1447800"/>
            <a:chExt cx="1752599" cy="2334399"/>
          </a:xfrm>
        </p:grpSpPr>
        <p:pic>
          <p:nvPicPr>
            <p:cNvPr id="172043" name="Picture 7" descr="taxus_sp-female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5895974" y="1647827"/>
              <a:ext cx="2000253" cy="1600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2044" name="TextBox 8"/>
            <p:cNvSpPr txBox="1">
              <a:spLocks noChangeArrowheads="1"/>
            </p:cNvSpPr>
            <p:nvPr/>
          </p:nvSpPr>
          <p:spPr bwMode="auto">
            <a:xfrm>
              <a:off x="6172200" y="3505200"/>
              <a:ext cx="1676400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75000"/>
                <a:buFont typeface="Monotype Sorts" charset="2"/>
                <a:buChar char=""/>
                <a:defRPr sz="32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folHlink"/>
                </a:buClr>
                <a:buSzPct val="75000"/>
                <a:buFont typeface="Monotype Sorts" charset="2"/>
                <a:buChar char=""/>
                <a:defRPr sz="28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65000"/>
                <a:buFont typeface="Monotype Sorts" charset="2"/>
                <a:buChar char=""/>
                <a:defRPr sz="24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tr-TR" sz="1200" i="1">
                  <a:solidFill>
                    <a:schemeClr val="tx2"/>
                  </a:solidFill>
                </a:rPr>
                <a:t>Taxus</a:t>
              </a:r>
              <a:r>
                <a:rPr lang="en-US" altLang="tr-TR" sz="1200">
                  <a:solidFill>
                    <a:schemeClr val="tx2"/>
                  </a:solidFill>
                </a:rPr>
                <a:t>, yew  Taxaceae</a:t>
              </a:r>
            </a:p>
          </p:txBody>
        </p:sp>
      </p:grpSp>
      <p:grpSp>
        <p:nvGrpSpPr>
          <p:cNvPr id="5" name="Group 11"/>
          <p:cNvGrpSpPr>
            <a:grpSpLocks/>
          </p:cNvGrpSpPr>
          <p:nvPr/>
        </p:nvGrpSpPr>
        <p:grpSpPr bwMode="auto">
          <a:xfrm>
            <a:off x="6172200" y="4191001"/>
            <a:ext cx="3581400" cy="2562225"/>
            <a:chOff x="4648200" y="4191000"/>
            <a:chExt cx="3581400" cy="2562999"/>
          </a:xfrm>
        </p:grpSpPr>
        <p:grpSp>
          <p:nvGrpSpPr>
            <p:cNvPr id="172039" name="Group 6"/>
            <p:cNvGrpSpPr>
              <a:grpSpLocks/>
            </p:cNvGrpSpPr>
            <p:nvPr/>
          </p:nvGrpSpPr>
          <p:grpSpPr bwMode="auto">
            <a:xfrm>
              <a:off x="5410200" y="4191000"/>
              <a:ext cx="1828800" cy="2514600"/>
              <a:chOff x="5257800" y="4343400"/>
              <a:chExt cx="1828800" cy="2514600"/>
            </a:xfrm>
          </p:grpSpPr>
          <p:pic>
            <p:nvPicPr>
              <p:cNvPr id="172041" name="Picture 3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57800" y="4419600"/>
                <a:ext cx="1600200" cy="2438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72042" name="Rectangle 5"/>
              <p:cNvSpPr>
                <a:spLocks noChangeArrowheads="1"/>
              </p:cNvSpPr>
              <p:nvPr/>
            </p:nvSpPr>
            <p:spPr bwMode="auto">
              <a:xfrm flipV="1">
                <a:off x="6705600" y="4343400"/>
                <a:ext cx="381000" cy="304800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 lIns="90487" tIns="44450" rIns="90487" bIns="44450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Monotype Sorts" charset="2"/>
                  <a:buChar char=""/>
                  <a:defRPr sz="3200">
                    <a:solidFill>
                      <a:schemeClr val="tx1"/>
                    </a:solidFill>
                    <a:latin typeface="Times" panose="02020603050405020304" pitchFamily="18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Monotype Sorts" charset="2"/>
                  <a:buChar char=""/>
                  <a:defRPr sz="2800">
                    <a:solidFill>
                      <a:schemeClr val="tx1"/>
                    </a:solidFill>
                    <a:latin typeface="Times" panose="02020603050405020304" pitchFamily="18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SzPct val="65000"/>
                  <a:buFont typeface="Monotype Sorts" charset="2"/>
                  <a:buChar char=""/>
                  <a:defRPr sz="2400">
                    <a:solidFill>
                      <a:schemeClr val="tx1"/>
                    </a:solidFill>
                    <a:latin typeface="Times" panose="02020603050405020304" pitchFamily="18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  <a:ea typeface="MS PGothic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tr-TR" altLang="tr-TR" sz="4400">
                  <a:solidFill>
                    <a:schemeClr val="tx2"/>
                  </a:solidFill>
                </a:endParaRPr>
              </a:p>
            </p:txBody>
          </p:sp>
        </p:grpSp>
        <p:sp>
          <p:nvSpPr>
            <p:cNvPr id="172040" name="TextBox 10"/>
            <p:cNvSpPr txBox="1">
              <a:spLocks noChangeArrowheads="1"/>
            </p:cNvSpPr>
            <p:nvPr/>
          </p:nvSpPr>
          <p:spPr bwMode="auto">
            <a:xfrm>
              <a:off x="4648200" y="6477000"/>
              <a:ext cx="3581400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75000"/>
                <a:buFont typeface="Monotype Sorts" charset="2"/>
                <a:buChar char=""/>
                <a:defRPr sz="32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folHlink"/>
                </a:buClr>
                <a:buSzPct val="75000"/>
                <a:buFont typeface="Monotype Sorts" charset="2"/>
                <a:buChar char=""/>
                <a:defRPr sz="28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65000"/>
                <a:buFont typeface="Monotype Sorts" charset="2"/>
                <a:buChar char=""/>
                <a:defRPr sz="24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tr-TR" sz="1200" i="1">
                  <a:solidFill>
                    <a:schemeClr val="tx2"/>
                  </a:solidFill>
                </a:rPr>
                <a:t>Ricinus communis</a:t>
              </a:r>
              <a:r>
                <a:rPr lang="en-US" altLang="tr-TR" sz="1200">
                  <a:solidFill>
                    <a:schemeClr val="tx2"/>
                  </a:solidFill>
                </a:rPr>
                <a:t>, castor-bean Euphorbiaceae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1861323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TextBox 1"/>
          <p:cNvSpPr txBox="1">
            <a:spLocks noChangeArrowheads="1"/>
          </p:cNvSpPr>
          <p:nvPr/>
        </p:nvSpPr>
        <p:spPr bwMode="auto">
          <a:xfrm>
            <a:off x="3429001" y="0"/>
            <a:ext cx="5527675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4400"/>
              <a:t>Fruit and seed dispersal</a:t>
            </a: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981200" y="1020764"/>
            <a:ext cx="8686800" cy="484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2800" b="1"/>
              <a:t>Diaspore </a:t>
            </a:r>
            <a:r>
              <a:rPr lang="en-US" altLang="tr-TR" sz="2800"/>
              <a:t>– dispersal unit (seeds and/or fruits)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tr-TR"/>
          </a:p>
          <a:p>
            <a:pPr>
              <a:spcBef>
                <a:spcPct val="0"/>
              </a:spcBef>
              <a:spcAft>
                <a:spcPts val="600"/>
              </a:spcAft>
              <a:buClrTx/>
              <a:buSzTx/>
              <a:buNone/>
            </a:pPr>
            <a:r>
              <a:rPr lang="en-US" altLang="tr-TR" sz="2000" b="1"/>
              <a:t>anemochory </a:t>
            </a:r>
            <a:r>
              <a:rPr lang="en-US" altLang="tr-TR" sz="2000"/>
              <a:t>– dispersal by wind (e.g., samaras, achene w/pappus)</a:t>
            </a:r>
          </a:p>
          <a:p>
            <a:pPr>
              <a:spcBef>
                <a:spcPct val="0"/>
              </a:spcBef>
              <a:spcAft>
                <a:spcPts val="600"/>
              </a:spcAft>
              <a:buClrTx/>
              <a:buSzTx/>
              <a:buNone/>
            </a:pPr>
            <a:r>
              <a:rPr lang="en-US" altLang="tr-TR" sz="2000" b="1"/>
              <a:t>autochory </a:t>
            </a:r>
            <a:r>
              <a:rPr lang="en-US" altLang="tr-TR" sz="2000"/>
              <a:t>– self dispersal</a:t>
            </a:r>
          </a:p>
          <a:p>
            <a:pPr>
              <a:spcBef>
                <a:spcPct val="0"/>
              </a:spcBef>
              <a:spcAft>
                <a:spcPts val="600"/>
              </a:spcAft>
              <a:buClrTx/>
              <a:buSzTx/>
              <a:buNone/>
            </a:pPr>
            <a:r>
              <a:rPr lang="en-US" altLang="tr-TR" sz="2000"/>
              <a:t>	</a:t>
            </a:r>
            <a:r>
              <a:rPr lang="en-US" altLang="tr-TR" sz="2000" b="1"/>
              <a:t>explosively dehiscent </a:t>
            </a:r>
            <a:r>
              <a:rPr lang="en-US" altLang="tr-TR" sz="2000"/>
              <a:t>fruits (e.g., </a:t>
            </a:r>
            <a:r>
              <a:rPr lang="en-US" altLang="tr-TR" sz="2000" i="1"/>
              <a:t>Ceanothus</a:t>
            </a:r>
            <a:r>
              <a:rPr lang="en-US" altLang="tr-TR" sz="2000"/>
              <a:t>)</a:t>
            </a:r>
          </a:p>
          <a:p>
            <a:pPr>
              <a:spcBef>
                <a:spcPct val="0"/>
              </a:spcBef>
              <a:spcAft>
                <a:spcPts val="600"/>
              </a:spcAft>
              <a:buClrTx/>
              <a:buSzTx/>
              <a:buNone/>
            </a:pPr>
            <a:r>
              <a:rPr lang="en-US" altLang="tr-TR" sz="2000"/>
              <a:t>	</a:t>
            </a:r>
            <a:r>
              <a:rPr lang="en-US" altLang="tr-TR" sz="2000" b="1"/>
              <a:t>hypogeous </a:t>
            </a:r>
            <a:r>
              <a:rPr lang="en-US" altLang="tr-TR" sz="2000"/>
              <a:t>fruits –plant themselves (e.g., </a:t>
            </a:r>
            <a:r>
              <a:rPr lang="en-US" altLang="tr-TR" sz="2000" i="1"/>
              <a:t>Arachis,</a:t>
            </a:r>
            <a:r>
              <a:rPr lang="en-US" altLang="tr-TR" sz="2000"/>
              <a:t> peanut)</a:t>
            </a:r>
          </a:p>
          <a:p>
            <a:pPr>
              <a:spcBef>
                <a:spcPct val="0"/>
              </a:spcBef>
              <a:spcAft>
                <a:spcPts val="600"/>
              </a:spcAft>
              <a:buClrTx/>
              <a:buSzTx/>
              <a:buNone/>
            </a:pPr>
            <a:r>
              <a:rPr lang="en-US" altLang="tr-TR" sz="2000" b="1"/>
              <a:t>hydrochory </a:t>
            </a:r>
            <a:r>
              <a:rPr lang="en-US" altLang="tr-TR" sz="2000"/>
              <a:t>– water dispersal (e.g., </a:t>
            </a:r>
            <a:r>
              <a:rPr lang="en-US" altLang="tr-TR" sz="2000" i="1"/>
              <a:t>Cocos nucifera</a:t>
            </a:r>
            <a:r>
              <a:rPr lang="en-US" altLang="tr-TR" sz="2000"/>
              <a:t>, coconut)</a:t>
            </a:r>
          </a:p>
          <a:p>
            <a:pPr>
              <a:spcBef>
                <a:spcPct val="0"/>
              </a:spcBef>
              <a:spcAft>
                <a:spcPts val="600"/>
              </a:spcAft>
              <a:buClrTx/>
              <a:buSzTx/>
              <a:buNone/>
            </a:pPr>
            <a:r>
              <a:rPr lang="en-US" altLang="tr-TR" sz="2000" b="1"/>
              <a:t>zoochory </a:t>
            </a:r>
            <a:r>
              <a:rPr lang="en-US" altLang="tr-TR" sz="2000"/>
              <a:t>– dispersal by animals</a:t>
            </a:r>
          </a:p>
          <a:p>
            <a:pPr>
              <a:spcBef>
                <a:spcPct val="0"/>
              </a:spcBef>
              <a:spcAft>
                <a:spcPts val="600"/>
              </a:spcAft>
              <a:buClrTx/>
              <a:buSzTx/>
              <a:buNone/>
            </a:pPr>
            <a:r>
              <a:rPr lang="en-US" altLang="tr-TR" sz="2000"/>
              <a:t>	</a:t>
            </a:r>
            <a:r>
              <a:rPr lang="en-US" altLang="tr-TR" sz="2000" b="1"/>
              <a:t>myrmecochory </a:t>
            </a:r>
            <a:r>
              <a:rPr lang="en-US" altLang="tr-TR" sz="2000"/>
              <a:t>– ant dispersal (e.g., </a:t>
            </a:r>
            <a:r>
              <a:rPr lang="en-US" altLang="tr-TR" sz="2000" i="1"/>
              <a:t>Viola</a:t>
            </a:r>
            <a:r>
              <a:rPr lang="en-US" altLang="tr-TR" sz="2000"/>
              <a:t>, violet; seeds w/caruncle)</a:t>
            </a:r>
          </a:p>
          <a:p>
            <a:pPr>
              <a:spcBef>
                <a:spcPct val="0"/>
              </a:spcBef>
              <a:spcAft>
                <a:spcPts val="600"/>
              </a:spcAft>
              <a:buClrTx/>
              <a:buSzTx/>
              <a:buNone/>
            </a:pPr>
            <a:r>
              <a:rPr lang="en-US" altLang="tr-TR" sz="2000"/>
              <a:t>	</a:t>
            </a:r>
            <a:r>
              <a:rPr lang="en-US" altLang="tr-TR" sz="2000" b="1"/>
              <a:t>exozoic </a:t>
            </a:r>
            <a:r>
              <a:rPr lang="en-US" altLang="tr-TR" sz="2000"/>
              <a:t>– diaspore attached to animal (e.g., burs)</a:t>
            </a:r>
          </a:p>
          <a:p>
            <a:pPr>
              <a:spcBef>
                <a:spcPct val="0"/>
              </a:spcBef>
              <a:spcAft>
                <a:spcPts val="600"/>
              </a:spcAft>
              <a:buClrTx/>
              <a:buSzTx/>
              <a:buNone/>
            </a:pPr>
            <a:r>
              <a:rPr lang="en-US" altLang="tr-TR" sz="2000"/>
              <a:t>	</a:t>
            </a:r>
            <a:r>
              <a:rPr lang="en-US" altLang="tr-TR" sz="2000" b="1"/>
              <a:t>endozoic </a:t>
            </a:r>
            <a:r>
              <a:rPr lang="en-US" altLang="tr-TR" sz="2000"/>
              <a:t>– diaspore eaten, passes through gut (fleshy fruits)</a:t>
            </a:r>
          </a:p>
          <a:p>
            <a:pPr>
              <a:spcBef>
                <a:spcPct val="0"/>
              </a:spcBef>
              <a:spcAft>
                <a:spcPts val="600"/>
              </a:spcAft>
              <a:buClrTx/>
              <a:buSzTx/>
              <a:buNone/>
            </a:pPr>
            <a:r>
              <a:rPr lang="en-US" altLang="tr-TR" sz="2000" b="1"/>
              <a:t>atelochory </a:t>
            </a:r>
            <a:r>
              <a:rPr lang="en-US" altLang="tr-TR" sz="2000"/>
              <a:t>– absence of specialized dispersal</a:t>
            </a:r>
          </a:p>
        </p:txBody>
      </p:sp>
    </p:spTree>
    <p:extLst>
      <p:ext uri="{BB962C8B-B14F-4D97-AF65-F5344CB8AC3E}">
        <p14:creationId xmlns:p14="http://schemas.microsoft.com/office/powerpoint/2010/main" val="361170727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82" name="Resim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524000"/>
            <a:ext cx="34544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083" name="Resim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530350"/>
            <a:ext cx="3937000" cy="334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2423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Bulutlar tasarım şablonu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9Top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/>
        </a:defPPr>
      </a:lstStyle>
      <a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13665949_TF03460508" id="{7961A5F8-AD37-46E5-B777-83CDBC30EA30}" vid="{87683579-34D0-4B0D-9A12-F5DF22159786}"/>
    </a:ext>
  </a:extLst>
</a:theme>
</file>

<file path=ppt/theme/theme2.xml><?xml version="1.0" encoding="utf-8"?>
<a:theme xmlns:a="http://schemas.openxmlformats.org/drawingml/2006/main" name="Ofis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9Top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9Top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Props1.xml><?xml version="1.0" encoding="utf-8"?>
<ds:datastoreItem xmlns:ds="http://schemas.openxmlformats.org/officeDocument/2006/customXml" ds:itemID="{B024FD56-CE1B-42FC-9E83-BFBF160724C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253D857-4181-4777-8893-6E45A690F9F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EDD01B8-816B-49B7-8C81-03AB51D87C54}">
  <ds:schemaRefs>
    <ds:schemaRef ds:uri="http://schemas.microsoft.com/office/2006/documentManagement/types"/>
    <ds:schemaRef ds:uri="http://purl.org/dc/elements/1.1/"/>
    <ds:schemaRef ds:uri="http://purl.org/dc/dcmitype/"/>
    <ds:schemaRef ds:uri="http://schemas.microsoft.com/office/2006/metadata/properties"/>
    <ds:schemaRef ds:uri="http://schemas.microsoft.com/office/infopath/2007/PartnerControls"/>
    <ds:schemaRef ds:uri="40262f94-9f35-4ac3-9a90-690165a166b7"/>
    <ds:schemaRef ds:uri="http://purl.org/dc/terms/"/>
    <ds:schemaRef ds:uri="http://www.w3.org/XML/1998/namespace"/>
    <ds:schemaRef ds:uri="a4f35948-e619-41b3-aa29-22878b09cfd2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Bulutlar tasarım slaytları</Template>
  <TotalTime>192</TotalTime>
  <Words>200</Words>
  <Application>Microsoft Office PowerPoint</Application>
  <PresentationFormat>Geniş ekran</PresentationFormat>
  <Paragraphs>36</Paragraphs>
  <Slides>6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3" baseType="lpstr">
      <vt:lpstr>MS PGothic</vt:lpstr>
      <vt:lpstr>Arial</vt:lpstr>
      <vt:lpstr>Calibri</vt:lpstr>
      <vt:lpstr>Cambria</vt:lpstr>
      <vt:lpstr>Monotype Sorts</vt:lpstr>
      <vt:lpstr>Times</vt:lpstr>
      <vt:lpstr>Bulutlar tasarım şablonu</vt:lpstr>
      <vt:lpstr>BIO 206  PLANT MORPHOLOGY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 206  PLANT MORPHOLOGY</dc:title>
  <dc:creator>aydan acar</dc:creator>
  <cp:lastModifiedBy>aydan acar</cp:lastModifiedBy>
  <cp:revision>15</cp:revision>
  <dcterms:created xsi:type="dcterms:W3CDTF">2020-01-28T17:23:05Z</dcterms:created>
  <dcterms:modified xsi:type="dcterms:W3CDTF">2020-01-29T06:50:02Z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74062900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