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65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0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DFEAC2-31C5-4E20-8392-90B3ACECF82B}" type="datetime1">
              <a:rPr lang="tr-TR" smtClean="0"/>
              <a:t>29.01.2020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0D7EAE-6B40-42B4-9C34-6BA0B13E0324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59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C94E88-F1F8-4CAB-9F29-9B03A1C10A31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Asıl metin stillerini düzenlemek için tıklatın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İkinci düzey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Üçüncü düzey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Dördüncü düzey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5EF780-D8D0-49CD-835A-B5D244B8054E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D95DCC-1E7A-4E1F-9CCC-D117988B022E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85324-8F32-4C80-A359-D3A8C5DB7931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1EFAB-5A3E-4A81-B1B7-3E6936263CBE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C1D2FD-63FB-47C0-929B-561F88D39C7E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40FE2-8244-4E8C-89F6-A069EF214C54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F57108-5D1B-4AF3-A09D-3E9B51DD64F9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DF5B11-2220-4957-B834-D72A7A6865A5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C8F7A0-535A-4EF9-8CED-F049CF164F43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05B58F-6C21-4971-B0FC-C86C7EDDE00A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913516-4ACF-42A6-85AA-BE881FC0FF15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FA9B00F-A425-434F-A181-0B307C38ADD4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5308" y="680792"/>
            <a:ext cx="10899820" cy="2387600"/>
          </a:xfrm>
        </p:spPr>
        <p:txBody>
          <a:bodyPr rtlCol="0"/>
          <a:lstStyle/>
          <a:p>
            <a:pPr rtl="0"/>
            <a:r>
              <a:rPr lang="tr-TR" dirty="0" smtClean="0"/>
              <a:t>BIO 206 </a:t>
            </a:r>
            <a:br>
              <a:rPr lang="tr-TR" dirty="0" smtClean="0"/>
            </a:br>
            <a:r>
              <a:rPr lang="tr-TR" dirty="0" smtClean="0"/>
              <a:t>PLANT MORPHOLOGY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0817" y="3808099"/>
            <a:ext cx="9144000" cy="165576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tr-TR" sz="3200" b="1" dirty="0" smtClean="0"/>
              <a:t>LECTURE NOTES</a:t>
            </a:r>
          </a:p>
          <a:p>
            <a:pPr rtl="0"/>
            <a:r>
              <a:rPr lang="tr-TR" sz="3200" b="1" dirty="0" smtClean="0"/>
              <a:t>14th </a:t>
            </a:r>
            <a:r>
              <a:rPr lang="tr-TR" sz="3200" b="1" dirty="0" smtClean="0"/>
              <a:t>WEEK</a:t>
            </a:r>
          </a:p>
          <a:p>
            <a:pPr rtl="0"/>
            <a:endParaRPr lang="tr-TR" dirty="0"/>
          </a:p>
          <a:p>
            <a:pPr rtl="0"/>
            <a:r>
              <a:rPr lang="tr-TR" dirty="0" smtClean="0"/>
              <a:t>DR. AYDAN ACAR ŞAHİN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886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3657600"/>
            <a:ext cx="853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b="1"/>
              <a:t>hilum- </a:t>
            </a:r>
            <a:r>
              <a:rPr lang="en-US" altLang="tr-TR" sz="2000"/>
              <a:t>scar of attachment of funiculus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2600" y="45720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b="1"/>
              <a:t>cotylespermous – </a:t>
            </a:r>
            <a:r>
              <a:rPr lang="en-US" altLang="tr-TR" sz="2000"/>
              <a:t>nutritive tissue in cotyledons (e.g., beans, peas)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52600" y="50292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b="1"/>
              <a:t>endospermous – </a:t>
            </a:r>
            <a:r>
              <a:rPr lang="en-US" altLang="tr-TR" sz="2000"/>
              <a:t>nutritive tissue in endosperm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52600" y="5486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b="1"/>
              <a:t>exalbuminous – </a:t>
            </a:r>
            <a:r>
              <a:rPr lang="en-US" altLang="tr-TR" sz="2000"/>
              <a:t>no endosperm deposited (e.g., orchid seeds)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4114800"/>
            <a:ext cx="853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b="1"/>
              <a:t>raphe – </a:t>
            </a:r>
            <a:r>
              <a:rPr lang="en-US" altLang="tr-TR" sz="2000"/>
              <a:t>ridge on seed coat formed from adnate funiculus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52600" y="5938838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b="1"/>
              <a:t>perispermous – </a:t>
            </a:r>
            <a:r>
              <a:rPr lang="en-US" altLang="tr-TR" sz="2000"/>
              <a:t>nutritive tissue in nucellus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302653" y="196247"/>
            <a:ext cx="1830947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tr-TR" sz="4800" dirty="0" smtClean="0"/>
              <a:t>SEED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2547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Box 4"/>
          <p:cNvSpPr txBox="1">
            <a:spLocks noChangeArrowheads="1"/>
          </p:cNvSpPr>
          <p:nvPr/>
        </p:nvSpPr>
        <p:spPr bwMode="auto">
          <a:xfrm>
            <a:off x="1752600" y="3657600"/>
            <a:ext cx="853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b="1"/>
              <a:t>hilum- </a:t>
            </a:r>
            <a:r>
              <a:rPr lang="en-US" altLang="tr-TR" sz="2000"/>
              <a:t>scar of attachment of funiculus</a:t>
            </a:r>
          </a:p>
        </p:txBody>
      </p:sp>
      <p:sp>
        <p:nvSpPr>
          <p:cNvPr id="171011" name="TextBox 5"/>
          <p:cNvSpPr txBox="1">
            <a:spLocks noChangeArrowheads="1"/>
          </p:cNvSpPr>
          <p:nvPr/>
        </p:nvSpPr>
        <p:spPr bwMode="auto">
          <a:xfrm>
            <a:off x="1752600" y="45720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b="1"/>
              <a:t>cotylespermous – </a:t>
            </a:r>
            <a:r>
              <a:rPr lang="en-US" altLang="tr-TR" sz="2000"/>
              <a:t>nutritive tissue in cotyledons (e.g., beans, peas)</a:t>
            </a:r>
          </a:p>
        </p:txBody>
      </p:sp>
      <p:sp>
        <p:nvSpPr>
          <p:cNvPr id="171012" name="TextBox 6"/>
          <p:cNvSpPr txBox="1">
            <a:spLocks noChangeArrowheads="1"/>
          </p:cNvSpPr>
          <p:nvPr/>
        </p:nvSpPr>
        <p:spPr bwMode="auto">
          <a:xfrm>
            <a:off x="1752600" y="50292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b="1"/>
              <a:t>endospermous – </a:t>
            </a:r>
            <a:r>
              <a:rPr lang="en-US" altLang="tr-TR" sz="2000"/>
              <a:t>nutritive tissue in endosperm</a:t>
            </a:r>
          </a:p>
        </p:txBody>
      </p:sp>
      <p:sp>
        <p:nvSpPr>
          <p:cNvPr id="171013" name="TextBox 7"/>
          <p:cNvSpPr txBox="1">
            <a:spLocks noChangeArrowheads="1"/>
          </p:cNvSpPr>
          <p:nvPr/>
        </p:nvSpPr>
        <p:spPr bwMode="auto">
          <a:xfrm>
            <a:off x="1752600" y="5486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b="1"/>
              <a:t>exalbuminous – </a:t>
            </a:r>
            <a:r>
              <a:rPr lang="en-US" altLang="tr-TR" sz="2000"/>
              <a:t>no endosperm deposited (e.g., orchid seeds)</a:t>
            </a:r>
          </a:p>
        </p:txBody>
      </p:sp>
      <p:sp>
        <p:nvSpPr>
          <p:cNvPr id="171014" name="TextBox 8"/>
          <p:cNvSpPr txBox="1">
            <a:spLocks noChangeArrowheads="1"/>
          </p:cNvSpPr>
          <p:nvPr/>
        </p:nvSpPr>
        <p:spPr bwMode="auto">
          <a:xfrm>
            <a:off x="1752600" y="4114800"/>
            <a:ext cx="853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b="1"/>
              <a:t>raphe – </a:t>
            </a:r>
            <a:r>
              <a:rPr lang="en-US" altLang="tr-TR" sz="2000"/>
              <a:t>ridge on seed coat formed from adnate funiculus</a:t>
            </a:r>
          </a:p>
        </p:txBody>
      </p:sp>
      <p:sp>
        <p:nvSpPr>
          <p:cNvPr id="171015" name="TextBox 9"/>
          <p:cNvSpPr txBox="1">
            <a:spLocks noChangeArrowheads="1"/>
          </p:cNvSpPr>
          <p:nvPr/>
        </p:nvSpPr>
        <p:spPr bwMode="auto">
          <a:xfrm>
            <a:off x="1752600" y="5938838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b="1"/>
              <a:t>perispermous – </a:t>
            </a:r>
            <a:r>
              <a:rPr lang="en-US" altLang="tr-TR" sz="2000"/>
              <a:t>nutritive tissue in nucellus</a:t>
            </a:r>
          </a:p>
        </p:txBody>
      </p:sp>
      <p:pic>
        <p:nvPicPr>
          <p:cNvPr id="1710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9" y="428625"/>
            <a:ext cx="6118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281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1"/>
            <a:ext cx="1714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3810001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b="1"/>
              <a:t>caruncle/strophiole – </a:t>
            </a:r>
            <a:r>
              <a:rPr lang="en-US" altLang="tr-TR" sz="2400"/>
              <a:t>a fleshy outgrowth at the base of the seed; function in animal seed dispersal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3810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b="1"/>
              <a:t>aril - </a:t>
            </a:r>
            <a:r>
              <a:rPr lang="en-US" altLang="tr-TR" sz="2400"/>
              <a:t>a fleshy outgrowth of the funiculus, raphe, or integuments (but separate from the integuments) that generally functions in animal seed dispersal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20000" y="1447801"/>
            <a:ext cx="1752600" cy="2333625"/>
            <a:chOff x="6096001" y="1447800"/>
            <a:chExt cx="1752599" cy="2334399"/>
          </a:xfrm>
        </p:grpSpPr>
        <p:pic>
          <p:nvPicPr>
            <p:cNvPr id="172043" name="Picture 7" descr="taxus_sp-femal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895974" y="1647827"/>
              <a:ext cx="2000253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044" name="TextBox 8"/>
            <p:cNvSpPr txBox="1">
              <a:spLocks noChangeArrowheads="1"/>
            </p:cNvSpPr>
            <p:nvPr/>
          </p:nvSpPr>
          <p:spPr bwMode="auto">
            <a:xfrm>
              <a:off x="6172200" y="3505200"/>
              <a:ext cx="1676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1200" i="1">
                  <a:solidFill>
                    <a:schemeClr val="tx2"/>
                  </a:solidFill>
                </a:rPr>
                <a:t>Taxus</a:t>
              </a:r>
              <a:r>
                <a:rPr lang="en-US" altLang="tr-TR" sz="1200">
                  <a:solidFill>
                    <a:schemeClr val="tx2"/>
                  </a:solidFill>
                </a:rPr>
                <a:t>, yew  Taxaceae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172200" y="4191001"/>
            <a:ext cx="3581400" cy="2562225"/>
            <a:chOff x="4648200" y="4191000"/>
            <a:chExt cx="3581400" cy="2562999"/>
          </a:xfrm>
        </p:grpSpPr>
        <p:grpSp>
          <p:nvGrpSpPr>
            <p:cNvPr id="172039" name="Group 6"/>
            <p:cNvGrpSpPr>
              <a:grpSpLocks/>
            </p:cNvGrpSpPr>
            <p:nvPr/>
          </p:nvGrpSpPr>
          <p:grpSpPr bwMode="auto">
            <a:xfrm>
              <a:off x="5410200" y="4191000"/>
              <a:ext cx="1828800" cy="2514600"/>
              <a:chOff x="5257800" y="4343400"/>
              <a:chExt cx="1828800" cy="2514600"/>
            </a:xfrm>
          </p:grpSpPr>
          <p:pic>
            <p:nvPicPr>
              <p:cNvPr id="17204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0" y="4419600"/>
                <a:ext cx="1600200" cy="243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2042" name="Rectangle 5"/>
              <p:cNvSpPr>
                <a:spLocks noChangeArrowheads="1"/>
              </p:cNvSpPr>
              <p:nvPr/>
            </p:nvSpPr>
            <p:spPr bwMode="auto">
              <a:xfrm flipV="1">
                <a:off x="67056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90487" tIns="44450" rIns="90487" bIns="44450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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Monotype Sorts" charset="2"/>
                  <a:buChar char="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charset="2"/>
                  <a:buChar char="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r-TR" altLang="tr-TR" sz="44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72040" name="TextBox 10"/>
            <p:cNvSpPr txBox="1">
              <a:spLocks noChangeArrowheads="1"/>
            </p:cNvSpPr>
            <p:nvPr/>
          </p:nvSpPr>
          <p:spPr bwMode="auto">
            <a:xfrm>
              <a:off x="4648200" y="6477000"/>
              <a:ext cx="3581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1200" i="1">
                  <a:solidFill>
                    <a:schemeClr val="tx2"/>
                  </a:solidFill>
                </a:rPr>
                <a:t>Ricinus communis</a:t>
              </a:r>
              <a:r>
                <a:rPr lang="en-US" altLang="tr-TR" sz="1200">
                  <a:solidFill>
                    <a:schemeClr val="tx2"/>
                  </a:solidFill>
                </a:rPr>
                <a:t>, castor-bean Euphorbiaceae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8613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Box 1"/>
          <p:cNvSpPr txBox="1">
            <a:spLocks noChangeArrowheads="1"/>
          </p:cNvSpPr>
          <p:nvPr/>
        </p:nvSpPr>
        <p:spPr bwMode="auto">
          <a:xfrm>
            <a:off x="3429001" y="0"/>
            <a:ext cx="5527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4400"/>
              <a:t>Fruit and seed dispersal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1020764"/>
            <a:ext cx="86868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800" b="1"/>
              <a:t>Diaspore </a:t>
            </a:r>
            <a:r>
              <a:rPr lang="en-US" altLang="tr-TR" sz="2800"/>
              <a:t>– dispersal unit (seeds and/or fruits)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tr-TR"/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tr-TR" sz="2000" b="1"/>
              <a:t>anemochory </a:t>
            </a:r>
            <a:r>
              <a:rPr lang="en-US" altLang="tr-TR" sz="2000"/>
              <a:t>– dispersal by wind (e.g., samaras, achene w/pappus)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tr-TR" sz="2000" b="1"/>
              <a:t>autochory </a:t>
            </a:r>
            <a:r>
              <a:rPr lang="en-US" altLang="tr-TR" sz="2000"/>
              <a:t>– self dispersal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tr-TR" sz="2000"/>
              <a:t>	</a:t>
            </a:r>
            <a:r>
              <a:rPr lang="en-US" altLang="tr-TR" sz="2000" b="1"/>
              <a:t>explosively dehiscent </a:t>
            </a:r>
            <a:r>
              <a:rPr lang="en-US" altLang="tr-TR" sz="2000"/>
              <a:t>fruits (e.g., </a:t>
            </a:r>
            <a:r>
              <a:rPr lang="en-US" altLang="tr-TR" sz="2000" i="1"/>
              <a:t>Ceanothus</a:t>
            </a:r>
            <a:r>
              <a:rPr lang="en-US" altLang="tr-TR" sz="2000"/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tr-TR" sz="2000"/>
              <a:t>	</a:t>
            </a:r>
            <a:r>
              <a:rPr lang="en-US" altLang="tr-TR" sz="2000" b="1"/>
              <a:t>hypogeous </a:t>
            </a:r>
            <a:r>
              <a:rPr lang="en-US" altLang="tr-TR" sz="2000"/>
              <a:t>fruits –plant themselves (e.g., </a:t>
            </a:r>
            <a:r>
              <a:rPr lang="en-US" altLang="tr-TR" sz="2000" i="1"/>
              <a:t>Arachis,</a:t>
            </a:r>
            <a:r>
              <a:rPr lang="en-US" altLang="tr-TR" sz="2000"/>
              <a:t> peanut)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tr-TR" sz="2000" b="1"/>
              <a:t>hydrochory </a:t>
            </a:r>
            <a:r>
              <a:rPr lang="en-US" altLang="tr-TR" sz="2000"/>
              <a:t>– water dispersal (e.g., </a:t>
            </a:r>
            <a:r>
              <a:rPr lang="en-US" altLang="tr-TR" sz="2000" i="1"/>
              <a:t>Cocos nucifera</a:t>
            </a:r>
            <a:r>
              <a:rPr lang="en-US" altLang="tr-TR" sz="2000"/>
              <a:t>, coconut)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tr-TR" sz="2000" b="1"/>
              <a:t>zoochory </a:t>
            </a:r>
            <a:r>
              <a:rPr lang="en-US" altLang="tr-TR" sz="2000"/>
              <a:t>– dispersal by animals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tr-TR" sz="2000"/>
              <a:t>	</a:t>
            </a:r>
            <a:r>
              <a:rPr lang="en-US" altLang="tr-TR" sz="2000" b="1"/>
              <a:t>myrmecochory </a:t>
            </a:r>
            <a:r>
              <a:rPr lang="en-US" altLang="tr-TR" sz="2000"/>
              <a:t>– ant dispersal (e.g., </a:t>
            </a:r>
            <a:r>
              <a:rPr lang="en-US" altLang="tr-TR" sz="2000" i="1"/>
              <a:t>Viola</a:t>
            </a:r>
            <a:r>
              <a:rPr lang="en-US" altLang="tr-TR" sz="2000"/>
              <a:t>, violet; seeds w/caruncle)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tr-TR" sz="2000"/>
              <a:t>	</a:t>
            </a:r>
            <a:r>
              <a:rPr lang="en-US" altLang="tr-TR" sz="2000" b="1"/>
              <a:t>exozoic </a:t>
            </a:r>
            <a:r>
              <a:rPr lang="en-US" altLang="tr-TR" sz="2000"/>
              <a:t>– diaspore attached to animal (e.g., burs)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tr-TR" sz="2000"/>
              <a:t>	</a:t>
            </a:r>
            <a:r>
              <a:rPr lang="en-US" altLang="tr-TR" sz="2000" b="1"/>
              <a:t>endozoic </a:t>
            </a:r>
            <a:r>
              <a:rPr lang="en-US" altLang="tr-TR" sz="2000"/>
              <a:t>– diaspore eaten, passes through gut (fleshy fruits)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tr-TR" sz="2000" b="1"/>
              <a:t>atelochory </a:t>
            </a:r>
            <a:r>
              <a:rPr lang="en-US" altLang="tr-TR" sz="2000"/>
              <a:t>– absence of specialized dispersal</a:t>
            </a:r>
          </a:p>
        </p:txBody>
      </p:sp>
    </p:spTree>
    <p:extLst>
      <p:ext uri="{BB962C8B-B14F-4D97-AF65-F5344CB8AC3E}">
        <p14:creationId xmlns:p14="http://schemas.microsoft.com/office/powerpoint/2010/main" val="3611707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Res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345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Resi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30350"/>
            <a:ext cx="3937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4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lutlar tasarım şablo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49_TF03460508" id="{7961A5F8-AD37-46E5-B777-83CDBC30EA30}" vid="{87683579-34D0-4B0D-9A12-F5DF22159786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http://purl.org/dc/terms/"/>
    <ds:schemaRef ds:uri="http://www.w3.org/XML/1998/namespace"/>
    <ds:schemaRef ds:uri="a4f35948-e619-41b3-aa29-22878b09cfd2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Bulutlar tasarım slaytları</Template>
  <TotalTime>192</TotalTime>
  <Words>200</Words>
  <Application>Microsoft Office PowerPoint</Application>
  <PresentationFormat>Geniş ekran</PresentationFormat>
  <Paragraphs>36</Paragraphs>
  <Slides>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3" baseType="lpstr">
      <vt:lpstr>MS PGothic</vt:lpstr>
      <vt:lpstr>Arial</vt:lpstr>
      <vt:lpstr>Calibri</vt:lpstr>
      <vt:lpstr>Cambria</vt:lpstr>
      <vt:lpstr>Monotype Sorts</vt:lpstr>
      <vt:lpstr>Times</vt:lpstr>
      <vt:lpstr>Bulutlar tasarım şablonu</vt:lpstr>
      <vt:lpstr>BIO 206  PLANT MORPHOLOGY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206  PLANT MORPHOLOGY</dc:title>
  <dc:creator>aydan acar</dc:creator>
  <cp:lastModifiedBy>aydan acar</cp:lastModifiedBy>
  <cp:revision>15</cp:revision>
  <dcterms:created xsi:type="dcterms:W3CDTF">2020-01-28T17:23:05Z</dcterms:created>
  <dcterms:modified xsi:type="dcterms:W3CDTF">2020-01-29T06:50:02Z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