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1" r:id="rId4"/>
    <p:sldId id="262" r:id="rId5"/>
    <p:sldId id="263" r:id="rId6"/>
    <p:sldId id="264" r:id="rId7"/>
    <p:sldId id="265" r:id="rId8"/>
    <p:sldId id="266" r:id="rId9"/>
    <p:sldId id="267" r:id="rId10"/>
    <p:sldId id="268" r:id="rId11"/>
    <p:sldId id="269" r:id="rId12"/>
    <p:sldId id="257" r:id="rId13"/>
    <p:sldId id="258" r:id="rId14"/>
    <p:sldId id="259"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27728-4158-4058-A5A6-3CAA784C54AD}" type="datetimeFigureOut">
              <a:rPr lang="tr-TR" smtClean="0"/>
              <a:t>13.03.2020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1D8F3-CFF9-46EB-9881-FE96082A12DD}"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t>13.03.2020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170E-159D-473E-9204-BBF968508143}" type="datetimeFigureOut">
              <a:rPr lang="tr-TR" smtClean="0"/>
              <a:t>13.03.2020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BA3B8-C783-49DF-88C2-6608447CAD4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fatduck.co.uk/" TargetMode="External"/><Relationship Id="rId7" Type="http://schemas.openxmlformats.org/officeDocument/2006/relationships/hyperlink" Target="http://www.theworlds50best.com/" TargetMode="External"/><Relationship Id="rId2" Type="http://schemas.openxmlformats.org/officeDocument/2006/relationships/hyperlink" Target="http://www.elbulli.com/" TargetMode="External"/><Relationship Id="rId1" Type="http://schemas.openxmlformats.org/officeDocument/2006/relationships/slideLayout" Target="../slideLayouts/slideLayout2.xml"/><Relationship Id="rId6" Type="http://schemas.openxmlformats.org/officeDocument/2006/relationships/hyperlink" Target="http://noma.dk/" TargetMode="External"/><Relationship Id="rId5" Type="http://schemas.openxmlformats.org/officeDocument/2006/relationships/hyperlink" Target="http://www.michelintravel.com/" TargetMode="External"/><Relationship Id="rId4" Type="http://schemas.openxmlformats.org/officeDocument/2006/relationships/hyperlink" Target="http://www.restaurant.org/tourism/facts.c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Sektör analizi ve örnek çalışma</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251520" y="4581128"/>
            <a:ext cx="8640960" cy="2160240"/>
          </a:xfrm>
        </p:spPr>
        <p:txBody>
          <a:bodyPr>
            <a:normAutofit lnSpcReduction="10000"/>
          </a:bodyPr>
          <a:lstStyle/>
          <a:p>
            <a:pPr>
              <a:buNone/>
            </a:pPr>
            <a:r>
              <a:rPr lang="tr-TR" dirty="0" smtClean="0">
                <a:latin typeface="Baskerville Old Face" pitchFamily="18" charset="0"/>
              </a:rPr>
              <a:t>                                     </a:t>
            </a:r>
            <a:r>
              <a:rPr lang="tr-TR" sz="3200" i="1" u="sng" dirty="0" smtClean="0">
                <a:latin typeface="Baskerville Old Face" pitchFamily="18" charset="0"/>
              </a:rPr>
              <a:t>El Bulli</a:t>
            </a:r>
          </a:p>
          <a:p>
            <a:r>
              <a:rPr lang="tr-TR" dirty="0" smtClean="0">
                <a:latin typeface="Baskerville Old Face" pitchFamily="18" charset="0"/>
              </a:rPr>
              <a:t>26 yıl önce, ispanya’nın kuzeydoğusunda küçük bir koyda kurulan restoran, ‘gıdaları tatlarını moleküler düzeye ayırıp beklenmedik tatlarla birleştiren yaratıcı yemekleriyle’ büyük ilgi görmüş on yılda toplam 5 kez en iyi restoran seçilmiştir</a:t>
            </a:r>
          </a:p>
          <a:p>
            <a:endParaRPr lang="tr-TR" dirty="0"/>
          </a:p>
        </p:txBody>
      </p:sp>
      <p:pic>
        <p:nvPicPr>
          <p:cNvPr id="4" name="Content Placeholder 3" descr="El-Bulli-restaurant-Giron-007.jpg"/>
          <p:cNvPicPr>
            <a:picLocks noChangeAspect="1"/>
          </p:cNvPicPr>
          <p:nvPr/>
        </p:nvPicPr>
        <p:blipFill>
          <a:blip r:embed="rId2" cstate="print"/>
          <a:stretch>
            <a:fillRect/>
          </a:stretch>
        </p:blipFill>
        <p:spPr>
          <a:xfrm>
            <a:off x="827584" y="648072"/>
            <a:ext cx="7416824" cy="4437112"/>
          </a:xfrm>
          <a:prstGeom prst="rect">
            <a:avLst/>
          </a:prstGeom>
        </p:spPr>
      </p:pic>
      <p:sp>
        <p:nvSpPr>
          <p:cNvPr id="5" name="TextBox 4"/>
          <p:cNvSpPr txBox="1"/>
          <p:nvPr/>
        </p:nvSpPr>
        <p:spPr>
          <a:xfrm>
            <a:off x="3491880" y="0"/>
            <a:ext cx="1584176" cy="646331"/>
          </a:xfrm>
          <a:prstGeom prst="rect">
            <a:avLst/>
          </a:prstGeom>
          <a:noFill/>
        </p:spPr>
        <p:txBody>
          <a:bodyPr wrap="square" rtlCol="0">
            <a:spAutoFit/>
          </a:bodyPr>
          <a:lstStyle/>
          <a:p>
            <a:r>
              <a:rPr lang="tr-TR" sz="3600" i="1" u="sng" dirty="0" smtClean="0">
                <a:latin typeface="Baskerville Old Face" pitchFamily="18" charset="0"/>
              </a:rPr>
              <a:t>El Bulli</a:t>
            </a:r>
            <a:endParaRPr lang="tr-TR"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0" y="5373216"/>
            <a:ext cx="8784976" cy="1700808"/>
          </a:xfrm>
        </p:spPr>
        <p:txBody>
          <a:bodyPr>
            <a:noAutofit/>
          </a:bodyPr>
          <a:lstStyle/>
          <a:p>
            <a:r>
              <a:rPr lang="tr-TR" sz="2800" dirty="0" smtClean="0">
                <a:latin typeface="Baskerville Old Face" pitchFamily="18" charset="0"/>
              </a:rPr>
              <a:t>Efsanevi şef Ferran Adria yönetimindeki restoran alışılmış tüm mutfak geleneğini değiştirmiş ve son on yılda gastronomi dünyasında bir fenomen haline gelmiştir</a:t>
            </a:r>
            <a:endParaRPr lang="tr-TR" sz="2800" dirty="0">
              <a:latin typeface="Baskerville Old Face" pitchFamily="18" charset="0"/>
            </a:endParaRPr>
          </a:p>
        </p:txBody>
      </p:sp>
      <p:pic>
        <p:nvPicPr>
          <p:cNvPr id="5" name="Picture 4" descr="b52ebebf98cc376d59de7500528054c3.jpg"/>
          <p:cNvPicPr>
            <a:picLocks noChangeAspect="1"/>
          </p:cNvPicPr>
          <p:nvPr/>
        </p:nvPicPr>
        <p:blipFill>
          <a:blip r:embed="rId2" cstate="print"/>
          <a:stretch>
            <a:fillRect/>
          </a:stretch>
        </p:blipFill>
        <p:spPr>
          <a:xfrm>
            <a:off x="0" y="1988840"/>
            <a:ext cx="4942012" cy="3171825"/>
          </a:xfrm>
          <a:prstGeom prst="rect">
            <a:avLst/>
          </a:prstGeom>
        </p:spPr>
      </p:pic>
      <p:pic>
        <p:nvPicPr>
          <p:cNvPr id="6" name="Picture 5" descr="émulsion parmesan et muesli el bulli.jpg"/>
          <p:cNvPicPr>
            <a:picLocks noChangeAspect="1"/>
          </p:cNvPicPr>
          <p:nvPr/>
        </p:nvPicPr>
        <p:blipFill>
          <a:blip r:embed="rId3" cstate="print"/>
          <a:stretch>
            <a:fillRect/>
          </a:stretch>
        </p:blipFill>
        <p:spPr>
          <a:xfrm>
            <a:off x="5148064" y="2924944"/>
            <a:ext cx="3384376" cy="2121768"/>
          </a:xfrm>
          <a:prstGeom prst="rect">
            <a:avLst/>
          </a:prstGeom>
        </p:spPr>
      </p:pic>
      <p:pic>
        <p:nvPicPr>
          <p:cNvPr id="7" name="Picture 6" descr="elbullimonkfish.png"/>
          <p:cNvPicPr>
            <a:picLocks noChangeAspect="1"/>
          </p:cNvPicPr>
          <p:nvPr/>
        </p:nvPicPr>
        <p:blipFill>
          <a:blip r:embed="rId4" cstate="print"/>
          <a:stretch>
            <a:fillRect/>
          </a:stretch>
        </p:blipFill>
        <p:spPr>
          <a:xfrm>
            <a:off x="0" y="0"/>
            <a:ext cx="4932040" cy="2286000"/>
          </a:xfrm>
          <a:prstGeom prst="rect">
            <a:avLst/>
          </a:prstGeom>
        </p:spPr>
      </p:pic>
      <p:pic>
        <p:nvPicPr>
          <p:cNvPr id="8" name="Picture 7" descr="ff25783cb92f90c1c65936ebc43abe88.jpg"/>
          <p:cNvPicPr>
            <a:picLocks noChangeAspect="1"/>
          </p:cNvPicPr>
          <p:nvPr/>
        </p:nvPicPr>
        <p:blipFill>
          <a:blip r:embed="rId5" cstate="print"/>
          <a:stretch>
            <a:fillRect/>
          </a:stretch>
        </p:blipFill>
        <p:spPr>
          <a:xfrm>
            <a:off x="4932040" y="0"/>
            <a:ext cx="4211960" cy="28411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9776"/>
            <a:ext cx="7772400" cy="1143000"/>
          </a:xfrm>
        </p:spPr>
        <p:txBody>
          <a:bodyPr/>
          <a:lstStyle/>
          <a:p>
            <a:r>
              <a:rPr lang="tr-TR" i="1" dirty="0" smtClean="0">
                <a:solidFill>
                  <a:schemeClr val="tx1"/>
                </a:solidFill>
                <a:latin typeface="Baskerville Old Face" pitchFamily="18" charset="0"/>
              </a:rPr>
              <a:t>KAYNAKÇA</a:t>
            </a:r>
            <a:endParaRPr lang="tr-TR" i="1" dirty="0">
              <a:solidFill>
                <a:schemeClr val="tx1"/>
              </a:solidFill>
              <a:latin typeface="Baskerville Old Face" pitchFamily="18" charset="0"/>
            </a:endParaRPr>
          </a:p>
        </p:txBody>
      </p:sp>
      <p:sp>
        <p:nvSpPr>
          <p:cNvPr id="3" name="Content Placeholder 2"/>
          <p:cNvSpPr>
            <a:spLocks noGrp="1"/>
          </p:cNvSpPr>
          <p:nvPr>
            <p:ph sz="quarter" idx="1"/>
          </p:nvPr>
        </p:nvSpPr>
        <p:spPr>
          <a:xfrm>
            <a:off x="251520" y="1008112"/>
            <a:ext cx="8712968" cy="6021288"/>
          </a:xfrm>
        </p:spPr>
        <p:txBody>
          <a:bodyPr>
            <a:noAutofit/>
          </a:bodyPr>
          <a:lstStyle/>
          <a:p>
            <a:pPr>
              <a:buNone/>
            </a:pPr>
            <a:endParaRPr lang="tr-TR" sz="2800" dirty="0" smtClean="0">
              <a:latin typeface="Baskerville Old Face" pitchFamily="18" charset="0"/>
            </a:endParaRPr>
          </a:p>
          <a:p>
            <a:r>
              <a:rPr lang="tr-TR" sz="2800" dirty="0" smtClean="0">
                <a:latin typeface="Baskerville Old Face" pitchFamily="18" charset="0"/>
              </a:rPr>
              <a:t>Beşirli,H.(2010) ‘ Yemek, Kültür Ve Kimlik’, Milli Folklor, Yıl 22, Say› 87</a:t>
            </a:r>
          </a:p>
          <a:p>
            <a:endParaRPr lang="tr-TR" sz="2800" dirty="0" smtClean="0">
              <a:latin typeface="Baskerville Old Face" pitchFamily="18" charset="0"/>
            </a:endParaRPr>
          </a:p>
          <a:p>
            <a:r>
              <a:rPr lang="tr-TR" sz="2800" dirty="0" smtClean="0">
                <a:latin typeface="Baskerville Old Face" pitchFamily="18" charset="0"/>
              </a:rPr>
              <a:t> Esat Özata (2010) ‘Yiyecek İçecek Sektöründe Hizmet Kalitesi Ve Müşteri Memnuniyetinin Orta Restoranlarda Araştırılması Üzerine Bir Vaka Analizi’, Beykent Üniversitesi Sosyal Bilimler Enstitüsü, İstanbul.</a:t>
            </a:r>
          </a:p>
          <a:p>
            <a:endParaRPr lang="tr-TR" sz="2800" dirty="0" smtClean="0">
              <a:latin typeface="Baskerville Old Face" pitchFamily="18" charset="0"/>
            </a:endParaRPr>
          </a:p>
          <a:p>
            <a:r>
              <a:rPr lang="tr-TR" sz="2800" dirty="0" smtClean="0">
                <a:latin typeface="Baskerville Old Face" pitchFamily="18" charset="0"/>
              </a:rPr>
              <a:t>Kılınç,o.(2011)  ‘Restoran İşletmelerinde Hizmet Garantisi Uygulamaları Ve Müşteri Tercihlerine Etkileri’, Adnan Menderes Üniversitesi Sosyal Bilimler Enstitüsü, Aydın</a:t>
            </a:r>
            <a:r>
              <a:rPr lang="tr-TR" sz="2800" dirty="0" smtClean="0">
                <a:latin typeface="Baskerville Old Face" pitchFamily="18" charset="0"/>
              </a:rPr>
              <a:t>.</a:t>
            </a:r>
          </a:p>
          <a:p>
            <a:pPr>
              <a:buNone/>
            </a:pPr>
            <a:r>
              <a:rPr lang="tr-TR" sz="2800" dirty="0" smtClean="0">
                <a:latin typeface="Baskerville Old Face" pitchFamily="18" charset="0"/>
              </a:rPr>
              <a:t>.</a:t>
            </a:r>
            <a:endParaRPr lang="tr-TR" sz="2800" dirty="0" smtClean="0">
              <a:latin typeface="Baskerville Old Fac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solidFill>
                  <a:schemeClr val="tx1"/>
                </a:solidFill>
                <a:latin typeface="Baskerville Old Face" pitchFamily="18" charset="0"/>
              </a:rPr>
              <a:t>KAYNAKÇA</a:t>
            </a:r>
            <a:endParaRPr lang="tr-TR" dirty="0"/>
          </a:p>
        </p:txBody>
      </p:sp>
      <p:sp>
        <p:nvSpPr>
          <p:cNvPr id="3" name="Content Placeholder 2"/>
          <p:cNvSpPr>
            <a:spLocks noGrp="1"/>
          </p:cNvSpPr>
          <p:nvPr>
            <p:ph sz="quarter" idx="1"/>
          </p:nvPr>
        </p:nvSpPr>
        <p:spPr>
          <a:xfrm>
            <a:off x="144016" y="1196752"/>
            <a:ext cx="8964488" cy="5410200"/>
          </a:xfrm>
        </p:spPr>
        <p:txBody>
          <a:bodyPr>
            <a:noAutofit/>
          </a:bodyPr>
          <a:lstStyle/>
          <a:p>
            <a:pPr>
              <a:buNone/>
            </a:pPr>
            <a:endParaRPr lang="tr-TR" sz="2800" dirty="0" smtClean="0">
              <a:latin typeface="Baskerville Old Face" pitchFamily="18" charset="0"/>
            </a:endParaRPr>
          </a:p>
          <a:p>
            <a:endParaRPr lang="tr-TR" sz="2800" dirty="0" smtClean="0">
              <a:latin typeface="Baskerville Old Face" pitchFamily="18" charset="0"/>
            </a:endParaRPr>
          </a:p>
          <a:p>
            <a:r>
              <a:rPr lang="tr-TR" sz="2800" dirty="0" smtClean="0">
                <a:latin typeface="Baskerville Old Face" pitchFamily="18" charset="0"/>
              </a:rPr>
              <a:t>Koçbek, D.(2005) ‘Yiyecek Çecek Sektöründe Hizmet Kalitesi Ve Müşteri Memnunyeti: Etnik Restoranlara Yönelik Bir Arastırma’, Eskisehir Anadolu Üniversitesi Sosyal Bilimler Enstitüsü, Eskişehir.</a:t>
            </a:r>
          </a:p>
          <a:p>
            <a:endParaRPr lang="tr-TR" sz="2800" dirty="0" smtClean="0">
              <a:latin typeface="Baskerville Old Face" pitchFamily="18" charset="0"/>
            </a:endParaRPr>
          </a:p>
          <a:p>
            <a:r>
              <a:rPr lang="tr-TR" sz="2800" dirty="0" smtClean="0">
                <a:latin typeface="Baskerville Old Face" pitchFamily="18" charset="0"/>
              </a:rPr>
              <a:t>Petek, S.(2007) ‘Sehir İçi Restoranlarda İşletme, Marka Kavramı Ve İç Mekan Kurgusunun Alakart ve Fast Food Restoranlarda İrdelenmesi’, </a:t>
            </a:r>
            <a:r>
              <a:rPr lang="sv-SE" sz="2800" dirty="0" smtClean="0">
                <a:latin typeface="Baskerville Old Face" pitchFamily="18" charset="0"/>
              </a:rPr>
              <a:t>M</a:t>
            </a:r>
            <a:r>
              <a:rPr lang="tr-TR" sz="2800" dirty="0" smtClean="0">
                <a:latin typeface="Baskerville Old Face" pitchFamily="18" charset="0"/>
              </a:rPr>
              <a:t>i</a:t>
            </a:r>
            <a:r>
              <a:rPr lang="sv-SE" sz="2800" dirty="0" smtClean="0">
                <a:latin typeface="Baskerville Old Face" pitchFamily="18" charset="0"/>
              </a:rPr>
              <a:t>mar S</a:t>
            </a:r>
            <a:r>
              <a:rPr lang="tr-TR" sz="2800" dirty="0" smtClean="0">
                <a:latin typeface="Baskerville Old Face" pitchFamily="18" charset="0"/>
              </a:rPr>
              <a:t>i</a:t>
            </a:r>
            <a:r>
              <a:rPr lang="sv-SE" sz="2800" dirty="0" smtClean="0">
                <a:latin typeface="Baskerville Old Face" pitchFamily="18" charset="0"/>
              </a:rPr>
              <a:t>nan Güzel Sanatlar Ünverstes</a:t>
            </a:r>
            <a:r>
              <a:rPr lang="tr-TR" sz="2800" dirty="0" smtClean="0">
                <a:latin typeface="Baskerville Old Face" pitchFamily="18" charset="0"/>
              </a:rPr>
              <a:t>i Fen Bilimleri Enstitüsü, İstanbul.</a:t>
            </a:r>
          </a:p>
          <a:p>
            <a:endParaRPr lang="tr-TR" sz="2800" dirty="0">
              <a:latin typeface="Baskerville Old Fac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solidFill>
                  <a:schemeClr val="tx1"/>
                </a:solidFill>
                <a:latin typeface="Baskerville Old Face" pitchFamily="18" charset="0"/>
              </a:rPr>
              <a:t>KAYNAKÇA</a:t>
            </a:r>
            <a:endParaRPr lang="tr-TR" dirty="0"/>
          </a:p>
        </p:txBody>
      </p:sp>
      <p:sp>
        <p:nvSpPr>
          <p:cNvPr id="3" name="Content Placeholder 2"/>
          <p:cNvSpPr>
            <a:spLocks noGrp="1"/>
          </p:cNvSpPr>
          <p:nvPr>
            <p:ph sz="quarter" idx="1"/>
          </p:nvPr>
        </p:nvSpPr>
        <p:spPr>
          <a:xfrm>
            <a:off x="683568" y="1593304"/>
            <a:ext cx="7772400" cy="4572000"/>
          </a:xfrm>
        </p:spPr>
        <p:txBody>
          <a:bodyPr>
            <a:normAutofit fontScale="85000" lnSpcReduction="20000"/>
          </a:bodyPr>
          <a:lstStyle/>
          <a:p>
            <a:r>
              <a:rPr lang="tr-TR" dirty="0" smtClean="0">
                <a:hlinkClick r:id="rId2"/>
              </a:rPr>
              <a:t>http://www.elbulli.com/</a:t>
            </a:r>
            <a:endParaRPr lang="tr-TR" dirty="0" smtClean="0"/>
          </a:p>
          <a:p>
            <a:endParaRPr lang="tr-TR" dirty="0" smtClean="0"/>
          </a:p>
          <a:p>
            <a:r>
              <a:rPr lang="tr-TR" dirty="0" smtClean="0">
                <a:hlinkClick r:id="rId3"/>
              </a:rPr>
              <a:t>http://www.thefatduck.co.uk/</a:t>
            </a:r>
            <a:endParaRPr lang="tr-TR" dirty="0" smtClean="0"/>
          </a:p>
          <a:p>
            <a:endParaRPr lang="tr-TR" dirty="0" smtClean="0"/>
          </a:p>
          <a:p>
            <a:r>
              <a:rPr lang="tr-TR" u="sng" dirty="0" smtClean="0">
                <a:hlinkClick r:id="rId4"/>
              </a:rPr>
              <a:t>http:// </a:t>
            </a:r>
            <a:r>
              <a:rPr lang="tr-TR" dirty="0" smtClean="0">
                <a:hlinkClick r:id="rId5"/>
              </a:rPr>
              <a:t>www.</a:t>
            </a:r>
            <a:r>
              <a:rPr lang="tr-TR" b="1" dirty="0" smtClean="0">
                <a:hlinkClick r:id="rId5"/>
              </a:rPr>
              <a:t>michelin</a:t>
            </a:r>
            <a:r>
              <a:rPr lang="tr-TR" dirty="0" smtClean="0">
                <a:hlinkClick r:id="rId5"/>
              </a:rPr>
              <a:t>travel.com/</a:t>
            </a:r>
            <a:endParaRPr lang="tr-TR" dirty="0" smtClean="0"/>
          </a:p>
          <a:p>
            <a:endParaRPr lang="tr-TR" dirty="0" smtClean="0"/>
          </a:p>
          <a:p>
            <a:r>
              <a:rPr lang="tr-TR" dirty="0" smtClean="0">
                <a:hlinkClick r:id="rId6"/>
              </a:rPr>
              <a:t>http://noma.dk/</a:t>
            </a:r>
            <a:endParaRPr lang="tr-TR" dirty="0" smtClean="0"/>
          </a:p>
          <a:p>
            <a:pPr>
              <a:buNone/>
            </a:pPr>
            <a:endParaRPr lang="tr-TR" u="sng" dirty="0" smtClean="0">
              <a:hlinkClick r:id="rId4"/>
            </a:endParaRPr>
          </a:p>
          <a:p>
            <a:r>
              <a:rPr lang="tr-TR" u="sng" dirty="0" smtClean="0">
                <a:hlinkClick r:id="rId4"/>
              </a:rPr>
              <a:t>http://www.restaurant.org/tourism/facts.cfm</a:t>
            </a:r>
            <a:endParaRPr lang="tr-TR" u="sng" dirty="0" smtClean="0"/>
          </a:p>
          <a:p>
            <a:pPr>
              <a:buNone/>
            </a:pPr>
            <a:endParaRPr lang="tr-TR" dirty="0" smtClean="0"/>
          </a:p>
          <a:p>
            <a:r>
              <a:rPr lang="tr-TR" dirty="0" smtClean="0">
                <a:hlinkClick r:id="rId7"/>
              </a:rPr>
              <a:t>http://www.theworlds50best.com/</a:t>
            </a:r>
            <a:endParaRPr lang="tr-TR" dirty="0" smtClean="0"/>
          </a:p>
          <a:p>
            <a:endParaRPr lang="tr-TR" dirty="0" smtClean="0"/>
          </a:p>
          <a:p>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0" y="3501008"/>
            <a:ext cx="9144000" cy="3356992"/>
          </a:xfrm>
        </p:spPr>
        <p:txBody>
          <a:bodyPr>
            <a:normAutofit/>
          </a:bodyPr>
          <a:lstStyle/>
          <a:p>
            <a:endParaRPr lang="tr-TR" sz="2800" dirty="0" smtClean="0">
              <a:latin typeface="Baskerville Old Face" pitchFamily="18" charset="0"/>
            </a:endParaRPr>
          </a:p>
          <a:p>
            <a:endParaRPr lang="tr-TR" sz="2800" dirty="0" smtClean="0">
              <a:latin typeface="Baskerville Old Face" pitchFamily="18" charset="0"/>
            </a:endParaRPr>
          </a:p>
          <a:p>
            <a:r>
              <a:rPr lang="tr-TR" sz="2800" dirty="0" smtClean="0">
                <a:latin typeface="Baskerville Old Face" pitchFamily="18" charset="0"/>
              </a:rPr>
              <a:t>Michelin yıldızının önemi yıllar içinde artarak, günümüzde restoranlar için en önemli standart haline gelmiştir.</a:t>
            </a:r>
          </a:p>
          <a:p>
            <a:r>
              <a:rPr lang="tr-TR" sz="2800" dirty="0" smtClean="0">
                <a:latin typeface="Baskerville Old Face" pitchFamily="18" charset="0"/>
              </a:rPr>
              <a:t>Dünyada 106 adedi 3 yıldızlı, 300'ü iki yıldızlı, ve 1900'ü tek yıldızlı, toplam 3006 adet michelin yıldızlı restoran bulunmaktadır.</a:t>
            </a:r>
            <a:endParaRPr lang="tr-TR" sz="2800" dirty="0">
              <a:latin typeface="Baskerville Old Face" pitchFamily="18" charset="0"/>
            </a:endParaRPr>
          </a:p>
        </p:txBody>
      </p:sp>
      <p:pic>
        <p:nvPicPr>
          <p:cNvPr id="27650" name="Picture 2" descr="http://www.howekeld.co.uk/dynamicdata/data/Michelin-Guide-Great-Britain-&amp;-Ireland-2013.jpg"/>
          <p:cNvPicPr>
            <a:picLocks noChangeAspect="1" noChangeArrowheads="1"/>
          </p:cNvPicPr>
          <p:nvPr/>
        </p:nvPicPr>
        <p:blipFill>
          <a:blip r:embed="rId2" cstate="print"/>
          <a:srcRect/>
          <a:stretch>
            <a:fillRect/>
          </a:stretch>
        </p:blipFill>
        <p:spPr bwMode="auto">
          <a:xfrm>
            <a:off x="251520" y="188640"/>
            <a:ext cx="2592288" cy="4104456"/>
          </a:xfrm>
          <a:prstGeom prst="rect">
            <a:avLst/>
          </a:prstGeom>
          <a:noFill/>
        </p:spPr>
      </p:pic>
      <p:pic>
        <p:nvPicPr>
          <p:cNvPr id="27652" name="Picture 4" descr="http://cdn.cstatic.net/images/gridfs/5141cb78f92ea14a3904ff63/main-cities-michelin-guide-2013.jpg"/>
          <p:cNvPicPr>
            <a:picLocks noChangeAspect="1" noChangeArrowheads="1"/>
          </p:cNvPicPr>
          <p:nvPr/>
        </p:nvPicPr>
        <p:blipFill>
          <a:blip r:embed="rId3" cstate="print"/>
          <a:srcRect/>
          <a:stretch>
            <a:fillRect/>
          </a:stretch>
        </p:blipFill>
        <p:spPr bwMode="auto">
          <a:xfrm>
            <a:off x="2987824" y="0"/>
            <a:ext cx="2808312" cy="4437112"/>
          </a:xfrm>
          <a:prstGeom prst="rect">
            <a:avLst/>
          </a:prstGeom>
          <a:noFill/>
        </p:spPr>
      </p:pic>
      <p:pic>
        <p:nvPicPr>
          <p:cNvPr id="27654" name="Picture 6" descr="http://www.bonjourparis.com/static/img/kemp/couv_bpt_france_2013_small.jpg"/>
          <p:cNvPicPr>
            <a:picLocks noChangeAspect="1" noChangeArrowheads="1"/>
          </p:cNvPicPr>
          <p:nvPr/>
        </p:nvPicPr>
        <p:blipFill>
          <a:blip r:embed="rId4" cstate="print"/>
          <a:srcRect/>
          <a:stretch>
            <a:fillRect/>
          </a:stretch>
        </p:blipFill>
        <p:spPr bwMode="auto">
          <a:xfrm>
            <a:off x="6084168" y="188640"/>
            <a:ext cx="2736304" cy="41044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179512" y="4869160"/>
            <a:ext cx="8964488" cy="1916832"/>
          </a:xfrm>
        </p:spPr>
        <p:txBody>
          <a:bodyPr>
            <a:normAutofit fontScale="92500" lnSpcReduction="20000"/>
          </a:bodyPr>
          <a:lstStyle/>
          <a:p>
            <a:pPr>
              <a:buNone/>
            </a:pPr>
            <a:endParaRPr lang="tr-TR" sz="2400" dirty="0" smtClean="0">
              <a:latin typeface="Baskerville Old Face" pitchFamily="18" charset="0"/>
            </a:endParaRPr>
          </a:p>
          <a:p>
            <a:r>
              <a:rPr lang="tr-TR" sz="3200" dirty="0" smtClean="0">
                <a:latin typeface="Baskerville Old Face" pitchFamily="18" charset="0"/>
              </a:rPr>
              <a:t>Dünya’da restoranların bilinen ilk öncüleri antik Yunan’da ‘taberna’ ve antik Roma’da ‘thermopolium’ adı verilen müşterilerine yiyecek içecek hizmeti sunan küçük işletmelerdi</a:t>
            </a:r>
          </a:p>
          <a:p>
            <a:endParaRPr lang="tr-TR" dirty="0">
              <a:latin typeface="Baskerville Old Face" pitchFamily="18" charset="0"/>
            </a:endParaRPr>
          </a:p>
        </p:txBody>
      </p:sp>
      <p:pic>
        <p:nvPicPr>
          <p:cNvPr id="7" name="Content Placeholder 3" descr="5738093998_66cda40b4e.jpg"/>
          <p:cNvPicPr>
            <a:picLocks noChangeAspect="1"/>
          </p:cNvPicPr>
          <p:nvPr/>
        </p:nvPicPr>
        <p:blipFill>
          <a:blip r:embed="rId2" cstate="print"/>
          <a:stretch>
            <a:fillRect/>
          </a:stretch>
        </p:blipFill>
        <p:spPr>
          <a:xfrm>
            <a:off x="0" y="0"/>
            <a:ext cx="9144000" cy="4941168"/>
          </a:xfrm>
          <a:prstGeom prst="rect">
            <a:avLst/>
          </a:prstGeom>
        </p:spPr>
      </p:pic>
    </p:spTree>
    <p:extLst>
      <p:ext uri="{BB962C8B-B14F-4D97-AF65-F5344CB8AC3E}">
        <p14:creationId xmlns:p14="http://schemas.microsoft.com/office/powerpoint/2010/main" xmlns="" val="1385541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1043608" y="2564904"/>
            <a:ext cx="7772400" cy="4572000"/>
          </a:xfrm>
        </p:spPr>
        <p:txBody>
          <a:bodyPr>
            <a:normAutofit/>
          </a:bodyPr>
          <a:lstStyle/>
          <a:p>
            <a:pPr>
              <a:buNone/>
            </a:pPr>
            <a:r>
              <a:rPr lang="tr-TR" sz="4400" dirty="0" smtClean="0">
                <a:latin typeface="Baskerville Old Face" pitchFamily="18" charset="0"/>
              </a:rPr>
              <a:t>      DÜNYA’NIN EN İYİ             </a:t>
            </a:r>
          </a:p>
          <a:p>
            <a:pPr>
              <a:buNone/>
            </a:pPr>
            <a:r>
              <a:rPr lang="tr-TR" sz="4400" dirty="0" smtClean="0">
                <a:latin typeface="Baskerville Old Face" pitchFamily="18" charset="0"/>
              </a:rPr>
              <a:t>         RESTORANLARI</a:t>
            </a:r>
            <a:endParaRPr lang="tr-TR"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36512" y="-675456"/>
            <a:ext cx="2448272" cy="7389440"/>
          </a:xfrm>
        </p:spPr>
        <p:txBody>
          <a:bodyPr>
            <a:normAutofit/>
          </a:bodyPr>
          <a:lstStyle/>
          <a:p>
            <a:endParaRPr lang="tr-TR" dirty="0" smtClean="0">
              <a:latin typeface="Baskerville Old Face" pitchFamily="18" charset="0"/>
            </a:endParaRPr>
          </a:p>
          <a:p>
            <a:endParaRPr lang="tr-TR" dirty="0" smtClean="0">
              <a:latin typeface="Baskerville Old Face" pitchFamily="18" charset="0"/>
            </a:endParaRPr>
          </a:p>
          <a:p>
            <a:pPr>
              <a:buNone/>
            </a:pPr>
            <a:r>
              <a:rPr lang="tr-TR" dirty="0" smtClean="0">
                <a:latin typeface="Baskerville Old Face" pitchFamily="18" charset="0"/>
              </a:rPr>
              <a:t>  </a:t>
            </a:r>
            <a:r>
              <a:rPr lang="tr-TR" u="sng" dirty="0" smtClean="0">
                <a:latin typeface="Baskerville Old Face" pitchFamily="18" charset="0"/>
              </a:rPr>
              <a:t> </a:t>
            </a:r>
            <a:r>
              <a:rPr lang="tr-TR" sz="6000" u="sng" dirty="0" smtClean="0">
                <a:latin typeface="Baskerville Old Face" pitchFamily="18" charset="0"/>
              </a:rPr>
              <a:t>noma </a:t>
            </a:r>
          </a:p>
          <a:p>
            <a:pPr>
              <a:buNone/>
            </a:pPr>
            <a:endParaRPr lang="tr-TR" dirty="0" smtClean="0">
              <a:latin typeface="Baskerville Old Face" pitchFamily="18" charset="0"/>
            </a:endParaRPr>
          </a:p>
          <a:p>
            <a:pPr>
              <a:buNone/>
            </a:pPr>
            <a:r>
              <a:rPr lang="tr-TR" dirty="0" smtClean="0">
                <a:latin typeface="Baskerville Old Face" pitchFamily="18" charset="0"/>
              </a:rPr>
              <a:t>   Kopenhag’ın bir rıhtımında eski bir deponun devşirilmesiyle modern bir restoran haline getirilen Noma 3 yıldır dünyanın en iyi restoranı seçilmekte</a:t>
            </a:r>
            <a:endParaRPr lang="tr-TR" dirty="0">
              <a:latin typeface="Baskerville Old Face" pitchFamily="18" charset="0"/>
            </a:endParaRPr>
          </a:p>
        </p:txBody>
      </p:sp>
      <p:pic>
        <p:nvPicPr>
          <p:cNvPr id="4" name="Picture 3" descr="noma3.jpg"/>
          <p:cNvPicPr>
            <a:picLocks noChangeAspect="1"/>
          </p:cNvPicPr>
          <p:nvPr/>
        </p:nvPicPr>
        <p:blipFill>
          <a:blip r:embed="rId2" cstate="print"/>
          <a:stretch>
            <a:fillRect/>
          </a:stretch>
        </p:blipFill>
        <p:spPr>
          <a:xfrm>
            <a:off x="2411760" y="116632"/>
            <a:ext cx="7704856" cy="65527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0" y="1907232"/>
            <a:ext cx="9144000" cy="5410200"/>
          </a:xfrm>
        </p:spPr>
        <p:txBody>
          <a:bodyPr>
            <a:normAutofit/>
          </a:bodyPr>
          <a:lstStyle/>
          <a:p>
            <a:r>
              <a:rPr lang="tr-TR" dirty="0" smtClean="0">
                <a:latin typeface="Baskerville Old Face" pitchFamily="18" charset="0"/>
              </a:rPr>
              <a:t/>
            </a:r>
            <a:br>
              <a:rPr lang="tr-TR" dirty="0" smtClean="0">
                <a:latin typeface="Baskerville Old Face" pitchFamily="18" charset="0"/>
              </a:rPr>
            </a:br>
            <a:r>
              <a:rPr lang="tr-TR" dirty="0" smtClean="0">
                <a:latin typeface="Baskerville Old Face" pitchFamily="18" charset="0"/>
              </a:rPr>
              <a:t/>
            </a:r>
            <a:br>
              <a:rPr lang="tr-TR" dirty="0" smtClean="0">
                <a:latin typeface="Baskerville Old Face" pitchFamily="18" charset="0"/>
              </a:rPr>
            </a:br>
            <a:endParaRPr lang="tr-TR" dirty="0" smtClean="0">
              <a:latin typeface="Baskerville Old Face" pitchFamily="18" charset="0"/>
            </a:endParaRPr>
          </a:p>
          <a:p>
            <a:endParaRPr lang="tr-TR" dirty="0" smtClean="0">
              <a:latin typeface="Baskerville Old Face" pitchFamily="18" charset="0"/>
            </a:endParaRPr>
          </a:p>
          <a:p>
            <a:endParaRPr lang="tr-TR" dirty="0" smtClean="0">
              <a:latin typeface="Baskerville Old Face" pitchFamily="18" charset="0"/>
            </a:endParaRPr>
          </a:p>
          <a:p>
            <a:endParaRPr lang="tr-TR" dirty="0" smtClean="0">
              <a:latin typeface="Baskerville Old Face" pitchFamily="18" charset="0"/>
            </a:endParaRPr>
          </a:p>
          <a:p>
            <a:r>
              <a:rPr lang="tr-TR" dirty="0" smtClean="0">
                <a:latin typeface="Baskerville Old Face" pitchFamily="18" charset="0"/>
              </a:rPr>
              <a:t>Yemeklerde mevsimlik ve bölgesel tatlara ağırlık veren, hem yenilikçi hem de geleneksel bir restoran olan Noma, son yılların en gözde restoranlarından biri. İsminin hikyesi de hayli basit. Noma, Kuzey Avrupa anlamına gelen Nordic sözcüğü ve yemek anlamına gelen mad sözcüğünden türetilmiş. </a:t>
            </a:r>
            <a:endParaRPr lang="tr-TR" dirty="0">
              <a:latin typeface="Baskerville Old Face" pitchFamily="18" charset="0"/>
            </a:endParaRPr>
          </a:p>
        </p:txBody>
      </p:sp>
      <p:pic>
        <p:nvPicPr>
          <p:cNvPr id="5" name="Picture 4" descr="noma9.jpg"/>
          <p:cNvPicPr>
            <a:picLocks noChangeAspect="1"/>
          </p:cNvPicPr>
          <p:nvPr/>
        </p:nvPicPr>
        <p:blipFill>
          <a:blip r:embed="rId2" cstate="print"/>
          <a:stretch>
            <a:fillRect/>
          </a:stretch>
        </p:blipFill>
        <p:spPr>
          <a:xfrm>
            <a:off x="0" y="0"/>
            <a:ext cx="5544616" cy="4581128"/>
          </a:xfrm>
          <a:prstGeom prst="rect">
            <a:avLst/>
          </a:prstGeom>
        </p:spPr>
      </p:pic>
      <p:pic>
        <p:nvPicPr>
          <p:cNvPr id="6" name="Picture 5" descr="noma8.jpg"/>
          <p:cNvPicPr>
            <a:picLocks noChangeAspect="1"/>
          </p:cNvPicPr>
          <p:nvPr/>
        </p:nvPicPr>
        <p:blipFill>
          <a:blip r:embed="rId3" cstate="print"/>
          <a:stretch>
            <a:fillRect/>
          </a:stretch>
        </p:blipFill>
        <p:spPr>
          <a:xfrm>
            <a:off x="5256584" y="-171400"/>
            <a:ext cx="4067944" cy="3140968"/>
          </a:xfrm>
          <a:prstGeom prst="rect">
            <a:avLst/>
          </a:prstGeom>
        </p:spPr>
      </p:pic>
      <p:pic>
        <p:nvPicPr>
          <p:cNvPr id="7" name="Picture 6" descr="noma01.jpg"/>
          <p:cNvPicPr>
            <a:picLocks noChangeAspect="1"/>
          </p:cNvPicPr>
          <p:nvPr/>
        </p:nvPicPr>
        <p:blipFill>
          <a:blip r:embed="rId4" cstate="print"/>
          <a:stretch>
            <a:fillRect/>
          </a:stretch>
        </p:blipFill>
        <p:spPr>
          <a:xfrm>
            <a:off x="5231904" y="2204864"/>
            <a:ext cx="3912096" cy="23762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6228184" y="0"/>
            <a:ext cx="2746648" cy="6858000"/>
          </a:xfrm>
        </p:spPr>
        <p:txBody>
          <a:bodyPr/>
          <a:lstStyle/>
          <a:p>
            <a:pPr>
              <a:buNone/>
            </a:pPr>
            <a:endParaRPr lang="tr-TR" dirty="0" smtClean="0">
              <a:latin typeface="Baskerville Old Face" pitchFamily="18" charset="0"/>
            </a:endParaRPr>
          </a:p>
          <a:p>
            <a:pPr>
              <a:buNone/>
            </a:pPr>
            <a:r>
              <a:rPr lang="tr-TR" dirty="0" smtClean="0">
                <a:latin typeface="Baskerville Old Face" pitchFamily="18" charset="0"/>
              </a:rPr>
              <a:t>   </a:t>
            </a:r>
          </a:p>
          <a:p>
            <a:pPr>
              <a:buNone/>
            </a:pPr>
            <a:r>
              <a:rPr lang="tr-TR" dirty="0" smtClean="0">
                <a:latin typeface="Baskerville Old Face" pitchFamily="18" charset="0"/>
              </a:rPr>
              <a:t>   Kuzey Avrupa ve yemek...</a:t>
            </a:r>
          </a:p>
          <a:p>
            <a:pPr>
              <a:buNone/>
            </a:pPr>
            <a:r>
              <a:rPr lang="tr-TR" dirty="0" smtClean="0">
                <a:latin typeface="Baskerville Old Face" pitchFamily="18" charset="0"/>
              </a:rPr>
              <a:t/>
            </a:r>
            <a:br>
              <a:rPr lang="tr-TR" dirty="0" smtClean="0">
                <a:latin typeface="Baskerville Old Face" pitchFamily="18" charset="0"/>
              </a:rPr>
            </a:br>
            <a:r>
              <a:rPr lang="tr-TR" dirty="0" smtClean="0">
                <a:latin typeface="Baskerville Old Face" pitchFamily="18" charset="0"/>
              </a:rPr>
              <a:t>Yemek uzmanları Nomanın sırrının yerel olmasında, küçük çaplı bir hizmet anlayışı benimsemesinde ve taze malzeme kullanmasında yattığını düşünüyor. </a:t>
            </a:r>
            <a:endParaRPr lang="tr-TR" dirty="0">
              <a:latin typeface="Baskerville Old Face" pitchFamily="18" charset="0"/>
            </a:endParaRPr>
          </a:p>
        </p:txBody>
      </p:sp>
      <p:pic>
        <p:nvPicPr>
          <p:cNvPr id="5" name="Picture 4" descr="noma.jpg"/>
          <p:cNvPicPr>
            <a:picLocks noChangeAspect="1"/>
          </p:cNvPicPr>
          <p:nvPr/>
        </p:nvPicPr>
        <p:blipFill>
          <a:blip r:embed="rId2" cstate="print"/>
          <a:stretch>
            <a:fillRect/>
          </a:stretch>
        </p:blipFill>
        <p:spPr>
          <a:xfrm>
            <a:off x="0" y="0"/>
            <a:ext cx="6275512"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899592" y="1412776"/>
            <a:ext cx="7772400" cy="5256584"/>
          </a:xfrm>
        </p:spPr>
        <p:txBody>
          <a:bodyPr>
            <a:normAutofit/>
          </a:bodyPr>
          <a:lstStyle/>
          <a:p>
            <a:pPr>
              <a:buNone/>
            </a:pPr>
            <a:r>
              <a:rPr lang="tr-TR" sz="4000" dirty="0" smtClean="0">
                <a:latin typeface="Baskerville Old Face" pitchFamily="18" charset="0"/>
              </a:rPr>
              <a:t>Moleküler Gastronominin Mabedi              			</a:t>
            </a:r>
          </a:p>
          <a:p>
            <a:pPr>
              <a:buNone/>
            </a:pPr>
            <a:r>
              <a:rPr lang="tr-TR" sz="4000" dirty="0" smtClean="0">
                <a:latin typeface="Baskerville Old Face" pitchFamily="18" charset="0"/>
              </a:rPr>
              <a:t> 			   ‘EL BULLI’</a:t>
            </a:r>
          </a:p>
          <a:p>
            <a:pPr>
              <a:buNone/>
            </a:pPr>
            <a:r>
              <a:rPr lang="tr-TR" sz="4000" dirty="0" smtClean="0">
                <a:latin typeface="Baskerville Old Face" pitchFamily="18" charset="0"/>
              </a:rPr>
              <a:t>				   ve </a:t>
            </a:r>
          </a:p>
          <a:p>
            <a:pPr>
              <a:buNone/>
            </a:pPr>
            <a:r>
              <a:rPr lang="tr-TR" sz="4000" dirty="0" smtClean="0">
                <a:latin typeface="Baskerville Old Face" pitchFamily="18" charset="0"/>
              </a:rPr>
              <a:t> 		Şef   FERRAN ADRIA</a:t>
            </a:r>
            <a:endParaRPr lang="tr-TR" sz="4000" dirty="0">
              <a:latin typeface="Baskerville Old Fac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MOLEKÜLER GASTRONOMİ</a:t>
            </a:r>
            <a:endParaRPr lang="tr-TR" dirty="0"/>
          </a:p>
        </p:txBody>
      </p:sp>
      <p:sp>
        <p:nvSpPr>
          <p:cNvPr id="3" name="Content Placeholder 2"/>
          <p:cNvSpPr>
            <a:spLocks noGrp="1"/>
          </p:cNvSpPr>
          <p:nvPr>
            <p:ph sz="quarter" idx="1"/>
          </p:nvPr>
        </p:nvSpPr>
        <p:spPr>
          <a:xfrm>
            <a:off x="251520" y="1556792"/>
            <a:ext cx="8712968" cy="6012160"/>
          </a:xfrm>
        </p:spPr>
        <p:txBody>
          <a:bodyPr>
            <a:normAutofit/>
          </a:bodyPr>
          <a:lstStyle/>
          <a:p>
            <a:endParaRPr lang="tr-TR" sz="3200" dirty="0" smtClean="0">
              <a:latin typeface="Baskerville Old Face" pitchFamily="18" charset="0"/>
            </a:endParaRPr>
          </a:p>
          <a:p>
            <a:r>
              <a:rPr lang="tr-TR" sz="3200" dirty="0" smtClean="0">
                <a:latin typeface="Baskerville Old Face" pitchFamily="18" charset="0"/>
              </a:rPr>
              <a:t>Biri fizikçi diğeri kimyacı iki bilim adamı Nicholas Kurti ve Herve This tarafından temelleri 1988 yılında atılan Moleküler gastronomi, kurucularından Herve This’in tanımına göre; ‘Gıdaların pişirilmesi sırasında oluşan fiziko-kimyasal süreçlerin ve gıdayı oluşturan bileşenlerinin neden olduğu duyusal algılamayı açıklayan disiplinlerarası bir bilim dalıdır’</a:t>
            </a:r>
            <a:endParaRPr lang="tr-TR" sz="3200" dirty="0">
              <a:latin typeface="Baskerville Old Fac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386</Words>
  <Application>Microsoft Office PowerPoint</Application>
  <PresentationFormat>Ekran Gösterisi (4:3)</PresentationFormat>
  <Paragraphs>61</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Ofis Teması</vt:lpstr>
      <vt:lpstr>Sektör analizi ve örnek çalışma</vt:lpstr>
      <vt:lpstr>Slayt 2</vt:lpstr>
      <vt:lpstr>Slayt 3</vt:lpstr>
      <vt:lpstr>Slayt 4</vt:lpstr>
      <vt:lpstr>Slayt 5</vt:lpstr>
      <vt:lpstr>Slayt 6</vt:lpstr>
      <vt:lpstr>Slayt 7</vt:lpstr>
      <vt:lpstr>Slayt 8</vt:lpstr>
      <vt:lpstr>MOLEKÜLER GASTRONOMİ</vt:lpstr>
      <vt:lpstr>Slayt 10</vt:lpstr>
      <vt:lpstr>Slayt 11</vt:lpstr>
      <vt:lpstr>KAYNAKÇA</vt:lpstr>
      <vt:lpstr>KAYNAKÇA</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Sektör analizi ve örnek çalışma</dc:title>
  <dc:creator>güneş</dc:creator>
  <cp:lastModifiedBy>güneş</cp:lastModifiedBy>
  <cp:revision>4</cp:revision>
  <dcterms:created xsi:type="dcterms:W3CDTF">2020-03-13T11:34:14Z</dcterms:created>
  <dcterms:modified xsi:type="dcterms:W3CDTF">2020-03-13T11:38:44Z</dcterms:modified>
</cp:coreProperties>
</file>