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320" r:id="rId3"/>
    <p:sldId id="325" r:id="rId4"/>
    <p:sldId id="321" r:id="rId5"/>
    <p:sldId id="322" r:id="rId6"/>
    <p:sldId id="323" r:id="rId7"/>
    <p:sldId id="324" r:id="rId8"/>
    <p:sldId id="326" r:id="rId9"/>
    <p:sldId id="327" r:id="rId10"/>
    <p:sldId id="329" r:id="rId11"/>
    <p:sldId id="328" r:id="rId12"/>
    <p:sldId id="330" r:id="rId13"/>
    <p:sldId id="331" r:id="rId14"/>
    <p:sldId id="333" r:id="rId15"/>
    <p:sldId id="332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4" r:id="rId27"/>
    <p:sldId id="346" r:id="rId28"/>
    <p:sldId id="345" r:id="rId29"/>
    <p:sldId id="347" r:id="rId30"/>
    <p:sldId id="348" r:id="rId31"/>
    <p:sldId id="349" r:id="rId32"/>
    <p:sldId id="350" r:id="rId33"/>
    <p:sldId id="351" r:id="rId34"/>
    <p:sldId id="352" r:id="rId35"/>
    <p:sldId id="286" r:id="rId36"/>
    <p:sldId id="319" r:id="rId3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28.12.2020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28.12.2020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CC47-9EA6-F541-8A9B-1F36309176A6}" type="datetime1">
              <a:rPr lang="tr-TR" smtClean="0"/>
              <a:t>28.12.2020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3753-DC10-434C-8B27-048A8017EE3B}" type="datetime1">
              <a:rPr lang="tr-TR" smtClean="0"/>
              <a:t>28.12.2020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3C11-99C0-3F40-AC21-F9AD3365450A}" type="datetime1">
              <a:rPr lang="tr-TR" smtClean="0"/>
              <a:t>28.12.2020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842F-3AD8-8B4A-A8D6-37E4E32C0C60}" type="datetime1">
              <a:rPr lang="tr-TR" smtClean="0"/>
              <a:t>28.12.2020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AEAA-CCCA-0346-B41B-2A303242FD28}" type="datetime1">
              <a:rPr lang="tr-TR" smtClean="0"/>
              <a:t>28.12.2020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17F2-1868-724F-B043-34D3CCD14939}" type="datetime1">
              <a:rPr lang="tr-TR" smtClean="0"/>
              <a:t>28.12.2020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F2C4-C8C6-8245-8451-6FA93CCB1524}" type="datetime1">
              <a:rPr lang="tr-TR" smtClean="0"/>
              <a:t>28.12.2020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F13E-B6FF-B74C-A6C4-C68E936CE8D8}" type="datetime1">
              <a:rPr lang="tr-TR" smtClean="0"/>
              <a:t>28.12.2020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6CEF-81CC-9343-B1A9-A5A82F925CBD}" type="datetime1">
              <a:rPr lang="tr-TR" smtClean="0"/>
              <a:t>28.12.2020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6FB7-14C3-0647-8E29-A6F6A3C7F2AF}" type="datetime1">
              <a:rPr lang="tr-TR" smtClean="0"/>
              <a:t>28.12.2020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AA90-BAC0-274A-ACD8-69AF70ABF6EE}" type="datetime1">
              <a:rPr lang="tr-TR" smtClean="0"/>
              <a:t>28.12.2020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E90AE-E0BC-2B42-AB61-CA044E2904BF}" type="datetime1">
              <a:rPr lang="tr-TR" smtClean="0"/>
              <a:t>28.12.2020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Sosyal</a:t>
            </a:r>
            <a:b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Yapısı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8584E7-8E0D-DC44-8AF4-B44D7832D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Tarihsel Gelişim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CC43FC-A521-1145-B38D-8C9888603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Eğitimin</a:t>
            </a:r>
            <a:r>
              <a:rPr lang="tr-TR" dirty="0"/>
              <a:t> bir toplumda, grupta yaratılmak istenen </a:t>
            </a:r>
            <a:r>
              <a:rPr lang="tr-TR" dirty="0" err="1"/>
              <a:t>kişilik</a:t>
            </a:r>
            <a:r>
              <a:rPr lang="tr-TR" dirty="0"/>
              <a:t> tipinin </a:t>
            </a:r>
            <a:r>
              <a:rPr lang="tr-TR" dirty="0" err="1"/>
              <a:t>yerleştirilmesinde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işlev</a:t>
            </a:r>
            <a:r>
              <a:rPr lang="tr-TR" dirty="0"/>
              <a:t> </a:t>
            </a:r>
            <a:r>
              <a:rPr lang="tr-TR" dirty="0" err="1"/>
              <a:t>gördüğünu</a:t>
            </a:r>
            <a:r>
              <a:rPr lang="tr-TR" dirty="0"/>
              <a:t>̈ tekrar belirtelim. </a:t>
            </a:r>
          </a:p>
          <a:p>
            <a:endParaRPr lang="tr-TR" dirty="0"/>
          </a:p>
          <a:p>
            <a:r>
              <a:rPr lang="tr-TR" dirty="0"/>
              <a:t>Her </a:t>
            </a:r>
            <a:r>
              <a:rPr lang="tr-TR" dirty="0" err="1"/>
              <a:t>dönemin</a:t>
            </a:r>
            <a:r>
              <a:rPr lang="tr-TR" dirty="0"/>
              <a:t> </a:t>
            </a:r>
            <a:r>
              <a:rPr lang="tr-TR" dirty="0" err="1"/>
              <a:t>ihtiyac</a:t>
            </a:r>
            <a:r>
              <a:rPr lang="tr-TR" dirty="0"/>
              <a:t>̧ </a:t>
            </a:r>
            <a:r>
              <a:rPr lang="tr-TR" dirty="0" err="1"/>
              <a:t>duyduğu</a:t>
            </a:r>
            <a:r>
              <a:rPr lang="tr-TR" dirty="0"/>
              <a:t> </a:t>
            </a:r>
            <a:r>
              <a:rPr lang="tr-TR" dirty="0" err="1"/>
              <a:t>kişilik</a:t>
            </a:r>
            <a:r>
              <a:rPr lang="tr-TR" dirty="0"/>
              <a:t> tipi/ insan ihtiyacı </a:t>
            </a:r>
            <a:r>
              <a:rPr lang="tr-TR" dirty="0" err="1"/>
              <a:t>değiştiği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dönemlere</a:t>
            </a:r>
            <a:r>
              <a:rPr lang="tr-TR" dirty="0"/>
              <a:t> </a:t>
            </a:r>
            <a:r>
              <a:rPr lang="tr-TR" dirty="0" err="1"/>
              <a:t>göre</a:t>
            </a:r>
            <a:r>
              <a:rPr lang="tr-TR" dirty="0"/>
              <a:t> </a:t>
            </a:r>
            <a:r>
              <a:rPr lang="tr-TR" dirty="0" err="1"/>
              <a:t>eğitimin</a:t>
            </a:r>
            <a:r>
              <a:rPr lang="tr-TR" dirty="0"/>
              <a:t> yapısı da </a:t>
            </a:r>
            <a:r>
              <a:rPr lang="tr-TR" dirty="0" err="1"/>
              <a:t>değişmektedir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2464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DF90A6-610B-7B4D-B9BD-1286AD044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 Toplumu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DE72AC-18C0-9A42-81EE-19EA601EB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Tarım toplumlarında </a:t>
            </a:r>
            <a:r>
              <a:rPr lang="tr-TR" dirty="0" err="1"/>
              <a:t>nüfusun</a:t>
            </a:r>
            <a:r>
              <a:rPr lang="tr-TR" dirty="0"/>
              <a:t> </a:t>
            </a:r>
            <a:r>
              <a:rPr lang="tr-TR" dirty="0" err="1"/>
              <a:t>büyük</a:t>
            </a:r>
            <a:r>
              <a:rPr lang="tr-TR" dirty="0"/>
              <a:t> </a:t>
            </a:r>
            <a:r>
              <a:rPr lang="tr-TR" dirty="0" err="1"/>
              <a:t>bölümu</a:t>
            </a:r>
            <a:r>
              <a:rPr lang="tr-TR" dirty="0"/>
              <a:t>̈ </a:t>
            </a:r>
            <a:r>
              <a:rPr lang="tr-TR" dirty="0" err="1"/>
              <a:t>köylerde</a:t>
            </a:r>
            <a:r>
              <a:rPr lang="tr-TR" dirty="0"/>
              <a:t>/ kırsal alanlarda </a:t>
            </a:r>
            <a:r>
              <a:rPr lang="tr-TR" dirty="0" err="1"/>
              <a:t>yaşamaktadır</a:t>
            </a:r>
            <a:r>
              <a:rPr lang="tr-TR" dirty="0"/>
              <a:t>. Bu toplumlarda </a:t>
            </a:r>
            <a:r>
              <a:rPr lang="tr-TR" dirty="0" err="1"/>
              <a:t>coğrafi</a:t>
            </a:r>
            <a:r>
              <a:rPr lang="tr-TR" dirty="0"/>
              <a:t> hareketlilik </a:t>
            </a:r>
            <a:r>
              <a:rPr lang="tr-TR" dirty="0" err="1"/>
              <a:t>çok</a:t>
            </a:r>
            <a:r>
              <a:rPr lang="tr-TR" dirty="0"/>
              <a:t> sınırlıdır. </a:t>
            </a:r>
          </a:p>
          <a:p>
            <a:r>
              <a:rPr lang="tr-TR" dirty="0"/>
              <a:t>Kırsal alanlarda imparatora </a:t>
            </a:r>
            <a:r>
              <a:rPr lang="tr-TR" dirty="0" err="1"/>
              <a:t>bağlı</a:t>
            </a:r>
            <a:r>
              <a:rPr lang="tr-TR" dirty="0"/>
              <a:t> feodaller de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güc</a:t>
            </a:r>
            <a:r>
              <a:rPr lang="tr-TR" dirty="0"/>
              <a:t>̧ odaklarıdır. Tarım toplumlarında </a:t>
            </a:r>
            <a:r>
              <a:rPr lang="tr-TR" dirty="0" err="1"/>
              <a:t>genis</a:t>
            </a:r>
            <a:r>
              <a:rPr lang="tr-TR" dirty="0"/>
              <a:t>̧ aile </a:t>
            </a:r>
            <a:r>
              <a:rPr lang="tr-TR" dirty="0" err="1"/>
              <a:t>söz</a:t>
            </a:r>
            <a:r>
              <a:rPr lang="tr-TR" dirty="0"/>
              <a:t> konusudur. </a:t>
            </a:r>
          </a:p>
          <a:p>
            <a:r>
              <a:rPr lang="tr-TR" dirty="0"/>
              <a:t>Tarım toplumlarında din </a:t>
            </a:r>
            <a:r>
              <a:rPr lang="tr-TR" dirty="0" err="1"/>
              <a:t>önemli</a:t>
            </a:r>
            <a:r>
              <a:rPr lang="tr-TR" dirty="0"/>
              <a:t> bir unsurdur ve dinî otoritelerin etkisi </a:t>
            </a:r>
            <a:r>
              <a:rPr lang="tr-TR" dirty="0" err="1"/>
              <a:t>büyüktür</a:t>
            </a:r>
            <a:r>
              <a:rPr lang="tr-TR" dirty="0"/>
              <a:t>. </a:t>
            </a:r>
          </a:p>
          <a:p>
            <a:r>
              <a:rPr lang="tr-TR" dirty="0"/>
              <a:t>Otorite </a:t>
            </a:r>
            <a:r>
              <a:rPr lang="tr-TR" dirty="0" err="1"/>
              <a:t>ilişkilerinde</a:t>
            </a:r>
            <a:r>
              <a:rPr lang="tr-TR" dirty="0"/>
              <a:t> ataerkil bir aile yapısı </a:t>
            </a:r>
            <a:r>
              <a:rPr lang="tr-TR" dirty="0" err="1"/>
              <a:t>söz</a:t>
            </a:r>
            <a:r>
              <a:rPr lang="tr-TR" dirty="0"/>
              <a:t> konusu- dur ve baba otoritesi baskındır.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4111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91B3DC-DBEC-F94A-8F3F-EFD9EA14D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 Toplumu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04F16A-921E-EF4D-968C-1E2691AEE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Tarım toplumlarında, </a:t>
            </a:r>
            <a:r>
              <a:rPr lang="tr-TR" dirty="0" err="1"/>
              <a:t>nüfusun</a:t>
            </a:r>
            <a:r>
              <a:rPr lang="tr-TR" dirty="0"/>
              <a:t> </a:t>
            </a:r>
            <a:r>
              <a:rPr lang="tr-TR" dirty="0" err="1"/>
              <a:t>büyük</a:t>
            </a:r>
            <a:r>
              <a:rPr lang="tr-TR" dirty="0"/>
              <a:t> </a:t>
            </a:r>
            <a:r>
              <a:rPr lang="tr-TR" dirty="0" err="1"/>
              <a:t>bölümünün</a:t>
            </a:r>
            <a:r>
              <a:rPr lang="tr-TR" dirty="0"/>
              <a:t> </a:t>
            </a:r>
            <a:r>
              <a:rPr lang="tr-TR" dirty="0" err="1"/>
              <a:t>yaşadığı</a:t>
            </a:r>
            <a:r>
              <a:rPr lang="tr-TR" dirty="0"/>
              <a:t> </a:t>
            </a:r>
            <a:r>
              <a:rPr lang="tr-TR" dirty="0" err="1"/>
              <a:t>köylerde</a:t>
            </a:r>
            <a:r>
              <a:rPr lang="tr-TR" dirty="0"/>
              <a:t> dine dayalı </a:t>
            </a:r>
            <a:r>
              <a:rPr lang="tr-TR" dirty="0" err="1"/>
              <a:t>eğitim</a:t>
            </a:r>
            <a:r>
              <a:rPr lang="tr-TR" dirty="0"/>
              <a:t> yaygındır ve </a:t>
            </a:r>
            <a:r>
              <a:rPr lang="tr-TR" dirty="0" err="1"/>
              <a:t>eğitimde</a:t>
            </a:r>
            <a:r>
              <a:rPr lang="tr-TR" dirty="0"/>
              <a:t>, dinî kuralların </a:t>
            </a:r>
            <a:r>
              <a:rPr lang="tr-TR" dirty="0" err="1"/>
              <a:t>öğretilmesi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</a:t>
            </a:r>
            <a:r>
              <a:rPr lang="tr-TR" dirty="0"/>
              <a:t>. </a:t>
            </a:r>
          </a:p>
          <a:p>
            <a:r>
              <a:rPr lang="tr-TR" dirty="0"/>
              <a:t>Bunun yanında </a:t>
            </a:r>
            <a:r>
              <a:rPr lang="tr-TR" dirty="0" err="1"/>
              <a:t>eğitimde</a:t>
            </a:r>
            <a:r>
              <a:rPr lang="tr-TR" dirty="0"/>
              <a:t> </a:t>
            </a:r>
            <a:r>
              <a:rPr lang="tr-TR" dirty="0" err="1"/>
              <a:t>dayanışma</a:t>
            </a:r>
            <a:r>
              <a:rPr lang="tr-TR" dirty="0"/>
              <a:t>, </a:t>
            </a:r>
            <a:r>
              <a:rPr lang="tr-TR" dirty="0" err="1"/>
              <a:t>yardımlaşma</a:t>
            </a:r>
            <a:r>
              <a:rPr lang="tr-TR" dirty="0"/>
              <a:t>, uyum, </a:t>
            </a:r>
            <a:r>
              <a:rPr lang="tr-TR" dirty="0" err="1"/>
              <a:t>kazanc</a:t>
            </a:r>
            <a:r>
              <a:rPr lang="tr-TR" dirty="0"/>
              <a:t>̧ hırsından </a:t>
            </a:r>
            <a:r>
              <a:rPr lang="tr-TR" dirty="0" err="1"/>
              <a:t>kaçınma</a:t>
            </a:r>
            <a:r>
              <a:rPr lang="tr-TR" dirty="0"/>
              <a:t>, </a:t>
            </a:r>
            <a:r>
              <a:rPr lang="tr-TR" dirty="0" err="1"/>
              <a:t>büyüklere</a:t>
            </a:r>
            <a:r>
              <a:rPr lang="tr-TR" dirty="0"/>
              <a:t> saygı, </a:t>
            </a:r>
            <a:r>
              <a:rPr lang="tr-TR" dirty="0" err="1"/>
              <a:t>kanaatkârlık</a:t>
            </a:r>
            <a:r>
              <a:rPr lang="tr-TR" dirty="0"/>
              <a:t>, </a:t>
            </a:r>
            <a:r>
              <a:rPr lang="tr-TR" dirty="0" err="1"/>
              <a:t>yöneticilere</a:t>
            </a:r>
            <a:r>
              <a:rPr lang="tr-TR" dirty="0"/>
              <a:t> itaat gibi tarım toplumları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değerler</a:t>
            </a:r>
            <a:r>
              <a:rPr lang="tr-TR" dirty="0"/>
              <a:t> </a:t>
            </a:r>
            <a:r>
              <a:rPr lang="tr-TR" dirty="0" err="1"/>
              <a:t>öğretilir</a:t>
            </a:r>
            <a:r>
              <a:rPr lang="tr-TR" dirty="0"/>
              <a:t>. </a:t>
            </a:r>
          </a:p>
          <a:p>
            <a:r>
              <a:rPr lang="tr-TR" dirty="0"/>
              <a:t>Tarım toplumlarında </a:t>
            </a:r>
            <a:r>
              <a:rPr lang="tr-TR" dirty="0" err="1"/>
              <a:t>günümüzdeki</a:t>
            </a:r>
            <a:r>
              <a:rPr lang="tr-TR" dirty="0"/>
              <a:t> </a:t>
            </a:r>
            <a:r>
              <a:rPr lang="tr-TR" dirty="0" err="1"/>
              <a:t>üniversite</a:t>
            </a:r>
            <a:r>
              <a:rPr lang="tr-TR" dirty="0"/>
              <a:t> </a:t>
            </a:r>
            <a:r>
              <a:rPr lang="tr-TR" dirty="0" err="1"/>
              <a:t>eğitimine</a:t>
            </a:r>
            <a:r>
              <a:rPr lang="tr-TR" dirty="0"/>
              <a:t> benzer </a:t>
            </a:r>
            <a:r>
              <a:rPr lang="tr-TR" dirty="0" err="1"/>
              <a:t>eğitim</a:t>
            </a:r>
            <a:r>
              <a:rPr lang="tr-TR" dirty="0"/>
              <a:t>, </a:t>
            </a:r>
            <a:r>
              <a:rPr lang="tr-TR" dirty="0" err="1"/>
              <a:t>nüfusun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küçük</a:t>
            </a:r>
            <a:r>
              <a:rPr lang="tr-TR" dirty="0"/>
              <a:t> bir </a:t>
            </a:r>
            <a:r>
              <a:rPr lang="tr-TR" dirty="0" err="1"/>
              <a:t>bölümu</a:t>
            </a:r>
            <a:r>
              <a:rPr lang="tr-TR" dirty="0"/>
              <a:t>̈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geçerlidir</a:t>
            </a:r>
            <a:r>
              <a:rPr lang="tr-TR" dirty="0"/>
              <a:t>. </a:t>
            </a:r>
          </a:p>
          <a:p>
            <a:r>
              <a:rPr lang="tr-TR" dirty="0"/>
              <a:t>Toplumda </a:t>
            </a:r>
            <a:r>
              <a:rPr lang="tr-TR" dirty="0" err="1"/>
              <a:t>yöneten</a:t>
            </a:r>
            <a:r>
              <a:rPr lang="tr-TR" dirty="0"/>
              <a:t> kesimi </a:t>
            </a:r>
            <a:r>
              <a:rPr lang="tr-TR" dirty="0" err="1"/>
              <a:t>oluşturan</a:t>
            </a:r>
            <a:r>
              <a:rPr lang="tr-TR" dirty="0"/>
              <a:t>, az sayıdaki zengin bir kesimin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eğitmenler</a:t>
            </a:r>
            <a:r>
              <a:rPr lang="tr-TR" dirty="0"/>
              <a:t> tutarak, çocuklarına </a:t>
            </a:r>
            <a:r>
              <a:rPr lang="tr-TR" dirty="0" err="1"/>
              <a:t>eğitim</a:t>
            </a:r>
            <a:r>
              <a:rPr lang="tr-TR" dirty="0"/>
              <a:t> aldırması da tarım toplumlarında </a:t>
            </a:r>
            <a:r>
              <a:rPr lang="tr-TR" dirty="0" err="1"/>
              <a:t>görülmektedir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1789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1173CE-EE09-A34B-B2D8-553CAA1C1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Toplumu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475580-C0F0-0F47-BE8B-02A0D9360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Eğitimin</a:t>
            </a:r>
            <a:r>
              <a:rPr lang="tr-TR" dirty="0"/>
              <a:t>, </a:t>
            </a:r>
            <a:r>
              <a:rPr lang="tr-TR" dirty="0" err="1"/>
              <a:t>genis</a:t>
            </a:r>
            <a:r>
              <a:rPr lang="tr-TR" dirty="0"/>
              <a:t>̧ kitlelerin </a:t>
            </a:r>
            <a:r>
              <a:rPr lang="tr-TR" dirty="0" err="1"/>
              <a:t>ihtiyaçlarını</a:t>
            </a:r>
            <a:r>
              <a:rPr lang="tr-TR" dirty="0"/>
              <a:t> </a:t>
            </a:r>
            <a:r>
              <a:rPr lang="tr-TR" dirty="0" err="1"/>
              <a:t>karşılamaya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kurumsallık kazanması, </a:t>
            </a:r>
            <a:r>
              <a:rPr lang="tr-TR" dirty="0" err="1"/>
              <a:t>yaygınlaşması</a:t>
            </a:r>
            <a:r>
              <a:rPr lang="tr-TR" dirty="0"/>
              <a:t>, kitle </a:t>
            </a:r>
            <a:r>
              <a:rPr lang="tr-TR" dirty="0" err="1"/>
              <a:t>eğitiminin</a:t>
            </a:r>
            <a:r>
              <a:rPr lang="tr-TR" dirty="0"/>
              <a:t> ortaya </a:t>
            </a:r>
            <a:r>
              <a:rPr lang="tr-TR" dirty="0" err="1"/>
              <a:t>çıkması</a:t>
            </a:r>
            <a:r>
              <a:rPr lang="tr-TR" dirty="0"/>
              <a:t> ise </a:t>
            </a:r>
            <a:r>
              <a:rPr lang="tr-TR" dirty="0" err="1"/>
              <a:t>sanayileşme</a:t>
            </a:r>
            <a:r>
              <a:rPr lang="tr-TR" dirty="0"/>
              <a:t> </a:t>
            </a:r>
            <a:r>
              <a:rPr lang="tr-TR" dirty="0" err="1"/>
              <a:t>süreci</a:t>
            </a:r>
            <a:r>
              <a:rPr lang="tr-TR" dirty="0"/>
              <a:t> ile birlikte </a:t>
            </a:r>
            <a:r>
              <a:rPr lang="tr-TR" dirty="0" err="1"/>
              <a:t>gerçekleşmiştir</a:t>
            </a:r>
            <a:r>
              <a:rPr lang="tr-TR" dirty="0"/>
              <a:t>. </a:t>
            </a:r>
          </a:p>
          <a:p>
            <a:r>
              <a:rPr lang="tr-TR" dirty="0"/>
              <a:t>Sanayi toplumlarında </a:t>
            </a:r>
            <a:r>
              <a:rPr lang="tr-TR" dirty="0" err="1"/>
              <a:t>ihtiyac</a:t>
            </a:r>
            <a:r>
              <a:rPr lang="tr-TR" dirty="0"/>
              <a:t>̧ duyulan </a:t>
            </a:r>
            <a:r>
              <a:rPr lang="tr-TR" dirty="0" err="1"/>
              <a:t>kişilik</a:t>
            </a:r>
            <a:r>
              <a:rPr lang="tr-TR" dirty="0"/>
              <a:t> yapısı, tarım toplumlarındakinden </a:t>
            </a:r>
            <a:r>
              <a:rPr lang="tr-TR" dirty="0" err="1"/>
              <a:t>çok</a:t>
            </a:r>
            <a:r>
              <a:rPr lang="tr-TR" dirty="0"/>
              <a:t> daha farklıdır. </a:t>
            </a:r>
          </a:p>
          <a:p>
            <a:r>
              <a:rPr lang="tr-TR" dirty="0"/>
              <a:t>Bu </a:t>
            </a:r>
            <a:r>
              <a:rPr lang="tr-TR" dirty="0" err="1"/>
              <a:t>bağlamda</a:t>
            </a:r>
            <a:r>
              <a:rPr lang="tr-TR" dirty="0"/>
              <a:t> sanayi toplumlarında, tarım toplumları ile </a:t>
            </a:r>
            <a:r>
              <a:rPr lang="tr-TR" dirty="0" err="1"/>
              <a:t>kıyaslandığında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 kurumlarında ve </a:t>
            </a:r>
            <a:r>
              <a:rPr lang="tr-TR" dirty="0" err="1"/>
              <a:t>eğitimin</a:t>
            </a:r>
            <a:r>
              <a:rPr lang="tr-TR" dirty="0"/>
              <a:t> </a:t>
            </a:r>
            <a:r>
              <a:rPr lang="tr-TR" dirty="0" err="1"/>
              <a:t>özelliklerinde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değişimler</a:t>
            </a:r>
            <a:r>
              <a:rPr lang="tr-TR" dirty="0"/>
              <a:t> ortaya </a:t>
            </a:r>
            <a:r>
              <a:rPr lang="tr-TR" dirty="0" err="1"/>
              <a:t>çıkacaktır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6112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EDD6E1-A880-FA46-ACC7-AC6FE6A93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Toplumu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7478AB-BBB8-BD4F-BF21-937A0B685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Sanayileşme</a:t>
            </a:r>
            <a:r>
              <a:rPr lang="tr-TR" dirty="0"/>
              <a:t> </a:t>
            </a:r>
            <a:r>
              <a:rPr lang="tr-TR" dirty="0" err="1"/>
              <a:t>sürecinde</a:t>
            </a:r>
            <a:r>
              <a:rPr lang="tr-TR" dirty="0"/>
              <a:t>, </a:t>
            </a:r>
            <a:r>
              <a:rPr lang="tr-TR" dirty="0" err="1"/>
              <a:t>yüzbinlerce</a:t>
            </a:r>
            <a:r>
              <a:rPr lang="tr-TR" dirty="0"/>
              <a:t> insanın </a:t>
            </a:r>
            <a:r>
              <a:rPr lang="tr-TR" dirty="0" err="1"/>
              <a:t>yaşadığı</a:t>
            </a:r>
            <a:r>
              <a:rPr lang="tr-TR" dirty="0"/>
              <a:t> sanayi kentleri ortaya </a:t>
            </a:r>
            <a:r>
              <a:rPr lang="tr-TR" dirty="0" err="1"/>
              <a:t>çıkar</a:t>
            </a:r>
            <a:r>
              <a:rPr lang="tr-TR" dirty="0"/>
              <a:t>. Tarım toplumları, </a:t>
            </a:r>
            <a:r>
              <a:rPr lang="tr-TR" dirty="0" err="1"/>
              <a:t>nüfusun</a:t>
            </a:r>
            <a:r>
              <a:rPr lang="tr-TR" dirty="0"/>
              <a:t> </a:t>
            </a:r>
            <a:r>
              <a:rPr lang="tr-TR" dirty="0" err="1"/>
              <a:t>büyük</a:t>
            </a:r>
            <a:r>
              <a:rPr lang="tr-TR" dirty="0"/>
              <a:t> </a:t>
            </a:r>
            <a:r>
              <a:rPr lang="tr-TR" dirty="0" err="1"/>
              <a:t>bölümünün</a:t>
            </a:r>
            <a:r>
              <a:rPr lang="tr-TR" dirty="0"/>
              <a:t> </a:t>
            </a:r>
            <a:r>
              <a:rPr lang="tr-TR" dirty="0" err="1"/>
              <a:t>köylerde</a:t>
            </a:r>
            <a:r>
              <a:rPr lang="tr-TR" dirty="0"/>
              <a:t> </a:t>
            </a:r>
            <a:r>
              <a:rPr lang="tr-TR" dirty="0" err="1"/>
              <a:t>yaşadığı</a:t>
            </a:r>
            <a:r>
              <a:rPr lang="tr-TR" dirty="0"/>
              <a:t> toplumlardır. Herkes birbirini tanır ve toplumsal baskı, birey </a:t>
            </a:r>
            <a:r>
              <a:rPr lang="tr-TR" dirty="0" err="1"/>
              <a:t>üzerinde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güçlüdür</a:t>
            </a:r>
            <a:r>
              <a:rPr lang="tr-TR" dirty="0"/>
              <a:t>. Oysa sanayi toplumları ortak </a:t>
            </a:r>
            <a:r>
              <a:rPr lang="tr-TR" dirty="0" err="1"/>
              <a:t>yaşam</a:t>
            </a:r>
            <a:r>
              <a:rPr lang="tr-TR" dirty="0"/>
              <a:t> </a:t>
            </a:r>
            <a:r>
              <a:rPr lang="tr-TR" dirty="0" err="1"/>
              <a:t>kültüru</a:t>
            </a:r>
            <a:r>
              <a:rPr lang="tr-TR" dirty="0"/>
              <a:t>̈ olmayan </a:t>
            </a:r>
            <a:r>
              <a:rPr lang="tr-TR" dirty="0" err="1"/>
              <a:t>yüzbinlerce</a:t>
            </a:r>
            <a:r>
              <a:rPr lang="tr-TR" dirty="0"/>
              <a:t> insanın bir arada </a:t>
            </a:r>
            <a:r>
              <a:rPr lang="tr-TR" dirty="0" err="1"/>
              <a:t>yaşamaya</a:t>
            </a:r>
            <a:r>
              <a:rPr lang="tr-TR" dirty="0"/>
              <a:t> </a:t>
            </a:r>
            <a:r>
              <a:rPr lang="tr-TR" dirty="0" err="1"/>
              <a:t>başladığı</a:t>
            </a:r>
            <a:r>
              <a:rPr lang="tr-TR" dirty="0"/>
              <a:t> toplumlardır. </a:t>
            </a:r>
            <a:r>
              <a:rPr lang="tr-TR" dirty="0" err="1"/>
              <a:t>Yüzbinlerce</a:t>
            </a:r>
            <a:r>
              <a:rPr lang="tr-TR" dirty="0"/>
              <a:t> insanın </a:t>
            </a:r>
            <a:r>
              <a:rPr lang="tr-TR" dirty="0" err="1"/>
              <a:t>yaşadığı</a:t>
            </a:r>
            <a:r>
              <a:rPr lang="tr-TR" dirty="0"/>
              <a:t> kentlerde ise artık din, gelenek, grup baskısı toplumsal </a:t>
            </a:r>
            <a:r>
              <a:rPr lang="tr-TR" dirty="0" err="1"/>
              <a:t>düzeni</a:t>
            </a:r>
            <a:r>
              <a:rPr lang="tr-TR" dirty="0"/>
              <a:t> </a:t>
            </a:r>
            <a:r>
              <a:rPr lang="tr-TR" dirty="0" err="1"/>
              <a:t>sağlayamamaktadır</a:t>
            </a:r>
            <a:r>
              <a:rPr lang="tr-TR" dirty="0"/>
              <a:t>. </a:t>
            </a:r>
          </a:p>
          <a:p>
            <a:r>
              <a:rPr lang="tr-TR" dirty="0"/>
              <a:t>Tarım toplumlarında az sayıda </a:t>
            </a:r>
            <a:r>
              <a:rPr lang="tr-TR" dirty="0" err="1"/>
              <a:t>kişinin</a:t>
            </a:r>
            <a:r>
              <a:rPr lang="tr-TR" dirty="0"/>
              <a:t> </a:t>
            </a:r>
            <a:r>
              <a:rPr lang="tr-TR" dirty="0" err="1"/>
              <a:t>çalıştığı</a:t>
            </a:r>
            <a:r>
              <a:rPr lang="tr-TR" dirty="0"/>
              <a:t> ve </a:t>
            </a:r>
            <a:r>
              <a:rPr lang="tr-TR" dirty="0" err="1"/>
              <a:t>kişisel</a:t>
            </a:r>
            <a:r>
              <a:rPr lang="tr-TR" dirty="0"/>
              <a:t> </a:t>
            </a:r>
            <a:r>
              <a:rPr lang="tr-TR" dirty="0" err="1"/>
              <a:t>ilişkilerin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zanaat </a:t>
            </a:r>
            <a:r>
              <a:rPr lang="tr-TR" dirty="0" err="1"/>
              <a:t>üretiminden</a:t>
            </a:r>
            <a:r>
              <a:rPr lang="tr-TR" dirty="0"/>
              <a:t>, sanayi toplumlarında binlerce/ on binlerce </a:t>
            </a:r>
            <a:r>
              <a:rPr lang="tr-TR" dirty="0" err="1"/>
              <a:t>kişinin</a:t>
            </a:r>
            <a:r>
              <a:rPr lang="tr-TR" dirty="0"/>
              <a:t> </a:t>
            </a:r>
            <a:r>
              <a:rPr lang="tr-TR" dirty="0" err="1"/>
              <a:t>çalıştığı</a:t>
            </a:r>
            <a:r>
              <a:rPr lang="tr-TR" dirty="0"/>
              <a:t> fabrikalarda </a:t>
            </a:r>
            <a:r>
              <a:rPr lang="tr-TR" dirty="0" err="1"/>
              <a:t>gerçekleşen</a:t>
            </a:r>
            <a:r>
              <a:rPr lang="tr-TR" dirty="0"/>
              <a:t> kitle </a:t>
            </a:r>
            <a:r>
              <a:rPr lang="tr-TR" dirty="0" err="1"/>
              <a:t>üretimine</a:t>
            </a:r>
            <a:r>
              <a:rPr lang="tr-TR" dirty="0"/>
              <a:t> </a:t>
            </a:r>
            <a:r>
              <a:rPr lang="tr-TR" dirty="0" err="1"/>
              <a:t>geçis</a:t>
            </a:r>
            <a:r>
              <a:rPr lang="tr-TR" dirty="0"/>
              <a:t>̧ </a:t>
            </a:r>
            <a:r>
              <a:rPr lang="tr-TR" dirty="0" err="1"/>
              <a:t>söz</a:t>
            </a:r>
            <a:r>
              <a:rPr lang="tr-TR" dirty="0"/>
              <a:t> konusudur. On binlerce insanın </a:t>
            </a:r>
            <a:r>
              <a:rPr lang="tr-TR" dirty="0" err="1"/>
              <a:t>çalıştığı</a:t>
            </a:r>
            <a:r>
              <a:rPr lang="tr-TR" dirty="0"/>
              <a:t> fabrikaların verimli </a:t>
            </a:r>
            <a:r>
              <a:rPr lang="tr-TR" dirty="0" err="1"/>
              <a:t>işleyebilmesi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, </a:t>
            </a:r>
            <a:r>
              <a:rPr lang="tr-TR" dirty="0" err="1"/>
              <a:t>çalışanlardan</a:t>
            </a:r>
            <a:r>
              <a:rPr lang="tr-TR" dirty="0"/>
              <a:t> iş </a:t>
            </a:r>
            <a:r>
              <a:rPr lang="tr-TR" dirty="0" err="1"/>
              <a:t>süreçlerinde</a:t>
            </a:r>
            <a:r>
              <a:rPr lang="tr-TR" dirty="0"/>
              <a:t> zaman planlamasına uyması, </a:t>
            </a:r>
            <a:r>
              <a:rPr lang="tr-TR" dirty="0" err="1"/>
              <a:t>üretim</a:t>
            </a:r>
            <a:r>
              <a:rPr lang="tr-TR" dirty="0"/>
              <a:t> </a:t>
            </a:r>
            <a:r>
              <a:rPr lang="tr-TR" dirty="0" err="1"/>
              <a:t>sürecinde</a:t>
            </a:r>
            <a:r>
              <a:rPr lang="tr-TR" dirty="0"/>
              <a:t> sorun </a:t>
            </a:r>
            <a:r>
              <a:rPr lang="tr-TR" dirty="0" err="1"/>
              <a:t>çıkarmaması</a:t>
            </a:r>
            <a:r>
              <a:rPr lang="tr-TR" dirty="0"/>
              <a:t> beklenmektedir.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9675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BB4939-1288-354F-B3AB-BE24BB0F7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Toplumu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A51585-CB8E-A443-8300-C9EBB8F57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Kitle </a:t>
            </a:r>
            <a:r>
              <a:rPr lang="tr-TR" dirty="0" err="1"/>
              <a:t>eğitimi</a:t>
            </a:r>
            <a:r>
              <a:rPr lang="tr-TR" dirty="0"/>
              <a:t> </a:t>
            </a:r>
            <a:r>
              <a:rPr lang="tr-TR" dirty="0" err="1"/>
              <a:t>söz</a:t>
            </a:r>
            <a:r>
              <a:rPr lang="tr-TR" dirty="0"/>
              <a:t> konusudur. Yani </a:t>
            </a:r>
            <a:r>
              <a:rPr lang="tr-TR" dirty="0" err="1"/>
              <a:t>eğitim</a:t>
            </a:r>
            <a:r>
              <a:rPr lang="tr-TR" dirty="0"/>
              <a:t>, kalabalık </a:t>
            </a:r>
            <a:r>
              <a:rPr lang="tr-TR" dirty="0" err="1"/>
              <a:t>nüfusun</a:t>
            </a:r>
            <a:r>
              <a:rPr lang="tr-TR" dirty="0"/>
              <a:t> </a:t>
            </a:r>
            <a:r>
              <a:rPr lang="tr-TR" dirty="0" err="1"/>
              <a:t>eğitilmesi</a:t>
            </a:r>
            <a:r>
              <a:rPr lang="tr-TR" dirty="0"/>
              <a:t> </a:t>
            </a:r>
            <a:r>
              <a:rPr lang="tr-TR" dirty="0" err="1"/>
              <a:t>üzerine</a:t>
            </a:r>
            <a:r>
              <a:rPr lang="tr-TR" dirty="0"/>
              <a:t> dizayn </a:t>
            </a:r>
            <a:r>
              <a:rPr lang="tr-TR" dirty="0" err="1"/>
              <a:t>edilmiştir</a:t>
            </a:r>
            <a:r>
              <a:rPr lang="tr-TR" dirty="0"/>
              <a:t>. Bu </a:t>
            </a:r>
            <a:r>
              <a:rPr lang="tr-TR" dirty="0" err="1"/>
              <a:t>bağlamda</a:t>
            </a:r>
            <a:r>
              <a:rPr lang="tr-TR" dirty="0"/>
              <a:t> herkese, sınırları belirli aynı </a:t>
            </a:r>
            <a:r>
              <a:rPr lang="tr-TR" dirty="0" err="1"/>
              <a:t>eğitimin</a:t>
            </a:r>
            <a:r>
              <a:rPr lang="tr-TR" dirty="0"/>
              <a:t> verilmesi </a:t>
            </a:r>
            <a:r>
              <a:rPr lang="tr-TR" dirty="0" err="1"/>
              <a:t>önem</a:t>
            </a:r>
            <a:r>
              <a:rPr lang="tr-TR" dirty="0"/>
              <a:t> kaza- </a:t>
            </a:r>
            <a:r>
              <a:rPr lang="tr-TR" dirty="0" err="1"/>
              <a:t>nır</a:t>
            </a:r>
            <a:r>
              <a:rPr lang="tr-TR" dirty="0"/>
              <a:t>. Kitlenin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toplumda, </a:t>
            </a:r>
            <a:r>
              <a:rPr lang="tr-TR" dirty="0" err="1"/>
              <a:t>bi</a:t>
            </a:r>
            <a:r>
              <a:rPr lang="tr-TR" dirty="0"/>
              <a:t>- </a:t>
            </a:r>
            <a:r>
              <a:rPr lang="tr-TR" dirty="0" err="1"/>
              <a:t>reysel</a:t>
            </a:r>
            <a:r>
              <a:rPr lang="tr-TR" dirty="0"/>
              <a:t> farklılıklar dikkate alınmaz. </a:t>
            </a:r>
          </a:p>
          <a:p>
            <a:r>
              <a:rPr lang="tr-TR" dirty="0"/>
              <a:t>Kitle </a:t>
            </a:r>
            <a:r>
              <a:rPr lang="tr-TR" dirty="0" err="1"/>
              <a:t>ölçüm</a:t>
            </a:r>
            <a:r>
              <a:rPr lang="tr-TR" dirty="0"/>
              <a:t> sistemleri </a:t>
            </a:r>
            <a:r>
              <a:rPr lang="tr-TR" dirty="0" err="1"/>
              <a:t>söz</a:t>
            </a:r>
            <a:r>
              <a:rPr lang="tr-TR" dirty="0"/>
              <a:t> konusudur. Herkese aynı sınavlar uygulanır. Test sistemi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</a:t>
            </a:r>
            <a:r>
              <a:rPr lang="tr-TR" dirty="0"/>
              <a:t>. </a:t>
            </a:r>
          </a:p>
          <a:p>
            <a:r>
              <a:rPr lang="tr-TR" dirty="0" err="1"/>
              <a:t>Eğitim</a:t>
            </a:r>
            <a:r>
              <a:rPr lang="tr-TR" dirty="0"/>
              <a:t> de dakiklik </a:t>
            </a:r>
            <a:r>
              <a:rPr lang="tr-TR" dirty="0" err="1"/>
              <a:t>önemlidir</a:t>
            </a:r>
            <a:r>
              <a:rPr lang="tr-TR" dirty="0"/>
              <a:t>. Ders araları, fabrikalarda </a:t>
            </a:r>
            <a:r>
              <a:rPr lang="tr-TR" dirty="0" err="1"/>
              <a:t>olduğu</a:t>
            </a:r>
            <a:r>
              <a:rPr lang="tr-TR" dirty="0"/>
              <a:t> gibi </a:t>
            </a:r>
            <a:r>
              <a:rPr lang="tr-TR" dirty="0" err="1"/>
              <a:t>yüksek</a:t>
            </a:r>
            <a:r>
              <a:rPr lang="tr-TR" dirty="0"/>
              <a:t> zil sesiyle duyurulur.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7477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AEB795-91A1-5942-9417-1468A0BDA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Toplumu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2B319C-9317-364D-B825-2E8D11DE7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Sanayi toplumunda hem toplumsal alanda hem de </a:t>
            </a:r>
            <a:r>
              <a:rPr lang="tr-TR" dirty="0" err="1"/>
              <a:t>çalışma</a:t>
            </a:r>
            <a:r>
              <a:rPr lang="tr-TR" dirty="0"/>
              <a:t> hayatında </a:t>
            </a:r>
            <a:r>
              <a:rPr lang="tr-TR" dirty="0" err="1"/>
              <a:t>düzen</a:t>
            </a:r>
            <a:r>
              <a:rPr lang="tr-TR" dirty="0"/>
              <a:t> </a:t>
            </a:r>
            <a:r>
              <a:rPr lang="tr-TR" dirty="0" err="1"/>
              <a:t>önemlidir</a:t>
            </a:r>
            <a:r>
              <a:rPr lang="tr-TR" dirty="0"/>
              <a:t>. </a:t>
            </a:r>
            <a:r>
              <a:rPr lang="tr-TR" dirty="0" err="1"/>
              <a:t>Düzeni</a:t>
            </a:r>
            <a:r>
              <a:rPr lang="tr-TR" dirty="0"/>
              <a:t> </a:t>
            </a:r>
            <a:r>
              <a:rPr lang="tr-TR" dirty="0" err="1"/>
              <a:t>sağlamak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disiplin, otorite, kontrol </a:t>
            </a:r>
            <a:r>
              <a:rPr lang="tr-TR" dirty="0" err="1"/>
              <a:t>önemli</a:t>
            </a:r>
            <a:r>
              <a:rPr lang="tr-TR" dirty="0"/>
              <a:t> unsurlardır. </a:t>
            </a:r>
          </a:p>
          <a:p>
            <a:r>
              <a:rPr lang="tr-TR" dirty="0"/>
              <a:t>Toplumsal hayatta vatandaşın, </a:t>
            </a:r>
            <a:r>
              <a:rPr lang="tr-TR" dirty="0" err="1"/>
              <a:t>çalışma</a:t>
            </a:r>
            <a:r>
              <a:rPr lang="tr-TR" dirty="0"/>
              <a:t> hayatında </a:t>
            </a:r>
            <a:r>
              <a:rPr lang="tr-TR" dirty="0" err="1"/>
              <a:t>işçilerin</a:t>
            </a:r>
            <a:r>
              <a:rPr lang="tr-TR" dirty="0"/>
              <a:t> sorgulamaması, </a:t>
            </a:r>
            <a:r>
              <a:rPr lang="tr-TR" dirty="0" err="1"/>
              <a:t>eleştirmemesi</a:t>
            </a:r>
            <a:r>
              <a:rPr lang="tr-TR" dirty="0"/>
              <a:t>, </a:t>
            </a:r>
            <a:r>
              <a:rPr lang="tr-TR" dirty="0" err="1"/>
              <a:t>söyleneni</a:t>
            </a:r>
            <a:r>
              <a:rPr lang="tr-TR" dirty="0"/>
              <a:t> yapması </a:t>
            </a:r>
            <a:r>
              <a:rPr lang="tr-TR" dirty="0" err="1"/>
              <a:t>önemlidir</a:t>
            </a:r>
            <a:r>
              <a:rPr lang="tr-TR" dirty="0"/>
              <a:t>. </a:t>
            </a:r>
            <a:r>
              <a:rPr lang="tr-TR" dirty="0" err="1"/>
              <a:t>Eğitim</a:t>
            </a:r>
            <a:r>
              <a:rPr lang="tr-TR" dirty="0"/>
              <a:t>, </a:t>
            </a:r>
            <a:r>
              <a:rPr lang="tr-TR" dirty="0" err="1"/>
              <a:t>öğrencilere</a:t>
            </a:r>
            <a:r>
              <a:rPr lang="tr-TR" dirty="0"/>
              <a:t> bu </a:t>
            </a:r>
            <a:r>
              <a:rPr lang="tr-TR" dirty="0" err="1"/>
              <a:t>değerleri</a:t>
            </a:r>
            <a:r>
              <a:rPr lang="tr-TR" dirty="0"/>
              <a:t> </a:t>
            </a:r>
            <a:r>
              <a:rPr lang="tr-TR" dirty="0" err="1"/>
              <a:t>içselleştirecek</a:t>
            </a:r>
            <a:r>
              <a:rPr lang="tr-TR" dirty="0"/>
              <a:t> tarzda </a:t>
            </a:r>
            <a:r>
              <a:rPr lang="tr-TR" dirty="0" err="1"/>
              <a:t>düzenlenir</a:t>
            </a:r>
            <a:r>
              <a:rPr lang="tr-TR" dirty="0"/>
              <a:t>. </a:t>
            </a:r>
          </a:p>
          <a:p>
            <a:r>
              <a:rPr lang="tr-TR" dirty="0" err="1"/>
              <a:t>Öğretmen</a:t>
            </a:r>
            <a:r>
              <a:rPr lang="tr-TR" dirty="0"/>
              <a:t> kesin otoritedir. </a:t>
            </a:r>
            <a:r>
              <a:rPr lang="tr-TR" dirty="0" err="1"/>
              <a:t>Öğretmen</a:t>
            </a:r>
            <a:r>
              <a:rPr lang="tr-TR" dirty="0"/>
              <a:t> anlatır ve </a:t>
            </a:r>
            <a:r>
              <a:rPr lang="tr-TR" dirty="0" err="1"/>
              <a:t>öğrenciler</a:t>
            </a:r>
            <a:r>
              <a:rPr lang="tr-TR" dirty="0"/>
              <a:t> dinler, not alır. Otorite </a:t>
            </a:r>
            <a:r>
              <a:rPr lang="tr-TR" dirty="0" err="1"/>
              <a:t>sorgulanamadığı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, </a:t>
            </a:r>
            <a:r>
              <a:rPr lang="tr-TR" dirty="0" err="1"/>
              <a:t>öğretmen</a:t>
            </a:r>
            <a:r>
              <a:rPr lang="tr-TR" dirty="0"/>
              <a:t> </a:t>
            </a:r>
            <a:r>
              <a:rPr lang="tr-TR" dirty="0" err="1"/>
              <a:t>eleştirilemez</a:t>
            </a:r>
            <a:r>
              <a:rPr lang="tr-TR" dirty="0"/>
              <a:t> bir konumdadır. </a:t>
            </a:r>
          </a:p>
          <a:p>
            <a:r>
              <a:rPr lang="tr-TR" dirty="0"/>
              <a:t>Soru sorulması, </a:t>
            </a:r>
            <a:r>
              <a:rPr lang="tr-TR" dirty="0" err="1"/>
              <a:t>eleştiri</a:t>
            </a:r>
            <a:r>
              <a:rPr lang="tr-TR" dirty="0"/>
              <a:t> getirilmesi istenmez. Kurallara uymayanlar, cezalandırılır. Sanayi toplumunda </a:t>
            </a:r>
            <a:r>
              <a:rPr lang="tr-TR" dirty="0" err="1"/>
              <a:t>eğitim</a:t>
            </a:r>
            <a:r>
              <a:rPr lang="tr-TR" dirty="0"/>
              <a:t>, disipline edici bir mekanizma </a:t>
            </a:r>
            <a:r>
              <a:rPr lang="tr-TR" dirty="0" err="1"/>
              <a:t>işlevi</a:t>
            </a:r>
            <a:r>
              <a:rPr lang="tr-TR" dirty="0"/>
              <a:t> de </a:t>
            </a:r>
            <a:r>
              <a:rPr lang="tr-TR" dirty="0" err="1"/>
              <a:t>görür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4594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074D38-0BC1-CC4A-8EB1-603A5D8EC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Toplumu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68467D-D4F6-4349-B709-471CB05FD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Ezberci </a:t>
            </a:r>
            <a:r>
              <a:rPr lang="tr-TR" dirty="0" err="1"/>
              <a:t>eğitim</a:t>
            </a:r>
            <a:r>
              <a:rPr lang="tr-TR" dirty="0"/>
              <a:t> sistemi </a:t>
            </a:r>
            <a:r>
              <a:rPr lang="tr-TR" dirty="0" err="1"/>
              <a:t>önemlidir</a:t>
            </a:r>
            <a:r>
              <a:rPr lang="tr-TR" dirty="0"/>
              <a:t>. </a:t>
            </a:r>
            <a:r>
              <a:rPr lang="tr-TR" dirty="0" err="1"/>
              <a:t>Müfredat</a:t>
            </a:r>
            <a:r>
              <a:rPr lang="tr-TR" dirty="0"/>
              <a:t>, </a:t>
            </a:r>
            <a:r>
              <a:rPr lang="tr-TR" dirty="0" err="1"/>
              <a:t>önceden</a:t>
            </a:r>
            <a:r>
              <a:rPr lang="tr-TR" dirty="0"/>
              <a:t> bellidir ve herkesten beklenen,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sürecinde</a:t>
            </a:r>
            <a:r>
              <a:rPr lang="tr-TR" dirty="0"/>
              <a:t> anlatılanların </a:t>
            </a:r>
            <a:r>
              <a:rPr lang="tr-TR" dirty="0" err="1"/>
              <a:t>içselleştirilmesidir</a:t>
            </a:r>
            <a:r>
              <a:rPr lang="tr-TR" dirty="0"/>
              <a:t>. </a:t>
            </a:r>
          </a:p>
          <a:p>
            <a:r>
              <a:rPr lang="tr-TR" dirty="0"/>
              <a:t>Devletin, kamunun hizmet alana </a:t>
            </a:r>
            <a:r>
              <a:rPr lang="tr-TR" dirty="0" err="1"/>
              <a:t>göre</a:t>
            </a:r>
            <a:r>
              <a:rPr lang="tr-TR" dirty="0"/>
              <a:t> </a:t>
            </a:r>
            <a:r>
              <a:rPr lang="tr-TR" dirty="0" err="1"/>
              <a:t>önceliği</a:t>
            </a:r>
            <a:r>
              <a:rPr lang="tr-TR" dirty="0"/>
              <a:t> </a:t>
            </a:r>
            <a:r>
              <a:rPr lang="tr-TR" dirty="0" err="1"/>
              <a:t>söz</a:t>
            </a:r>
            <a:r>
              <a:rPr lang="tr-TR" dirty="0"/>
              <a:t> konusudur. Okul mimarisinde devle-in </a:t>
            </a:r>
            <a:r>
              <a:rPr lang="tr-TR" dirty="0" err="1"/>
              <a:t>büyüklüğünu</a:t>
            </a:r>
            <a:r>
              <a:rPr lang="tr-TR" dirty="0"/>
              <a:t>̈ </a:t>
            </a:r>
            <a:r>
              <a:rPr lang="tr-TR" dirty="0" err="1"/>
              <a:t>gösterecek</a:t>
            </a:r>
            <a:r>
              <a:rPr lang="tr-TR" dirty="0"/>
              <a:t>, </a:t>
            </a:r>
            <a:r>
              <a:rPr lang="tr-TR" dirty="0" err="1"/>
              <a:t>büyük</a:t>
            </a:r>
            <a:r>
              <a:rPr lang="tr-TR" dirty="0"/>
              <a:t> binalar tercih edilir. Yine devlet ciddiyetini yansıtan, </a:t>
            </a:r>
            <a:r>
              <a:rPr lang="tr-TR" dirty="0" err="1"/>
              <a:t>soğuk</a:t>
            </a:r>
            <a:r>
              <a:rPr lang="tr-TR" dirty="0"/>
              <a:t> donuk renkler kullanılır. Sınıflar </a:t>
            </a:r>
            <a:r>
              <a:rPr lang="tr-TR" dirty="0" err="1"/>
              <a:t>büyüktür</a:t>
            </a:r>
            <a:r>
              <a:rPr lang="tr-TR" dirty="0"/>
              <a:t>. </a:t>
            </a:r>
            <a:r>
              <a:rPr lang="tr-TR" dirty="0" err="1"/>
              <a:t>Öğretmen</a:t>
            </a:r>
            <a:r>
              <a:rPr lang="tr-TR" dirty="0"/>
              <a:t>, sınıfta herkesi </a:t>
            </a:r>
            <a:r>
              <a:rPr lang="tr-TR" dirty="0" err="1"/>
              <a:t>görebilece</a:t>
            </a:r>
            <a:r>
              <a:rPr lang="tr-TR" dirty="0"/>
              <a:t>- </a:t>
            </a:r>
            <a:r>
              <a:rPr lang="tr-TR" dirty="0" err="1"/>
              <a:t>ği</a:t>
            </a:r>
            <a:r>
              <a:rPr lang="tr-TR" dirty="0"/>
              <a:t> </a:t>
            </a:r>
            <a:r>
              <a:rPr lang="tr-TR" dirty="0" err="1"/>
              <a:t>kürsu</a:t>
            </a:r>
            <a:r>
              <a:rPr lang="tr-TR" dirty="0"/>
              <a:t>̈ sistemiyle </a:t>
            </a:r>
            <a:r>
              <a:rPr lang="tr-TR" dirty="0" err="1"/>
              <a:t>öğrencilerden</a:t>
            </a:r>
            <a:r>
              <a:rPr lang="tr-TR" dirty="0"/>
              <a:t> ayrılır.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0264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E30ECF-4B03-EF48-A21F-A3265FE2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Sonrası Toplumlar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4F2958-3CDB-B542-8A5E-91D74F928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970’li yılların ikinci yarısında bilgisayar, </a:t>
            </a:r>
            <a:r>
              <a:rPr lang="tr-TR" dirty="0" err="1"/>
              <a:t>elekt</a:t>
            </a:r>
            <a:r>
              <a:rPr lang="tr-TR" dirty="0"/>
              <a:t>- </a:t>
            </a:r>
            <a:r>
              <a:rPr lang="tr-TR" dirty="0" err="1"/>
              <a:t>ronik</a:t>
            </a:r>
            <a:r>
              <a:rPr lang="tr-TR" dirty="0"/>
              <a:t> ve </a:t>
            </a:r>
            <a:r>
              <a:rPr lang="tr-TR" dirty="0" err="1"/>
              <a:t>iletişim</a:t>
            </a:r>
            <a:r>
              <a:rPr lang="tr-TR" dirty="0"/>
              <a:t> teknolojilerinde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gelişmeler</a:t>
            </a:r>
            <a:r>
              <a:rPr lang="tr-TR" dirty="0"/>
              <a:t> ortaya </a:t>
            </a:r>
            <a:r>
              <a:rPr lang="tr-TR" dirty="0" err="1"/>
              <a:t>çıktı</a:t>
            </a:r>
            <a:r>
              <a:rPr lang="tr-TR" dirty="0"/>
              <a:t>. </a:t>
            </a:r>
          </a:p>
          <a:p>
            <a:r>
              <a:rPr lang="tr-TR" dirty="0"/>
              <a:t>Bilgisayar teknolojilerinin </a:t>
            </a:r>
            <a:r>
              <a:rPr lang="tr-TR" dirty="0" err="1"/>
              <a:t>üretimde</a:t>
            </a:r>
            <a:r>
              <a:rPr lang="tr-TR" dirty="0"/>
              <a:t> kul- </a:t>
            </a:r>
            <a:r>
              <a:rPr lang="tr-TR" dirty="0" err="1"/>
              <a:t>lanılmasının</a:t>
            </a:r>
            <a:r>
              <a:rPr lang="tr-TR" dirty="0"/>
              <a:t> etkileri ise </a:t>
            </a:r>
            <a:r>
              <a:rPr lang="tr-TR" dirty="0" err="1"/>
              <a:t>büyük</a:t>
            </a:r>
            <a:r>
              <a:rPr lang="tr-TR" dirty="0"/>
              <a:t> oldu. Bilgisayar teknolojilerine dayalı </a:t>
            </a:r>
            <a:r>
              <a:rPr lang="tr-TR" dirty="0" err="1"/>
              <a:t>üretim</a:t>
            </a:r>
            <a:r>
              <a:rPr lang="tr-TR" dirty="0"/>
              <a:t> yapısı, </a:t>
            </a:r>
            <a:r>
              <a:rPr lang="tr-TR" dirty="0" err="1"/>
              <a:t>çalışan</a:t>
            </a:r>
            <a:r>
              <a:rPr lang="tr-TR" dirty="0"/>
              <a:t> profilini </a:t>
            </a:r>
            <a:r>
              <a:rPr lang="tr-TR" dirty="0" err="1"/>
              <a:t>değiştirdi</a:t>
            </a:r>
            <a:r>
              <a:rPr lang="tr-TR" dirty="0"/>
              <a:t>. </a:t>
            </a:r>
          </a:p>
          <a:p>
            <a:r>
              <a:rPr lang="tr-TR" dirty="0"/>
              <a:t>Yeni teknolojileri kullanabilen, hızlı teknolojik </a:t>
            </a:r>
            <a:r>
              <a:rPr lang="tr-TR" dirty="0" err="1"/>
              <a:t>değişimlere</a:t>
            </a:r>
            <a:r>
              <a:rPr lang="tr-TR" dirty="0"/>
              <a:t> uyum </a:t>
            </a:r>
            <a:r>
              <a:rPr lang="tr-TR" dirty="0" err="1"/>
              <a:t>sağlayabilen</a:t>
            </a:r>
            <a:r>
              <a:rPr lang="tr-TR" dirty="0"/>
              <a:t>, </a:t>
            </a:r>
            <a:r>
              <a:rPr lang="tr-TR" dirty="0" err="1"/>
              <a:t>eğitimli</a:t>
            </a:r>
            <a:r>
              <a:rPr lang="tr-TR" dirty="0"/>
              <a:t>, vasıflı, yaratıcı, uzman bir </a:t>
            </a:r>
            <a:r>
              <a:rPr lang="tr-TR" dirty="0" err="1"/>
              <a:t>çalışan</a:t>
            </a:r>
            <a:r>
              <a:rPr lang="tr-TR" dirty="0"/>
              <a:t> profiline </a:t>
            </a:r>
            <a:r>
              <a:rPr lang="tr-TR" dirty="0" err="1"/>
              <a:t>ihtiyac</a:t>
            </a:r>
            <a:r>
              <a:rPr lang="tr-TR" dirty="0"/>
              <a:t>̧ ortaya </a:t>
            </a:r>
            <a:r>
              <a:rPr lang="tr-TR" dirty="0" err="1"/>
              <a:t>çıktı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01493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87743B-B78E-C048-B90E-3F59A5DF6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Sonrası Toplumlar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A8B1DE-6778-1041-A3A8-FCC26D00E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Teknolojik </a:t>
            </a:r>
            <a:r>
              <a:rPr lang="tr-TR" dirty="0" err="1"/>
              <a:t>gelişmeler</a:t>
            </a:r>
            <a:r>
              <a:rPr lang="tr-TR" dirty="0"/>
              <a:t>, </a:t>
            </a:r>
            <a:r>
              <a:rPr lang="tr-TR" dirty="0" err="1"/>
              <a:t>müşteri</a:t>
            </a:r>
            <a:r>
              <a:rPr lang="tr-TR" dirty="0"/>
              <a:t> tercihlerini </a:t>
            </a:r>
            <a:r>
              <a:rPr lang="tr-TR" dirty="0" err="1"/>
              <a:t>öngörmeyi</a:t>
            </a:r>
            <a:r>
              <a:rPr lang="tr-TR" dirty="0"/>
              <a:t> de </a:t>
            </a:r>
            <a:r>
              <a:rPr lang="tr-TR" dirty="0" err="1"/>
              <a:t>kolaylaştırdı</a:t>
            </a:r>
            <a:r>
              <a:rPr lang="tr-TR" dirty="0"/>
              <a:t>. </a:t>
            </a:r>
          </a:p>
          <a:p>
            <a:r>
              <a:rPr lang="tr-TR" dirty="0"/>
              <a:t>1980’li yıllardan itibaren </a:t>
            </a:r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süreciyle</a:t>
            </a:r>
            <a:r>
              <a:rPr lang="tr-TR" dirty="0"/>
              <a:t> birlikte, </a:t>
            </a:r>
            <a:r>
              <a:rPr lang="tr-TR" dirty="0" err="1"/>
              <a:t>küresel</a:t>
            </a:r>
            <a:r>
              <a:rPr lang="tr-TR" dirty="0"/>
              <a:t> rekabet arttı. Rekabette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çıkabilmek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, </a:t>
            </a:r>
            <a:r>
              <a:rPr lang="tr-TR" dirty="0" err="1"/>
              <a:t>söyleneni</a:t>
            </a:r>
            <a:r>
              <a:rPr lang="tr-TR" dirty="0"/>
              <a:t> yapan </a:t>
            </a:r>
            <a:r>
              <a:rPr lang="tr-TR" dirty="0" err="1"/>
              <a:t>değil</a:t>
            </a:r>
            <a:r>
              <a:rPr lang="tr-TR" dirty="0"/>
              <a:t> </a:t>
            </a:r>
            <a:r>
              <a:rPr lang="tr-TR" dirty="0" err="1"/>
              <a:t>yenilikçi</a:t>
            </a:r>
            <a:r>
              <a:rPr lang="tr-TR" dirty="0"/>
              <a:t>, yaratıcı, farklı </a:t>
            </a:r>
            <a:r>
              <a:rPr lang="tr-TR" dirty="0" err="1"/>
              <a:t>düşünebilen</a:t>
            </a:r>
            <a:r>
              <a:rPr lang="tr-TR" dirty="0"/>
              <a:t> </a:t>
            </a:r>
            <a:r>
              <a:rPr lang="tr-TR" dirty="0" err="1"/>
              <a:t>çalışanlar</a:t>
            </a:r>
            <a:r>
              <a:rPr lang="tr-TR" dirty="0"/>
              <a:t> iş hayatında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çıkıyordu</a:t>
            </a:r>
            <a:r>
              <a:rPr lang="tr-TR" dirty="0"/>
              <a:t>. </a:t>
            </a:r>
          </a:p>
          <a:p>
            <a:r>
              <a:rPr lang="tr-TR" dirty="0"/>
              <a:t>Toplumsal hayatta ise </a:t>
            </a:r>
            <a:r>
              <a:rPr lang="tr-TR" dirty="0" err="1"/>
              <a:t>yaşanan</a:t>
            </a:r>
            <a:r>
              <a:rPr lang="tr-TR" dirty="0"/>
              <a:t> </a:t>
            </a:r>
            <a:r>
              <a:rPr lang="tr-TR" dirty="0" err="1"/>
              <a:t>değişimlerle</a:t>
            </a:r>
            <a:r>
              <a:rPr lang="tr-TR" dirty="0"/>
              <a:t> birlikte bireyci, </a:t>
            </a:r>
            <a:r>
              <a:rPr lang="tr-TR" dirty="0" err="1"/>
              <a:t>tüketici</a:t>
            </a:r>
            <a:r>
              <a:rPr lang="tr-TR" dirty="0"/>
              <a:t>, </a:t>
            </a:r>
            <a:r>
              <a:rPr lang="tr-TR" dirty="0" err="1"/>
              <a:t>bağlılıkları</a:t>
            </a:r>
            <a:r>
              <a:rPr lang="tr-TR" dirty="0"/>
              <a:t> </a:t>
            </a:r>
            <a:r>
              <a:rPr lang="tr-TR" dirty="0" err="1"/>
              <a:t>aşınmıs</a:t>
            </a:r>
            <a:r>
              <a:rPr lang="tr-TR" dirty="0"/>
              <a:t>̧ bir </a:t>
            </a:r>
            <a:r>
              <a:rPr lang="tr-TR" dirty="0" err="1"/>
              <a:t>kişilik</a:t>
            </a:r>
            <a:r>
              <a:rPr lang="tr-TR" dirty="0"/>
              <a:t> yapısı ortaya </a:t>
            </a:r>
            <a:r>
              <a:rPr lang="tr-TR" dirty="0" err="1"/>
              <a:t>çıkıyordu</a:t>
            </a:r>
            <a:r>
              <a:rPr lang="tr-TR" dirty="0"/>
              <a:t>. </a:t>
            </a:r>
          </a:p>
          <a:p>
            <a:r>
              <a:rPr lang="tr-TR" dirty="0"/>
              <a:t>Hem </a:t>
            </a:r>
            <a:r>
              <a:rPr lang="tr-TR" dirty="0" err="1"/>
              <a:t>çalışma</a:t>
            </a:r>
            <a:r>
              <a:rPr lang="tr-TR" dirty="0"/>
              <a:t> hayatında hem de toplumsal hayatta </a:t>
            </a:r>
            <a:r>
              <a:rPr lang="tr-TR" dirty="0" err="1"/>
              <a:t>yaşanan</a:t>
            </a:r>
            <a:r>
              <a:rPr lang="tr-TR" dirty="0"/>
              <a:t> </a:t>
            </a:r>
            <a:r>
              <a:rPr lang="tr-TR" dirty="0" err="1"/>
              <a:t>değişiklikler</a:t>
            </a:r>
            <a:r>
              <a:rPr lang="tr-TR" dirty="0"/>
              <a:t> artık farklı yeteneklere, vasıflara, </a:t>
            </a:r>
            <a:r>
              <a:rPr lang="tr-TR" dirty="0" err="1"/>
              <a:t>değerlere</a:t>
            </a:r>
            <a:r>
              <a:rPr lang="tr-TR" dirty="0"/>
              <a:t>, tutumlara sahip </a:t>
            </a:r>
            <a:r>
              <a:rPr lang="tr-TR" dirty="0" err="1"/>
              <a:t>kişilik</a:t>
            </a:r>
            <a:r>
              <a:rPr lang="tr-TR" dirty="0"/>
              <a:t> yapısını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çıkarıyordu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261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F1A1D1-0187-5646-9C97-D8E19978C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 Kurumu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DFFF95-013A-3E42-8E53-BE76D9D66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Eğitim</a:t>
            </a:r>
            <a:r>
              <a:rPr lang="tr-TR" dirty="0"/>
              <a:t> kurumu, bir toplumdaki/gruptaki in- sanların </a:t>
            </a:r>
            <a:r>
              <a:rPr lang="tr-TR" dirty="0" err="1"/>
              <a:t>eğitimle</a:t>
            </a:r>
            <a:r>
              <a:rPr lang="tr-TR" dirty="0"/>
              <a:t> ilgili </a:t>
            </a:r>
            <a:r>
              <a:rPr lang="tr-TR" dirty="0" err="1"/>
              <a:t>ilişkilerini</a:t>
            </a:r>
            <a:r>
              <a:rPr lang="tr-TR" dirty="0"/>
              <a:t> </a:t>
            </a:r>
            <a:r>
              <a:rPr lang="tr-TR" dirty="0" err="1"/>
              <a:t>düzenleyen</a:t>
            </a:r>
            <a:r>
              <a:rPr lang="tr-TR" dirty="0"/>
              <a:t> kurumdur. </a:t>
            </a:r>
          </a:p>
          <a:p>
            <a:endParaRPr lang="tr-TR" dirty="0"/>
          </a:p>
          <a:p>
            <a:r>
              <a:rPr lang="tr-TR" dirty="0"/>
              <a:t>Tarihsel </a:t>
            </a:r>
            <a:r>
              <a:rPr lang="tr-TR" dirty="0" err="1"/>
              <a:t>süreçte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 kurumunun insan </a:t>
            </a:r>
            <a:r>
              <a:rPr lang="tr-TR" dirty="0" err="1"/>
              <a:t>ilişkilerini</a:t>
            </a:r>
            <a:r>
              <a:rPr lang="tr-TR" dirty="0"/>
              <a:t> </a:t>
            </a:r>
            <a:r>
              <a:rPr lang="tr-TR" dirty="0" err="1"/>
              <a:t>düzenleme</a:t>
            </a:r>
            <a:r>
              <a:rPr lang="tr-TR" dirty="0"/>
              <a:t> </a:t>
            </a:r>
            <a:r>
              <a:rPr lang="tr-TR" dirty="0" err="1"/>
              <a:t>biçimleri</a:t>
            </a:r>
            <a:r>
              <a:rPr lang="tr-TR" dirty="0"/>
              <a:t> </a:t>
            </a:r>
            <a:r>
              <a:rPr lang="tr-TR" dirty="0" err="1"/>
              <a:t>farklılaşmaktadır</a:t>
            </a:r>
            <a:r>
              <a:rPr lang="tr-TR" dirty="0"/>
              <a:t>. </a:t>
            </a:r>
          </a:p>
          <a:p>
            <a:endParaRPr lang="tr-TR" dirty="0"/>
          </a:p>
          <a:p>
            <a:r>
              <a:rPr lang="tr-TR" dirty="0" err="1"/>
              <a:t>Eğitim</a:t>
            </a:r>
            <a:r>
              <a:rPr lang="tr-TR" dirty="0"/>
              <a:t>, </a:t>
            </a:r>
            <a:r>
              <a:rPr lang="tr-TR" dirty="0" err="1"/>
              <a:t>kültürün</a:t>
            </a:r>
            <a:r>
              <a:rPr lang="tr-TR" dirty="0"/>
              <a:t> aktarımı, </a:t>
            </a:r>
            <a:r>
              <a:rPr lang="tr-TR" dirty="0" err="1"/>
              <a:t>toplumsallaştırma</a:t>
            </a:r>
            <a:r>
              <a:rPr lang="tr-TR" dirty="0"/>
              <a:t> ve mesleki beceriler kazandırmada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işlev</a:t>
            </a:r>
            <a:r>
              <a:rPr lang="tr-TR" dirty="0"/>
              <a:t> </a:t>
            </a:r>
            <a:r>
              <a:rPr lang="tr-TR" dirty="0" err="1"/>
              <a:t>görür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67229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96B3D1-4CD5-9945-8786-48E8AEC65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Sonrası Toplumlar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945CDD-E3B0-1F4B-A4AA-22A899EB4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Sanayi sonrası toplumlarda </a:t>
            </a:r>
            <a:r>
              <a:rPr lang="tr-TR" dirty="0" err="1"/>
              <a:t>yenilikçi</a:t>
            </a:r>
            <a:r>
              <a:rPr lang="tr-TR" dirty="0"/>
              <a:t>, yara- </a:t>
            </a:r>
            <a:r>
              <a:rPr lang="tr-TR" dirty="0" err="1"/>
              <a:t>tıcı</a:t>
            </a:r>
            <a:r>
              <a:rPr lang="tr-TR" dirty="0"/>
              <a:t>, </a:t>
            </a:r>
            <a:r>
              <a:rPr lang="tr-TR" dirty="0" err="1"/>
              <a:t>değişime</a:t>
            </a:r>
            <a:r>
              <a:rPr lang="tr-TR" dirty="0"/>
              <a:t> uyumlu, farklılık yaratabilen bir </a:t>
            </a:r>
            <a:r>
              <a:rPr lang="tr-TR" dirty="0" err="1"/>
              <a:t>kişilik</a:t>
            </a:r>
            <a:r>
              <a:rPr lang="tr-TR" dirty="0"/>
              <a:t> tipine </a:t>
            </a:r>
            <a:r>
              <a:rPr lang="tr-TR" dirty="0" err="1"/>
              <a:t>ihtiyac</a:t>
            </a:r>
            <a:r>
              <a:rPr lang="tr-TR" dirty="0"/>
              <a:t>̧ duyuluyordu. Farklı </a:t>
            </a:r>
            <a:r>
              <a:rPr lang="tr-TR" dirty="0" err="1"/>
              <a:t>bakıs</a:t>
            </a:r>
            <a:r>
              <a:rPr lang="tr-TR" dirty="0"/>
              <a:t>̧ </a:t>
            </a:r>
            <a:r>
              <a:rPr lang="tr-TR" dirty="0" err="1"/>
              <a:t>açıları</a:t>
            </a:r>
            <a:r>
              <a:rPr lang="tr-TR" dirty="0"/>
              <a:t> ortaya koyabilmek </a:t>
            </a:r>
            <a:r>
              <a:rPr lang="tr-TR" dirty="0" err="1"/>
              <a:t>önemliydi</a:t>
            </a:r>
            <a:r>
              <a:rPr lang="tr-TR" dirty="0"/>
              <a:t>. Bu </a:t>
            </a:r>
            <a:r>
              <a:rPr lang="tr-TR" dirty="0" err="1"/>
              <a:t>bağlamda</a:t>
            </a:r>
            <a:r>
              <a:rPr lang="tr-TR" dirty="0"/>
              <a:t> ezberci </a:t>
            </a:r>
            <a:r>
              <a:rPr lang="tr-TR" dirty="0" err="1"/>
              <a:t>eğitim</a:t>
            </a:r>
            <a:r>
              <a:rPr lang="tr-TR" dirty="0"/>
              <a:t> yerine, </a:t>
            </a:r>
            <a:r>
              <a:rPr lang="tr-TR" dirty="0" err="1"/>
              <a:t>eles</a:t>
            </a:r>
            <a:r>
              <a:rPr lang="tr-TR" dirty="0"/>
              <a:t>̧-</a:t>
            </a:r>
            <a:r>
              <a:rPr lang="tr-TR" dirty="0" err="1"/>
              <a:t>irelliği</a:t>
            </a:r>
            <a:r>
              <a:rPr lang="tr-TR" dirty="0"/>
              <a:t>, farklı </a:t>
            </a:r>
            <a:r>
              <a:rPr lang="tr-TR" dirty="0" err="1"/>
              <a:t>düşünmeyi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çıkartan</a:t>
            </a:r>
            <a:r>
              <a:rPr lang="tr-TR" dirty="0"/>
              <a:t> bir </a:t>
            </a:r>
            <a:r>
              <a:rPr lang="tr-TR" dirty="0" err="1"/>
              <a:t>eğitim</a:t>
            </a:r>
            <a:r>
              <a:rPr lang="tr-TR" dirty="0"/>
              <a:t> yapısı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çıktı</a:t>
            </a:r>
            <a:r>
              <a:rPr lang="tr-TR" dirty="0"/>
              <a:t>. </a:t>
            </a:r>
          </a:p>
          <a:p>
            <a:r>
              <a:rPr lang="tr-TR" dirty="0"/>
              <a:t>Herkese aynı </a:t>
            </a:r>
            <a:r>
              <a:rPr lang="tr-TR" dirty="0" err="1"/>
              <a:t>eğitim</a:t>
            </a:r>
            <a:r>
              <a:rPr lang="tr-TR" dirty="0"/>
              <a:t> yerine, alanla ilgili belirli derslerin zorunlu olarak </a:t>
            </a:r>
            <a:r>
              <a:rPr lang="tr-TR" dirty="0" err="1"/>
              <a:t>alındığı</a:t>
            </a:r>
            <a:r>
              <a:rPr lang="tr-TR" dirty="0"/>
              <a:t> ve kalan dersler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öğrencilerin</a:t>
            </a:r>
            <a:r>
              <a:rPr lang="tr-TR" dirty="0"/>
              <a:t> ilgi alanlarına </a:t>
            </a:r>
            <a:r>
              <a:rPr lang="tr-TR" dirty="0" err="1"/>
              <a:t>göre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genis</a:t>
            </a:r>
            <a:r>
              <a:rPr lang="tr-TR" dirty="0"/>
              <a:t>̧ bir </a:t>
            </a:r>
            <a:r>
              <a:rPr lang="tr-TR" dirty="0" err="1"/>
              <a:t>seçmeli</a:t>
            </a:r>
            <a:r>
              <a:rPr lang="tr-TR" dirty="0"/>
              <a:t> ders havuzundan ders </a:t>
            </a:r>
            <a:r>
              <a:rPr lang="tr-TR" dirty="0" err="1"/>
              <a:t>seçebileceği</a:t>
            </a:r>
            <a:r>
              <a:rPr lang="tr-TR" dirty="0"/>
              <a:t> sistem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çıktı</a:t>
            </a:r>
            <a:r>
              <a:rPr lang="tr-TR" dirty="0"/>
              <a:t>. </a:t>
            </a:r>
            <a:r>
              <a:rPr lang="tr-TR" dirty="0" err="1"/>
              <a:t>Öğrencilerin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 hayatı boyunca </a:t>
            </a:r>
            <a:r>
              <a:rPr lang="tr-TR" dirty="0" err="1"/>
              <a:t>kişisel</a:t>
            </a:r>
            <a:r>
              <a:rPr lang="tr-TR" dirty="0"/>
              <a:t> farklılıklarını </a:t>
            </a:r>
            <a:r>
              <a:rPr lang="tr-TR" dirty="0" err="1"/>
              <a:t>geliştirebilecekleri</a:t>
            </a:r>
            <a:r>
              <a:rPr lang="tr-TR" dirty="0"/>
              <a:t> </a:t>
            </a:r>
            <a:r>
              <a:rPr lang="tr-TR" dirty="0" err="1"/>
              <a:t>imkânlar</a:t>
            </a:r>
            <a:r>
              <a:rPr lang="tr-TR" dirty="0"/>
              <a:t> arttırıldı.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005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88B4EF-0C43-C047-A8A1-56FFE57A6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Sonrası Toplumlar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04E872-0446-7143-A496-59328F982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/>
              <a:t>Eğitimde</a:t>
            </a:r>
            <a:r>
              <a:rPr lang="tr-TR" dirty="0"/>
              <a:t> teknoloji kullanımı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çıktı</a:t>
            </a:r>
            <a:r>
              <a:rPr lang="tr-TR" dirty="0"/>
              <a:t>.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sürecinde</a:t>
            </a:r>
            <a:r>
              <a:rPr lang="tr-TR" dirty="0"/>
              <a:t> akıllı sınıf uygulamaları, video, </a:t>
            </a:r>
            <a:r>
              <a:rPr lang="tr-TR" dirty="0" err="1"/>
              <a:t>görsellik</a:t>
            </a:r>
            <a:r>
              <a:rPr lang="tr-TR" dirty="0"/>
              <a:t> ve internet kaynaklarının kullanımı </a:t>
            </a:r>
            <a:r>
              <a:rPr lang="tr-TR" dirty="0" err="1"/>
              <a:t>yaygınlaştı</a:t>
            </a:r>
            <a:r>
              <a:rPr lang="tr-TR" dirty="0"/>
              <a:t>. </a:t>
            </a:r>
            <a:r>
              <a:rPr lang="tr-TR" dirty="0" err="1"/>
              <a:t>Öğrencilerin</a:t>
            </a:r>
            <a:r>
              <a:rPr lang="tr-TR" dirty="0"/>
              <a:t> de derse </a:t>
            </a:r>
            <a:r>
              <a:rPr lang="tr-TR" dirty="0" err="1"/>
              <a:t>katıldığı</a:t>
            </a:r>
            <a:r>
              <a:rPr lang="tr-TR" dirty="0"/>
              <a:t> interaktif ders </a:t>
            </a:r>
            <a:r>
              <a:rPr lang="tr-TR" dirty="0" err="1"/>
              <a:t>yöntemi</a:t>
            </a:r>
            <a:r>
              <a:rPr lang="tr-TR" dirty="0"/>
              <a:t> </a:t>
            </a:r>
            <a:r>
              <a:rPr lang="tr-TR" dirty="0" err="1"/>
              <a:t>önem</a:t>
            </a:r>
            <a:r>
              <a:rPr lang="tr-TR" dirty="0"/>
              <a:t> kazandı. </a:t>
            </a:r>
          </a:p>
          <a:p>
            <a:r>
              <a:rPr lang="tr-TR" dirty="0"/>
              <a:t>1980’li yıllardan itibaren </a:t>
            </a:r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çıkmaya</a:t>
            </a:r>
            <a:r>
              <a:rPr lang="tr-TR" dirty="0"/>
              <a:t> </a:t>
            </a:r>
            <a:r>
              <a:rPr lang="tr-TR" dirty="0" err="1"/>
              <a:t>başladı</a:t>
            </a:r>
            <a:r>
              <a:rPr lang="tr-TR" dirty="0"/>
              <a:t>. </a:t>
            </a:r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sürecinde</a:t>
            </a:r>
            <a:r>
              <a:rPr lang="tr-TR" dirty="0"/>
              <a:t> yerel, </a:t>
            </a:r>
            <a:r>
              <a:rPr lang="tr-TR" dirty="0" err="1"/>
              <a:t>bölgesel</a:t>
            </a:r>
            <a:r>
              <a:rPr lang="tr-TR" dirty="0"/>
              <a:t>, ulusal sınırlar </a:t>
            </a:r>
            <a:r>
              <a:rPr lang="tr-TR" dirty="0" err="1"/>
              <a:t>aşılmaya</a:t>
            </a:r>
            <a:r>
              <a:rPr lang="tr-TR" dirty="0"/>
              <a:t> </a:t>
            </a:r>
            <a:r>
              <a:rPr lang="tr-TR" dirty="0" err="1"/>
              <a:t>başladı</a:t>
            </a:r>
            <a:r>
              <a:rPr lang="tr-TR" dirty="0"/>
              <a:t>; bilgi, </a:t>
            </a:r>
            <a:r>
              <a:rPr lang="tr-TR" dirty="0" err="1"/>
              <a:t>iletişim</a:t>
            </a:r>
            <a:r>
              <a:rPr lang="tr-TR" dirty="0"/>
              <a:t>, sermaye, </a:t>
            </a:r>
            <a:r>
              <a:rPr lang="tr-TR" dirty="0" err="1"/>
              <a:t>haberleşme</a:t>
            </a:r>
            <a:r>
              <a:rPr lang="tr-TR" dirty="0"/>
              <a:t> anlamında </a:t>
            </a:r>
            <a:r>
              <a:rPr lang="tr-TR" dirty="0" err="1"/>
              <a:t>küresel</a:t>
            </a:r>
            <a:r>
              <a:rPr lang="tr-TR" dirty="0"/>
              <a:t> </a:t>
            </a:r>
            <a:r>
              <a:rPr lang="tr-TR" dirty="0" err="1"/>
              <a:t>düzeyde</a:t>
            </a:r>
            <a:r>
              <a:rPr lang="tr-TR" dirty="0"/>
              <a:t> </a:t>
            </a:r>
            <a:r>
              <a:rPr lang="tr-TR" dirty="0" err="1"/>
              <a:t>karşılıklı</a:t>
            </a:r>
            <a:r>
              <a:rPr lang="tr-TR" dirty="0"/>
              <a:t> </a:t>
            </a:r>
            <a:r>
              <a:rPr lang="tr-TR" dirty="0" err="1"/>
              <a:t>etkileşim</a:t>
            </a:r>
            <a:r>
              <a:rPr lang="tr-TR" dirty="0"/>
              <a:t> arttı. </a:t>
            </a:r>
          </a:p>
          <a:p>
            <a:r>
              <a:rPr lang="tr-TR" dirty="0"/>
              <a:t>Bilgisayar teknolojileri ve internet, </a:t>
            </a:r>
            <a:r>
              <a:rPr lang="tr-TR" dirty="0" err="1"/>
              <a:t>dünyanın</a:t>
            </a:r>
            <a:r>
              <a:rPr lang="tr-TR" dirty="0"/>
              <a:t> farklı alanlarında </a:t>
            </a:r>
            <a:r>
              <a:rPr lang="tr-TR" dirty="0" err="1"/>
              <a:t>yaşanan</a:t>
            </a:r>
            <a:r>
              <a:rPr lang="tr-TR" dirty="0"/>
              <a:t> </a:t>
            </a:r>
            <a:r>
              <a:rPr lang="tr-TR" dirty="0" err="1"/>
              <a:t>gelişmelere</a:t>
            </a:r>
            <a:r>
              <a:rPr lang="tr-TR" dirty="0"/>
              <a:t> </a:t>
            </a:r>
            <a:r>
              <a:rPr lang="tr-TR" dirty="0" err="1"/>
              <a:t>ulaşabilmeyi</a:t>
            </a:r>
            <a:r>
              <a:rPr lang="tr-TR" dirty="0"/>
              <a:t> de </a:t>
            </a:r>
            <a:r>
              <a:rPr lang="tr-TR" dirty="0" err="1"/>
              <a:t>mümkün</a:t>
            </a:r>
            <a:r>
              <a:rPr lang="tr-TR" dirty="0"/>
              <a:t> </a:t>
            </a:r>
            <a:r>
              <a:rPr lang="tr-TR" dirty="0" err="1"/>
              <a:t>hâle</a:t>
            </a:r>
            <a:r>
              <a:rPr lang="tr-TR" dirty="0"/>
              <a:t> getirdi. </a:t>
            </a:r>
            <a:r>
              <a:rPr lang="tr-TR" dirty="0" err="1"/>
              <a:t>Dünyada</a:t>
            </a:r>
            <a:r>
              <a:rPr lang="tr-TR" dirty="0"/>
              <a:t> </a:t>
            </a:r>
            <a:r>
              <a:rPr lang="tr-TR" dirty="0" err="1"/>
              <a:t>yaşanan</a:t>
            </a:r>
            <a:r>
              <a:rPr lang="tr-TR" dirty="0"/>
              <a:t> </a:t>
            </a:r>
            <a:r>
              <a:rPr lang="tr-TR" dirty="0" err="1"/>
              <a:t>gelişmeleri</a:t>
            </a:r>
            <a:r>
              <a:rPr lang="tr-TR" dirty="0"/>
              <a:t> takip edebilen, yabancı dil bilen </a:t>
            </a:r>
            <a:r>
              <a:rPr lang="tr-TR" dirty="0" err="1"/>
              <a:t>öğretmen</a:t>
            </a:r>
            <a:r>
              <a:rPr lang="tr-TR" dirty="0"/>
              <a:t> ve </a:t>
            </a:r>
            <a:r>
              <a:rPr lang="tr-TR" dirty="0" err="1"/>
              <a:t>öğrenci</a:t>
            </a:r>
            <a:r>
              <a:rPr lang="tr-TR" dirty="0"/>
              <a:t> profili </a:t>
            </a:r>
            <a:r>
              <a:rPr lang="tr-TR" dirty="0" err="1"/>
              <a:t>önem</a:t>
            </a:r>
            <a:r>
              <a:rPr lang="tr-TR" dirty="0"/>
              <a:t> kazandı.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973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74CDEB-77C8-494A-A62D-9135BD9F9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Sonrası Toplumlar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85C02A-917E-F743-A5B9-748DF7526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/>
              <a:t>Küresel</a:t>
            </a:r>
            <a:r>
              <a:rPr lang="tr-TR" dirty="0"/>
              <a:t> </a:t>
            </a:r>
            <a:r>
              <a:rPr lang="tr-TR" dirty="0" err="1"/>
              <a:t>düzeyde</a:t>
            </a:r>
            <a:r>
              <a:rPr lang="tr-TR" dirty="0"/>
              <a:t> </a:t>
            </a:r>
            <a:r>
              <a:rPr lang="tr-TR" dirty="0" err="1"/>
              <a:t>bağımlılığın</a:t>
            </a:r>
            <a:r>
              <a:rPr lang="tr-TR" dirty="0"/>
              <a:t> artması, </a:t>
            </a:r>
            <a:r>
              <a:rPr lang="tr-TR" dirty="0" err="1"/>
              <a:t>eğitim</a:t>
            </a:r>
            <a:r>
              <a:rPr lang="tr-TR" dirty="0"/>
              <a:t> kurumları arasında da </a:t>
            </a:r>
            <a:r>
              <a:rPr lang="tr-TR" dirty="0" err="1"/>
              <a:t>etkileşimi</a:t>
            </a:r>
            <a:r>
              <a:rPr lang="tr-TR" dirty="0"/>
              <a:t> arttırdı. </a:t>
            </a:r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sürecinde</a:t>
            </a:r>
            <a:r>
              <a:rPr lang="tr-TR" dirty="0"/>
              <a:t> akreditasyon </a:t>
            </a:r>
            <a:r>
              <a:rPr lang="tr-TR" dirty="0" err="1"/>
              <a:t>çalışmaları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çıktı</a:t>
            </a:r>
            <a:r>
              <a:rPr lang="tr-TR" dirty="0"/>
              <a:t>. </a:t>
            </a:r>
            <a:r>
              <a:rPr lang="tr-TR" dirty="0" err="1"/>
              <a:t>Erasmus</a:t>
            </a:r>
            <a:r>
              <a:rPr lang="tr-TR" dirty="0"/>
              <a:t> programlarıyla </a:t>
            </a:r>
            <a:r>
              <a:rPr lang="tr-TR" dirty="0" err="1"/>
              <a:t>ülkeler</a:t>
            </a:r>
            <a:r>
              <a:rPr lang="tr-TR" dirty="0"/>
              <a:t> arasında </a:t>
            </a:r>
            <a:r>
              <a:rPr lang="tr-TR" dirty="0" err="1"/>
              <a:t>öğrenci</a:t>
            </a:r>
            <a:r>
              <a:rPr lang="tr-TR" dirty="0"/>
              <a:t> </a:t>
            </a:r>
            <a:r>
              <a:rPr lang="tr-TR" dirty="0" err="1"/>
              <a:t>değişimi</a:t>
            </a:r>
            <a:r>
              <a:rPr lang="tr-TR" dirty="0"/>
              <a:t> yaygınlık kazandı. </a:t>
            </a:r>
          </a:p>
          <a:p>
            <a:r>
              <a:rPr lang="tr-TR" dirty="0" err="1"/>
              <a:t>Günümüzde</a:t>
            </a:r>
            <a:r>
              <a:rPr lang="tr-TR" dirty="0"/>
              <a:t> klasik </a:t>
            </a:r>
            <a:r>
              <a:rPr lang="tr-TR" dirty="0" err="1"/>
              <a:t>eğitim</a:t>
            </a:r>
            <a:r>
              <a:rPr lang="tr-TR" dirty="0"/>
              <a:t>, en yaygın </a:t>
            </a:r>
            <a:r>
              <a:rPr lang="tr-TR" dirty="0" err="1"/>
              <a:t>eği</a:t>
            </a:r>
            <a:r>
              <a:rPr lang="tr-TR" dirty="0"/>
              <a:t>- tim </a:t>
            </a:r>
            <a:r>
              <a:rPr lang="tr-TR" dirty="0" err="1"/>
              <a:t>şekli</a:t>
            </a:r>
            <a:r>
              <a:rPr lang="tr-TR" dirty="0"/>
              <a:t>. Ama farklı nedenlerden dolayı (</a:t>
            </a:r>
            <a:r>
              <a:rPr lang="tr-TR" dirty="0" err="1"/>
              <a:t>çalışma</a:t>
            </a:r>
            <a:r>
              <a:rPr lang="tr-TR" dirty="0"/>
              <a:t>, </a:t>
            </a:r>
            <a:r>
              <a:rPr lang="tr-TR" dirty="0" err="1"/>
              <a:t>çocuk</a:t>
            </a:r>
            <a:r>
              <a:rPr lang="tr-TR" dirty="0"/>
              <a:t> bakımı vb.) klasik </a:t>
            </a:r>
            <a:r>
              <a:rPr lang="tr-TR" dirty="0" err="1"/>
              <a:t>eğitim</a:t>
            </a:r>
            <a:r>
              <a:rPr lang="tr-TR" dirty="0"/>
              <a:t> alamayanlar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zengin </a:t>
            </a:r>
            <a:r>
              <a:rPr lang="tr-TR" dirty="0" err="1"/>
              <a:t>çeşitlilikte</a:t>
            </a:r>
            <a:r>
              <a:rPr lang="tr-TR" dirty="0"/>
              <a:t> </a:t>
            </a:r>
            <a:r>
              <a:rPr lang="tr-TR" dirty="0" err="1"/>
              <a:t>açık</a:t>
            </a:r>
            <a:r>
              <a:rPr lang="tr-TR" dirty="0"/>
              <a:t> </a:t>
            </a:r>
            <a:r>
              <a:rPr lang="tr-TR" dirty="0" err="1"/>
              <a:t>öğretim</a:t>
            </a:r>
            <a:r>
              <a:rPr lang="tr-TR" dirty="0"/>
              <a:t>, uzaktan/ online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seçenekleri</a:t>
            </a:r>
            <a:r>
              <a:rPr lang="tr-TR" dirty="0"/>
              <a:t> de bulunmakta. </a:t>
            </a:r>
          </a:p>
          <a:p>
            <a:r>
              <a:rPr lang="tr-TR" dirty="0" err="1"/>
              <a:t>Dünyada</a:t>
            </a:r>
            <a:r>
              <a:rPr lang="tr-TR" dirty="0"/>
              <a:t> 1970’li yılların ikinci yarısından itibaren liberal ekonomi politikaları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çıktı</a:t>
            </a:r>
            <a:r>
              <a:rPr lang="tr-TR" dirty="0"/>
              <a:t>. </a:t>
            </a:r>
            <a:r>
              <a:rPr lang="tr-TR" dirty="0" err="1"/>
              <a:t>Liberalleşmeyle</a:t>
            </a:r>
            <a:r>
              <a:rPr lang="tr-TR" dirty="0"/>
              <a:t> birlikte devlet, ekonomideki ve </a:t>
            </a:r>
            <a:r>
              <a:rPr lang="tr-TR" dirty="0" err="1"/>
              <a:t>birçok</a:t>
            </a:r>
            <a:r>
              <a:rPr lang="tr-TR" dirty="0"/>
              <a:t> </a:t>
            </a:r>
            <a:r>
              <a:rPr lang="tr-TR" dirty="0" err="1"/>
              <a:t>sektördeki</a:t>
            </a:r>
            <a:r>
              <a:rPr lang="tr-TR" dirty="0"/>
              <a:t> </a:t>
            </a:r>
            <a:r>
              <a:rPr lang="tr-TR" dirty="0" err="1"/>
              <a:t>ağırlığını</a:t>
            </a:r>
            <a:r>
              <a:rPr lang="tr-TR" dirty="0"/>
              <a:t> azaltıp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girişimi</a:t>
            </a:r>
            <a:r>
              <a:rPr lang="tr-TR" dirty="0"/>
              <a:t> destekledi. </a:t>
            </a:r>
          </a:p>
          <a:p>
            <a:r>
              <a:rPr lang="tr-TR" dirty="0" err="1"/>
              <a:t>Eğitimde</a:t>
            </a:r>
            <a:r>
              <a:rPr lang="tr-TR" dirty="0"/>
              <a:t> de 1980’li yıllardan itibaren </a:t>
            </a:r>
            <a:r>
              <a:rPr lang="tr-TR" dirty="0" err="1"/>
              <a:t>gelişmis</a:t>
            </a:r>
            <a:r>
              <a:rPr lang="tr-TR" dirty="0"/>
              <a:t>̧ </a:t>
            </a:r>
            <a:r>
              <a:rPr lang="tr-TR" dirty="0" err="1"/>
              <a:t>ülkelerde</a:t>
            </a:r>
            <a:r>
              <a:rPr lang="tr-TR" dirty="0"/>
              <a:t> </a:t>
            </a:r>
            <a:r>
              <a:rPr lang="tr-TR" dirty="0" err="1"/>
              <a:t>ilköğretimden</a:t>
            </a:r>
            <a:r>
              <a:rPr lang="tr-TR" dirty="0"/>
              <a:t>, </a:t>
            </a:r>
            <a:r>
              <a:rPr lang="tr-TR" dirty="0" err="1"/>
              <a:t>üniversitelere</a:t>
            </a:r>
            <a:r>
              <a:rPr lang="tr-TR" dirty="0"/>
              <a:t> kadar her </a:t>
            </a:r>
            <a:r>
              <a:rPr lang="tr-TR" dirty="0" err="1"/>
              <a:t>düzeyde</a:t>
            </a:r>
            <a:r>
              <a:rPr lang="tr-TR" dirty="0"/>
              <a:t>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 kurumları </a:t>
            </a:r>
            <a:r>
              <a:rPr lang="tr-TR" dirty="0" err="1"/>
              <a:t>yaygınlaştı</a:t>
            </a:r>
            <a:r>
              <a:rPr lang="tr-TR" dirty="0"/>
              <a:t>. Bu </a:t>
            </a:r>
            <a:r>
              <a:rPr lang="tr-TR" dirty="0" err="1"/>
              <a:t>süreçte</a:t>
            </a:r>
            <a:r>
              <a:rPr lang="tr-TR" dirty="0"/>
              <a:t> </a:t>
            </a:r>
            <a:r>
              <a:rPr lang="tr-TR" dirty="0" err="1"/>
              <a:t>ülkelerin</a:t>
            </a:r>
            <a:r>
              <a:rPr lang="tr-TR" dirty="0"/>
              <a:t> kendi </a:t>
            </a:r>
            <a:r>
              <a:rPr lang="tr-TR" dirty="0" err="1"/>
              <a:t>içlerinde</a:t>
            </a:r>
            <a:r>
              <a:rPr lang="tr-TR" dirty="0"/>
              <a:t> de </a:t>
            </a:r>
            <a:r>
              <a:rPr lang="tr-TR" dirty="0" err="1"/>
              <a:t>eğitim</a:t>
            </a:r>
            <a:r>
              <a:rPr lang="tr-TR" dirty="0"/>
              <a:t> kalitesi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büyük</a:t>
            </a:r>
            <a:r>
              <a:rPr lang="tr-TR" dirty="0"/>
              <a:t> dengesizlikler/ </a:t>
            </a:r>
            <a:r>
              <a:rPr lang="tr-TR" dirty="0" err="1"/>
              <a:t>eşitsizlikler</a:t>
            </a:r>
            <a:r>
              <a:rPr lang="tr-TR" dirty="0"/>
              <a:t> ortaya </a:t>
            </a:r>
            <a:r>
              <a:rPr lang="tr-TR" dirty="0" err="1"/>
              <a:t>çıktı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2755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1FA7DB-D2A0-7B41-A35D-806005F26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Eğitim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AF3646-F6FD-ED45-8DA9-DCD65466D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Osmanlı </a:t>
            </a:r>
            <a:r>
              <a:rPr lang="tr-TR" dirty="0" err="1"/>
              <a:t>İmparatorluğu’nun</a:t>
            </a:r>
            <a:r>
              <a:rPr lang="tr-TR" dirty="0"/>
              <a:t> son </a:t>
            </a:r>
            <a:r>
              <a:rPr lang="tr-TR" dirty="0" err="1"/>
              <a:t>döneminde</a:t>
            </a:r>
            <a:r>
              <a:rPr lang="tr-TR" dirty="0"/>
              <a:t>, </a:t>
            </a:r>
            <a:r>
              <a:rPr lang="tr-TR" dirty="0" err="1"/>
              <a:t>sürekli</a:t>
            </a:r>
            <a:r>
              <a:rPr lang="tr-TR" dirty="0"/>
              <a:t> </a:t>
            </a:r>
            <a:r>
              <a:rPr lang="tr-TR" dirty="0" err="1"/>
              <a:t>savaşlar</a:t>
            </a:r>
            <a:r>
              <a:rPr lang="tr-TR" dirty="0"/>
              <a:t> nedeniyle, </a:t>
            </a:r>
            <a:r>
              <a:rPr lang="tr-TR" dirty="0" err="1"/>
              <a:t>ülkenin</a:t>
            </a:r>
            <a:r>
              <a:rPr lang="tr-TR" dirty="0"/>
              <a:t> </a:t>
            </a:r>
            <a:r>
              <a:rPr lang="tr-TR" dirty="0" err="1"/>
              <a:t>eğitimli</a:t>
            </a:r>
            <a:r>
              <a:rPr lang="tr-TR" dirty="0"/>
              <a:t> erkek </a:t>
            </a:r>
            <a:r>
              <a:rPr lang="tr-TR" dirty="0" err="1"/>
              <a:t>nüfusunda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azalmalar </a:t>
            </a:r>
            <a:r>
              <a:rPr lang="tr-TR" dirty="0" err="1"/>
              <a:t>yaşanmıştı</a:t>
            </a:r>
            <a:r>
              <a:rPr lang="tr-TR" dirty="0"/>
              <a:t>. </a:t>
            </a:r>
          </a:p>
          <a:p>
            <a:r>
              <a:rPr lang="tr-TR" dirty="0"/>
              <a:t>Osmanlı </a:t>
            </a:r>
            <a:r>
              <a:rPr lang="tr-TR" dirty="0" err="1"/>
              <a:t>İmparatorluğu’nda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 veren kurumlar arasında da koordinasyon </a:t>
            </a:r>
            <a:r>
              <a:rPr lang="tr-TR" dirty="0" err="1"/>
              <a:t>eksikliği</a:t>
            </a:r>
            <a:r>
              <a:rPr lang="tr-TR" dirty="0"/>
              <a:t> </a:t>
            </a:r>
            <a:r>
              <a:rPr lang="tr-TR" dirty="0" err="1"/>
              <a:t>söz</a:t>
            </a:r>
            <a:r>
              <a:rPr lang="tr-TR" dirty="0"/>
              <a:t> konusuydu. </a:t>
            </a:r>
          </a:p>
          <a:p>
            <a:r>
              <a:rPr lang="tr-TR" dirty="0" err="1"/>
              <a:t>Çok</a:t>
            </a:r>
            <a:r>
              <a:rPr lang="tr-TR" dirty="0"/>
              <a:t> sayıda yabancı dilde </a:t>
            </a:r>
            <a:r>
              <a:rPr lang="tr-TR" dirty="0" err="1"/>
              <a:t>eğitim</a:t>
            </a:r>
            <a:r>
              <a:rPr lang="tr-TR" dirty="0"/>
              <a:t> veren okullar </a:t>
            </a:r>
            <a:r>
              <a:rPr lang="tr-TR" dirty="0" err="1"/>
              <a:t>açılmıs</a:t>
            </a:r>
            <a:r>
              <a:rPr lang="tr-TR" dirty="0"/>
              <a:t>̧ ve bunların denetiminde sorunlar bulunmaktaydı. Cumhuriyet ilan </a:t>
            </a:r>
            <a:r>
              <a:rPr lang="tr-TR" dirty="0" err="1"/>
              <a:t>edildiğinde</a:t>
            </a:r>
            <a:r>
              <a:rPr lang="tr-TR" dirty="0"/>
              <a:t> okuma yazma bilen </a:t>
            </a:r>
            <a:r>
              <a:rPr lang="tr-TR" dirty="0" err="1"/>
              <a:t>nüfusun</a:t>
            </a:r>
            <a:r>
              <a:rPr lang="tr-TR" dirty="0"/>
              <a:t> oranı ise </a:t>
            </a:r>
            <a:r>
              <a:rPr lang="tr-TR" dirty="0" err="1"/>
              <a:t>yaklaşık</a:t>
            </a:r>
            <a:r>
              <a:rPr lang="tr-TR" dirty="0"/>
              <a:t> %10’du.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69438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D2EC36-5AD6-6E4B-A66B-E5829F49D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Eğitim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F9ACE7-AA16-D443-8FA9-AFD701060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Cumhuriyetin ilk </a:t>
            </a:r>
            <a:r>
              <a:rPr lang="tr-TR" dirty="0" err="1"/>
              <a:t>döneminde</a:t>
            </a:r>
            <a:r>
              <a:rPr lang="tr-TR" dirty="0"/>
              <a:t> belirlenen </a:t>
            </a:r>
            <a:r>
              <a:rPr lang="tr-TR" dirty="0" err="1"/>
              <a:t>modernleşme</a:t>
            </a:r>
            <a:r>
              <a:rPr lang="tr-TR" dirty="0"/>
              <a:t> hedeflerine </a:t>
            </a:r>
            <a:r>
              <a:rPr lang="tr-TR" dirty="0" err="1"/>
              <a:t>ulaşmada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bir ideolojik aracı olarak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çıkmıştır</a:t>
            </a:r>
            <a:r>
              <a:rPr lang="tr-TR" dirty="0"/>
              <a:t>. </a:t>
            </a:r>
            <a:r>
              <a:rPr lang="tr-TR" dirty="0" err="1"/>
              <a:t>Önemli</a:t>
            </a:r>
            <a:r>
              <a:rPr lang="tr-TR" dirty="0"/>
              <a:t> bir </a:t>
            </a:r>
            <a:r>
              <a:rPr lang="tr-TR" dirty="0" err="1"/>
              <a:t>eğitim</a:t>
            </a:r>
            <a:r>
              <a:rPr lang="tr-TR" dirty="0"/>
              <a:t> hamlesi </a:t>
            </a:r>
            <a:r>
              <a:rPr lang="tr-TR" dirty="0" err="1"/>
              <a:t>başlatılmıs</a:t>
            </a:r>
            <a:r>
              <a:rPr lang="tr-TR" dirty="0"/>
              <a:t>̧ ve </a:t>
            </a:r>
            <a:r>
              <a:rPr lang="tr-TR" dirty="0" err="1"/>
              <a:t>eğitimde</a:t>
            </a:r>
            <a:r>
              <a:rPr lang="tr-TR" dirty="0"/>
              <a:t> </a:t>
            </a:r>
            <a:r>
              <a:rPr lang="tr-TR" dirty="0" err="1"/>
              <a:t>köklu</a:t>
            </a:r>
            <a:r>
              <a:rPr lang="tr-TR" dirty="0"/>
              <a:t>̈ reformlar </a:t>
            </a:r>
            <a:r>
              <a:rPr lang="tr-TR" dirty="0" err="1"/>
              <a:t>yapılmıştır</a:t>
            </a:r>
            <a:r>
              <a:rPr lang="tr-TR" dirty="0"/>
              <a:t>. </a:t>
            </a:r>
          </a:p>
          <a:p>
            <a:r>
              <a:rPr lang="tr-TR" dirty="0" err="1"/>
              <a:t>Tevhid</a:t>
            </a:r>
            <a:r>
              <a:rPr lang="tr-TR" dirty="0"/>
              <a:t>-i Tedrisat (</a:t>
            </a:r>
            <a:r>
              <a:rPr lang="tr-TR" dirty="0" err="1"/>
              <a:t>öğretim</a:t>
            </a:r>
            <a:r>
              <a:rPr lang="tr-TR" dirty="0"/>
              <a:t> </a:t>
            </a:r>
            <a:r>
              <a:rPr lang="tr-TR" dirty="0" err="1"/>
              <a:t>birliği</a:t>
            </a:r>
            <a:r>
              <a:rPr lang="tr-TR" dirty="0"/>
              <a:t>) kanunu </a:t>
            </a:r>
            <a:r>
              <a:rPr lang="tr-TR" dirty="0" err="1"/>
              <a:t>çıkarıldı</a:t>
            </a:r>
            <a:r>
              <a:rPr lang="tr-TR" dirty="0"/>
              <a:t>. Bu kanun ile medreseler kapatıldı ve </a:t>
            </a:r>
            <a:r>
              <a:rPr lang="tr-TR" dirty="0" err="1"/>
              <a:t>bütün</a:t>
            </a:r>
            <a:r>
              <a:rPr lang="tr-TR" dirty="0"/>
              <a:t> okullar Maarif </a:t>
            </a:r>
            <a:r>
              <a:rPr lang="tr-TR" dirty="0" err="1"/>
              <a:t>Vekaleti’ne</a:t>
            </a:r>
            <a:r>
              <a:rPr lang="tr-TR" dirty="0"/>
              <a:t> (Millî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Bakanlığı</a:t>
            </a:r>
            <a:r>
              <a:rPr lang="tr-TR" dirty="0"/>
              <a:t>) </a:t>
            </a:r>
            <a:r>
              <a:rPr lang="tr-TR" dirty="0" err="1"/>
              <a:t>bağlandı</a:t>
            </a:r>
            <a:r>
              <a:rPr lang="tr-TR" dirty="0"/>
              <a:t> ve </a:t>
            </a:r>
            <a:r>
              <a:rPr lang="tr-TR" dirty="0" err="1"/>
              <a:t>eğitimde</a:t>
            </a:r>
            <a:r>
              <a:rPr lang="tr-TR" dirty="0"/>
              <a:t> var olan </a:t>
            </a:r>
            <a:r>
              <a:rPr lang="tr-TR" dirty="0" err="1"/>
              <a:t>dağınıklığın</a:t>
            </a:r>
            <a:r>
              <a:rPr lang="tr-TR" dirty="0"/>
              <a:t> ortadan kaldırılması hedeflendi. Yabancı okullara </a:t>
            </a:r>
            <a:r>
              <a:rPr lang="tr-TR" dirty="0" err="1"/>
              <a:t>yönelik</a:t>
            </a:r>
            <a:r>
              <a:rPr lang="tr-TR" dirty="0"/>
              <a:t> katı </a:t>
            </a:r>
            <a:r>
              <a:rPr lang="tr-TR" dirty="0" err="1"/>
              <a:t>düzenlemeler</a:t>
            </a:r>
            <a:r>
              <a:rPr lang="tr-TR" dirty="0"/>
              <a:t> getirildi. </a:t>
            </a:r>
          </a:p>
          <a:p>
            <a:r>
              <a:rPr lang="tr-TR" dirty="0"/>
              <a:t>Kanunun en </a:t>
            </a:r>
            <a:r>
              <a:rPr lang="tr-TR" dirty="0" err="1"/>
              <a:t>önemli</a:t>
            </a:r>
            <a:r>
              <a:rPr lang="tr-TR" dirty="0"/>
              <a:t> unsurlarından biri, </a:t>
            </a:r>
            <a:r>
              <a:rPr lang="tr-TR" dirty="0" err="1"/>
              <a:t>eğitimin</a:t>
            </a:r>
            <a:r>
              <a:rPr lang="tr-TR" dirty="0"/>
              <a:t> </a:t>
            </a:r>
            <a:r>
              <a:rPr lang="tr-TR" dirty="0" err="1"/>
              <a:t>merkezîleşmesidir</a:t>
            </a:r>
            <a:r>
              <a:rPr lang="tr-TR" dirty="0"/>
              <a:t>. </a:t>
            </a:r>
            <a:r>
              <a:rPr lang="tr-TR" dirty="0" err="1"/>
              <a:t>Eğitim</a:t>
            </a:r>
            <a:r>
              <a:rPr lang="tr-TR" dirty="0"/>
              <a:t> tek bir bakanlıkta </a:t>
            </a:r>
            <a:r>
              <a:rPr lang="tr-TR" dirty="0" err="1"/>
              <a:t>toplanmıs</a:t>
            </a:r>
            <a:r>
              <a:rPr lang="tr-TR" dirty="0"/>
              <a:t>̧, </a:t>
            </a:r>
            <a:r>
              <a:rPr lang="tr-TR" dirty="0" err="1"/>
              <a:t>böylece</a:t>
            </a:r>
            <a:r>
              <a:rPr lang="tr-TR" dirty="0"/>
              <a:t> Cumhuriyet kadrolarının </a:t>
            </a:r>
            <a:r>
              <a:rPr lang="tr-TR" dirty="0" err="1"/>
              <a:t>hedeflediği</a:t>
            </a:r>
            <a:r>
              <a:rPr lang="tr-TR" dirty="0"/>
              <a:t> ilkeler merkezinde devlet eliyle bir </a:t>
            </a:r>
            <a:r>
              <a:rPr lang="tr-TR" dirty="0" err="1"/>
              <a:t>eğitim</a:t>
            </a:r>
            <a:r>
              <a:rPr lang="tr-TR" dirty="0"/>
              <a:t> politikası uygulaması </a:t>
            </a:r>
            <a:r>
              <a:rPr lang="tr-TR" dirty="0" err="1"/>
              <a:t>mümkün</a:t>
            </a:r>
            <a:r>
              <a:rPr lang="tr-TR" dirty="0"/>
              <a:t> hale </a:t>
            </a:r>
            <a:r>
              <a:rPr lang="tr-TR" dirty="0" err="1"/>
              <a:t>gelmişti</a:t>
            </a:r>
            <a:r>
              <a:rPr lang="tr-TR" dirty="0"/>
              <a:t>. Cumhuriyet </a:t>
            </a:r>
            <a:r>
              <a:rPr lang="tr-TR" dirty="0" err="1"/>
              <a:t>döneminde</a:t>
            </a:r>
            <a:r>
              <a:rPr lang="tr-TR" dirty="0"/>
              <a:t> </a:t>
            </a:r>
            <a:r>
              <a:rPr lang="tr-TR" dirty="0" err="1"/>
              <a:t>eğitimde</a:t>
            </a:r>
            <a:r>
              <a:rPr lang="tr-TR" dirty="0"/>
              <a:t> en </a:t>
            </a:r>
            <a:r>
              <a:rPr lang="tr-TR" dirty="0" err="1"/>
              <a:t>önemli</a:t>
            </a:r>
            <a:r>
              <a:rPr lang="tr-TR" dirty="0"/>
              <a:t> boyutlardan ikisini, “</a:t>
            </a:r>
            <a:r>
              <a:rPr lang="tr-TR" dirty="0" err="1"/>
              <a:t>millîlik</a:t>
            </a:r>
            <a:r>
              <a:rPr lang="tr-TR" dirty="0"/>
              <a:t>” ve “laiklik” boyutu </a:t>
            </a:r>
            <a:r>
              <a:rPr lang="tr-TR" dirty="0" err="1"/>
              <a:t>oluşturdu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32212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902AAE-3C98-0441-9E04-0944BEE04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Eğitim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94C2EC-36E9-384B-9A79-2EA7663D9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1926 yılında karma </a:t>
            </a:r>
            <a:r>
              <a:rPr lang="tr-TR" dirty="0" err="1"/>
              <a:t>eğitime</a:t>
            </a:r>
            <a:r>
              <a:rPr lang="tr-TR" dirty="0"/>
              <a:t> </a:t>
            </a:r>
            <a:r>
              <a:rPr lang="tr-TR" dirty="0" err="1"/>
              <a:t>geçildi</a:t>
            </a:r>
            <a:r>
              <a:rPr lang="tr-TR" dirty="0"/>
              <a:t>. Kız ve erkekler aynı sınıflarda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görmeye</a:t>
            </a:r>
            <a:r>
              <a:rPr lang="tr-TR" dirty="0"/>
              <a:t>; aynı </a:t>
            </a:r>
            <a:r>
              <a:rPr lang="tr-TR" dirty="0" err="1"/>
              <a:t>eğitimi</a:t>
            </a:r>
            <a:r>
              <a:rPr lang="tr-TR" dirty="0"/>
              <a:t> ve </a:t>
            </a:r>
            <a:r>
              <a:rPr lang="tr-TR" dirty="0" err="1"/>
              <a:t>müfredatı</a:t>
            </a:r>
            <a:r>
              <a:rPr lang="tr-TR" dirty="0"/>
              <a:t> alarak mezun olmaya </a:t>
            </a:r>
            <a:r>
              <a:rPr lang="tr-TR" dirty="0" err="1"/>
              <a:t>başladılar</a:t>
            </a:r>
            <a:r>
              <a:rPr lang="tr-TR" dirty="0"/>
              <a:t>. Bu durum, cinsiyet </a:t>
            </a:r>
            <a:r>
              <a:rPr lang="tr-TR" dirty="0" err="1"/>
              <a:t>eşitliği</a:t>
            </a:r>
            <a:r>
              <a:rPr lang="tr-TR" dirty="0"/>
              <a:t> </a:t>
            </a:r>
            <a:r>
              <a:rPr lang="tr-TR" dirty="0" err="1"/>
              <a:t>sağlama</a:t>
            </a:r>
            <a:r>
              <a:rPr lang="tr-TR" dirty="0"/>
              <a:t> adına </a:t>
            </a:r>
            <a:r>
              <a:rPr lang="tr-TR" dirty="0" err="1"/>
              <a:t>önemli</a:t>
            </a:r>
            <a:r>
              <a:rPr lang="tr-TR" dirty="0"/>
              <a:t> bir adımdı. </a:t>
            </a:r>
          </a:p>
          <a:p>
            <a:r>
              <a:rPr lang="tr-TR" dirty="0"/>
              <a:t>1 Kasım 1928 tarihinde harf devrimi </a:t>
            </a:r>
            <a:r>
              <a:rPr lang="tr-TR" dirty="0" err="1"/>
              <a:t>gerçekles</a:t>
            </a:r>
            <a:r>
              <a:rPr lang="tr-TR" dirty="0"/>
              <a:t>̧- tirildi ve yeni yazı dili olarak Latin alfabesi kabul edildi. Latin alfabesinin </a:t>
            </a:r>
            <a:r>
              <a:rPr lang="tr-TR" dirty="0" err="1"/>
              <a:t>genis</a:t>
            </a:r>
            <a:r>
              <a:rPr lang="tr-TR" dirty="0"/>
              <a:t>̧ kitlelere </a:t>
            </a:r>
            <a:r>
              <a:rPr lang="tr-TR" dirty="0" err="1"/>
              <a:t>öğretilmesi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okuma yazma </a:t>
            </a:r>
            <a:r>
              <a:rPr lang="tr-TR" dirty="0" err="1"/>
              <a:t>seferberliği</a:t>
            </a:r>
            <a:r>
              <a:rPr lang="tr-TR" dirty="0"/>
              <a:t> </a:t>
            </a:r>
            <a:r>
              <a:rPr lang="tr-TR" dirty="0" err="1"/>
              <a:t>başlatıldı</a:t>
            </a:r>
            <a:r>
              <a:rPr lang="tr-TR" dirty="0"/>
              <a:t>. 1932 yılında </a:t>
            </a:r>
            <a:r>
              <a:rPr lang="tr-TR" dirty="0" err="1"/>
              <a:t>Türk</a:t>
            </a:r>
            <a:r>
              <a:rPr lang="tr-TR" dirty="0"/>
              <a:t> Dil Kurumu kuruldu. </a:t>
            </a:r>
          </a:p>
          <a:p>
            <a:r>
              <a:rPr lang="tr-TR" dirty="0"/>
              <a:t>Cumhuriyet </a:t>
            </a:r>
            <a:r>
              <a:rPr lang="tr-TR" dirty="0" err="1"/>
              <a:t>döneminde</a:t>
            </a:r>
            <a:r>
              <a:rPr lang="tr-TR" dirty="0"/>
              <a:t> </a:t>
            </a:r>
            <a:r>
              <a:rPr lang="tr-TR" dirty="0" err="1"/>
              <a:t>eğitimin</a:t>
            </a:r>
            <a:r>
              <a:rPr lang="tr-TR" dirty="0"/>
              <a:t> yeniden </a:t>
            </a:r>
            <a:r>
              <a:rPr lang="tr-TR" dirty="0" err="1"/>
              <a:t>or</a:t>
            </a:r>
            <a:r>
              <a:rPr lang="tr-TR" dirty="0"/>
              <a:t>- </a:t>
            </a:r>
            <a:r>
              <a:rPr lang="tr-TR" dirty="0" err="1"/>
              <a:t>ganize</a:t>
            </a:r>
            <a:r>
              <a:rPr lang="tr-TR" dirty="0"/>
              <a:t> edilmesi anlamında </a:t>
            </a:r>
            <a:r>
              <a:rPr lang="tr-TR" dirty="0" err="1"/>
              <a:t>önemli</a:t>
            </a:r>
            <a:r>
              <a:rPr lang="tr-TR" dirty="0"/>
              <a:t> adımlar atıldı. </a:t>
            </a:r>
            <a:r>
              <a:rPr lang="tr-TR" dirty="0" err="1"/>
              <a:t>Ortaöğretim</a:t>
            </a:r>
            <a:r>
              <a:rPr lang="tr-TR" dirty="0"/>
              <a:t> ve lise 3’er yıllık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şeklinde</a:t>
            </a:r>
            <a:r>
              <a:rPr lang="tr-TR" dirty="0"/>
              <a:t> </a:t>
            </a:r>
            <a:r>
              <a:rPr lang="tr-TR" dirty="0" err="1"/>
              <a:t>düzenlendi</a:t>
            </a:r>
            <a:r>
              <a:rPr lang="tr-TR" dirty="0"/>
              <a:t>. </a:t>
            </a:r>
            <a:r>
              <a:rPr lang="tr-TR" dirty="0" err="1"/>
              <a:t>Üniversiteler</a:t>
            </a:r>
            <a:r>
              <a:rPr lang="tr-TR" dirty="0"/>
              <a:t> yeniden organize edildi. Mesleki alanlarına </a:t>
            </a:r>
            <a:r>
              <a:rPr lang="tr-TR" dirty="0" err="1"/>
              <a:t>göre</a:t>
            </a:r>
            <a:r>
              <a:rPr lang="tr-TR" dirty="0"/>
              <a:t> yeni </a:t>
            </a:r>
            <a:r>
              <a:rPr lang="tr-TR" dirty="0" err="1"/>
              <a:t>üniversiteler</a:t>
            </a:r>
            <a:r>
              <a:rPr lang="tr-TR" dirty="0"/>
              <a:t>, </a:t>
            </a:r>
            <a:r>
              <a:rPr lang="tr-TR" dirty="0" err="1"/>
              <a:t>fakülteler</a:t>
            </a:r>
            <a:r>
              <a:rPr lang="tr-TR" dirty="0"/>
              <a:t> </a:t>
            </a:r>
            <a:r>
              <a:rPr lang="tr-TR" dirty="0" err="1"/>
              <a:t>açıldı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1558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E5E949-1BA2-C14D-B210-FD35333C3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Eğitim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16E202-69F2-1346-B48E-E7E03E6A5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1925 yılında Ankara Hukuk Mektebi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1926’da Gazi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Enstitüsu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1926 yılında Sanayi-i Nefise Mektebi,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Sanatlar Akademisi adını aldı.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1930’da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Ziraat Okulu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1933 yılında, 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Dar’ülfünun’un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değiştirilerek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İstanbul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kuruldu.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1935’te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İstanbul’da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Mektebi, adı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değiştirilip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Siyasal Bilgiler okullarına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çevrilerek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Ankara’ya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taşındı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1936 yılında Dil, Tarih,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Coğrafya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1943 yılında Ankara Fen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1944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İstanbul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Mühendis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Okulu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İstanbul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haline getirildi.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inşaat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mimarlık, makina ve elektrik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ayrıldı.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1945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Cumhuriyeti’nin ilk tıp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Ankara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Tıp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kuruldu.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56977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11F472-9408-924A-96BE-02DC44A45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Eğitim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7E3DCC-A8F1-0D45-B8E1-B130367CC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/>
              <a:t>Atatürk’ün</a:t>
            </a:r>
            <a:r>
              <a:rPr lang="tr-TR" dirty="0"/>
              <a:t> </a:t>
            </a:r>
            <a:r>
              <a:rPr lang="tr-TR" dirty="0" err="1"/>
              <a:t>ölümünden</a:t>
            </a:r>
            <a:r>
              <a:rPr lang="tr-TR" dirty="0"/>
              <a:t> sonra 1950 yılına kadar, </a:t>
            </a:r>
            <a:r>
              <a:rPr lang="tr-TR" dirty="0" err="1"/>
              <a:t>ülkede</a:t>
            </a:r>
            <a:r>
              <a:rPr lang="tr-TR" dirty="0"/>
              <a:t> temel politikaları belirleyen isim olarak </a:t>
            </a:r>
            <a:r>
              <a:rPr lang="tr-TR" dirty="0" err="1"/>
              <a:t>İsmet</a:t>
            </a:r>
            <a:r>
              <a:rPr lang="tr-TR" dirty="0"/>
              <a:t> </a:t>
            </a:r>
            <a:r>
              <a:rPr lang="tr-TR" dirty="0" err="1"/>
              <a:t>İnönu</a:t>
            </a:r>
            <a:r>
              <a:rPr lang="tr-TR" dirty="0"/>
              <a:t>̈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çıktı</a:t>
            </a:r>
            <a:r>
              <a:rPr lang="tr-TR" dirty="0"/>
              <a:t>. Bu </a:t>
            </a:r>
            <a:r>
              <a:rPr lang="tr-TR" dirty="0" err="1"/>
              <a:t>dönemde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 alanında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çıkan</a:t>
            </a:r>
            <a:r>
              <a:rPr lang="tr-TR" dirty="0"/>
              <a:t> en </a:t>
            </a:r>
            <a:r>
              <a:rPr lang="tr-TR" dirty="0" err="1"/>
              <a:t>önemli</a:t>
            </a:r>
            <a:r>
              <a:rPr lang="tr-TR" dirty="0"/>
              <a:t> kurum, 17 Nisan 1940 tarihinde kurulan </a:t>
            </a:r>
            <a:r>
              <a:rPr lang="tr-TR" dirty="0" err="1"/>
              <a:t>Köy</a:t>
            </a:r>
            <a:r>
              <a:rPr lang="tr-TR" dirty="0"/>
              <a:t> </a:t>
            </a:r>
            <a:r>
              <a:rPr lang="tr-TR" dirty="0" err="1"/>
              <a:t>Enstitüleridir</a:t>
            </a:r>
            <a:r>
              <a:rPr lang="tr-TR" dirty="0"/>
              <a:t>. </a:t>
            </a:r>
          </a:p>
          <a:p>
            <a:r>
              <a:rPr lang="tr-TR" dirty="0" err="1"/>
              <a:t>Köy</a:t>
            </a:r>
            <a:r>
              <a:rPr lang="tr-TR" dirty="0"/>
              <a:t> </a:t>
            </a:r>
            <a:r>
              <a:rPr lang="tr-TR" dirty="0" err="1"/>
              <a:t>Enstitülerinde</a:t>
            </a:r>
            <a:r>
              <a:rPr lang="tr-TR" dirty="0"/>
              <a:t>, </a:t>
            </a:r>
            <a:r>
              <a:rPr lang="tr-TR" dirty="0" err="1"/>
              <a:t>köy</a:t>
            </a:r>
            <a:r>
              <a:rPr lang="tr-TR" dirty="0"/>
              <a:t> okullarında </a:t>
            </a:r>
            <a:r>
              <a:rPr lang="tr-TR" dirty="0" err="1"/>
              <a:t>eğitim</a:t>
            </a:r>
            <a:r>
              <a:rPr lang="tr-TR" dirty="0"/>
              <a:t> verecek </a:t>
            </a:r>
            <a:r>
              <a:rPr lang="tr-TR" dirty="0" err="1"/>
              <a:t>öğretmen</a:t>
            </a:r>
            <a:r>
              <a:rPr lang="tr-TR" dirty="0"/>
              <a:t>- </a:t>
            </a:r>
            <a:r>
              <a:rPr lang="tr-TR" dirty="0" err="1"/>
              <a:t>lerin</a:t>
            </a:r>
            <a:r>
              <a:rPr lang="tr-TR" dirty="0"/>
              <a:t> </a:t>
            </a:r>
            <a:r>
              <a:rPr lang="tr-TR" dirty="0" err="1"/>
              <a:t>yetiştirilmesi</a:t>
            </a:r>
            <a:r>
              <a:rPr lang="tr-TR" dirty="0"/>
              <a:t> </a:t>
            </a:r>
            <a:r>
              <a:rPr lang="tr-TR" dirty="0" err="1"/>
              <a:t>amaçlandı</a:t>
            </a:r>
            <a:r>
              <a:rPr lang="tr-TR" dirty="0"/>
              <a:t>. 5 yıl </a:t>
            </a:r>
            <a:r>
              <a:rPr lang="tr-TR" dirty="0" err="1"/>
              <a:t>süren</a:t>
            </a:r>
            <a:r>
              <a:rPr lang="tr-TR" dirty="0"/>
              <a:t> </a:t>
            </a:r>
            <a:r>
              <a:rPr lang="tr-TR" dirty="0" err="1"/>
              <a:t>eğitimde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çıkan</a:t>
            </a:r>
            <a:r>
              <a:rPr lang="tr-TR" dirty="0"/>
              <a:t> boyut teorik </a:t>
            </a:r>
            <a:r>
              <a:rPr lang="tr-TR" dirty="0" err="1"/>
              <a:t>eğitim</a:t>
            </a:r>
            <a:r>
              <a:rPr lang="tr-TR" dirty="0"/>
              <a:t> yanında, </a:t>
            </a:r>
            <a:r>
              <a:rPr lang="tr-TR" dirty="0" err="1"/>
              <a:t>özellikle</a:t>
            </a:r>
            <a:r>
              <a:rPr lang="tr-TR" dirty="0"/>
              <a:t> </a:t>
            </a:r>
            <a:r>
              <a:rPr lang="tr-TR" dirty="0" err="1"/>
              <a:t>köylerde</a:t>
            </a:r>
            <a:r>
              <a:rPr lang="tr-TR" dirty="0"/>
              <a:t> </a:t>
            </a:r>
            <a:r>
              <a:rPr lang="tr-TR" dirty="0" err="1"/>
              <a:t>ihtiyac</a:t>
            </a:r>
            <a:r>
              <a:rPr lang="tr-TR" dirty="0"/>
              <a:t>̧ duyulan pratik </a:t>
            </a:r>
            <a:r>
              <a:rPr lang="tr-TR" dirty="0" err="1"/>
              <a:t>eğitimlerin</a:t>
            </a:r>
            <a:r>
              <a:rPr lang="tr-TR" dirty="0"/>
              <a:t> de verilmesiydi. </a:t>
            </a:r>
          </a:p>
          <a:p>
            <a:r>
              <a:rPr lang="tr-TR" dirty="0"/>
              <a:t>Bu kapsamda </a:t>
            </a:r>
            <a:r>
              <a:rPr lang="tr-TR" dirty="0" err="1"/>
              <a:t>Köy</a:t>
            </a:r>
            <a:r>
              <a:rPr lang="tr-TR" dirty="0"/>
              <a:t> </a:t>
            </a:r>
            <a:r>
              <a:rPr lang="tr-TR" dirty="0" err="1"/>
              <a:t>Enstitülerinde</a:t>
            </a:r>
            <a:r>
              <a:rPr lang="tr-TR" dirty="0"/>
              <a:t> el </a:t>
            </a:r>
            <a:r>
              <a:rPr lang="tr-TR" dirty="0" err="1"/>
              <a:t>işleri</a:t>
            </a:r>
            <a:r>
              <a:rPr lang="tr-TR" dirty="0"/>
              <a:t>, </a:t>
            </a:r>
            <a:r>
              <a:rPr lang="tr-TR" dirty="0" err="1"/>
              <a:t>biçki</a:t>
            </a:r>
            <a:r>
              <a:rPr lang="tr-TR" dirty="0"/>
              <a:t> - </a:t>
            </a:r>
            <a:r>
              <a:rPr lang="tr-TR" dirty="0" err="1"/>
              <a:t>dikis</a:t>
            </a:r>
            <a:r>
              <a:rPr lang="tr-TR" dirty="0"/>
              <a:t>̧, beden </a:t>
            </a:r>
            <a:r>
              <a:rPr lang="tr-TR" dirty="0" err="1"/>
              <a:t>eğitimi</a:t>
            </a:r>
            <a:r>
              <a:rPr lang="tr-TR" dirty="0"/>
              <a:t>, </a:t>
            </a:r>
            <a:r>
              <a:rPr lang="tr-TR" dirty="0" err="1"/>
              <a:t>sağlık</a:t>
            </a:r>
            <a:r>
              <a:rPr lang="tr-TR" dirty="0"/>
              <a:t> hizmetleri, bina yapımı, hayvancılık, ziraat </a:t>
            </a:r>
            <a:r>
              <a:rPr lang="tr-TR" dirty="0" err="1"/>
              <a:t>üretimi</a:t>
            </a:r>
            <a:r>
              <a:rPr lang="tr-TR" dirty="0"/>
              <a:t> vb. </a:t>
            </a:r>
            <a:r>
              <a:rPr lang="tr-TR" dirty="0" err="1"/>
              <a:t>çok</a:t>
            </a:r>
            <a:r>
              <a:rPr lang="tr-TR" dirty="0"/>
              <a:t> farklı </a:t>
            </a:r>
            <a:r>
              <a:rPr lang="tr-TR" dirty="0" err="1"/>
              <a:t>çeşitlilikte</a:t>
            </a:r>
            <a:r>
              <a:rPr lang="tr-TR" dirty="0"/>
              <a:t> yaparak </a:t>
            </a:r>
            <a:r>
              <a:rPr lang="tr-TR" dirty="0" err="1"/>
              <a:t>öğrenme</a:t>
            </a:r>
            <a:r>
              <a:rPr lang="tr-TR" dirty="0"/>
              <a:t> uygulamaları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çıkarılmıştı</a:t>
            </a:r>
            <a:r>
              <a:rPr lang="tr-TR" dirty="0"/>
              <a:t>. </a:t>
            </a:r>
          </a:p>
          <a:p>
            <a:r>
              <a:rPr lang="tr-TR" dirty="0" err="1"/>
              <a:t>Köy</a:t>
            </a:r>
            <a:r>
              <a:rPr lang="tr-TR" dirty="0"/>
              <a:t> </a:t>
            </a:r>
            <a:r>
              <a:rPr lang="tr-TR" dirty="0" err="1"/>
              <a:t>Enstitülerinden</a:t>
            </a:r>
            <a:r>
              <a:rPr lang="tr-TR" dirty="0"/>
              <a:t> mezun olan </a:t>
            </a:r>
            <a:r>
              <a:rPr lang="tr-TR" dirty="0" err="1"/>
              <a:t>öğretmenlere</a:t>
            </a:r>
            <a:r>
              <a:rPr lang="tr-TR" dirty="0"/>
              <a:t> </a:t>
            </a:r>
            <a:r>
              <a:rPr lang="tr-TR" dirty="0" err="1"/>
              <a:t>köylerde</a:t>
            </a:r>
            <a:r>
              <a:rPr lang="tr-TR" dirty="0"/>
              <a:t> mecburi hizmet </a:t>
            </a:r>
            <a:r>
              <a:rPr lang="tr-TR" dirty="0" err="1"/>
              <a:t>yükümlülüğu</a:t>
            </a:r>
            <a:r>
              <a:rPr lang="tr-TR" dirty="0"/>
              <a:t>̈ </a:t>
            </a:r>
            <a:r>
              <a:rPr lang="tr-TR" dirty="0" err="1"/>
              <a:t>getirilmis</a:t>
            </a:r>
            <a:r>
              <a:rPr lang="tr-TR" dirty="0"/>
              <a:t>̧, </a:t>
            </a:r>
            <a:r>
              <a:rPr lang="tr-TR" dirty="0" err="1"/>
              <a:t>böylece</a:t>
            </a:r>
            <a:r>
              <a:rPr lang="tr-TR" dirty="0"/>
              <a:t> en </a:t>
            </a:r>
            <a:r>
              <a:rPr lang="tr-TR" dirty="0" err="1"/>
              <a:t>ücra</a:t>
            </a:r>
            <a:r>
              <a:rPr lang="tr-TR" dirty="0"/>
              <a:t> </a:t>
            </a:r>
            <a:r>
              <a:rPr lang="tr-TR" dirty="0" err="1"/>
              <a:t>köylere</a:t>
            </a:r>
            <a:r>
              <a:rPr lang="tr-TR" dirty="0"/>
              <a:t> kadar teorik ve pratik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götürülerek</a:t>
            </a:r>
            <a:r>
              <a:rPr lang="tr-TR" dirty="0"/>
              <a:t>, </a:t>
            </a:r>
            <a:r>
              <a:rPr lang="tr-TR" dirty="0" err="1"/>
              <a:t>köylerin</a:t>
            </a:r>
            <a:r>
              <a:rPr lang="tr-TR" dirty="0"/>
              <a:t> kalkınması </a:t>
            </a:r>
            <a:r>
              <a:rPr lang="tr-TR" dirty="0" err="1"/>
              <a:t>hedeflenmiştir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02266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51213F-D89C-4F45-B1E6-32A91EE53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Eğitim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E59812-F223-8B40-88E2-AD2BA2277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İsmet</a:t>
            </a:r>
            <a:r>
              <a:rPr lang="tr-TR" dirty="0"/>
              <a:t> </a:t>
            </a:r>
            <a:r>
              <a:rPr lang="tr-TR" dirty="0" err="1"/>
              <a:t>İnönu</a:t>
            </a:r>
            <a:r>
              <a:rPr lang="tr-TR" dirty="0"/>
              <a:t>̈’</a:t>
            </a:r>
            <a:r>
              <a:rPr lang="tr-TR" dirty="0" err="1"/>
              <a:t>nün</a:t>
            </a:r>
            <a:r>
              <a:rPr lang="tr-TR" dirty="0"/>
              <a:t> sorumlu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döneme</a:t>
            </a:r>
            <a:r>
              <a:rPr lang="tr-TR" dirty="0"/>
              <a:t> </a:t>
            </a:r>
            <a:r>
              <a:rPr lang="tr-TR" dirty="0" err="1"/>
              <a:t>ilis</a:t>
            </a:r>
            <a:r>
              <a:rPr lang="tr-TR" dirty="0"/>
              <a:t>̧- kin olarak </a:t>
            </a:r>
            <a:r>
              <a:rPr lang="tr-TR" dirty="0" err="1"/>
              <a:t>laikliğin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sert ve katı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uygulandığı</a:t>
            </a:r>
            <a:r>
              <a:rPr lang="tr-TR" dirty="0"/>
              <a:t>, bu uygulamaların </a:t>
            </a:r>
            <a:r>
              <a:rPr lang="tr-TR" dirty="0" err="1"/>
              <a:t>genis</a:t>
            </a:r>
            <a:r>
              <a:rPr lang="tr-TR" dirty="0"/>
              <a:t>̧ halk kitlelerinde </a:t>
            </a:r>
            <a:r>
              <a:rPr lang="tr-TR" dirty="0" err="1"/>
              <a:t>büyük</a:t>
            </a:r>
            <a:r>
              <a:rPr lang="tr-TR" dirty="0"/>
              <a:t> rahatsızlıklar </a:t>
            </a:r>
            <a:r>
              <a:rPr lang="tr-TR" dirty="0" err="1"/>
              <a:t>yarattığına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ciddi </a:t>
            </a:r>
            <a:r>
              <a:rPr lang="tr-TR" dirty="0" err="1"/>
              <a:t>eleştiriler</a:t>
            </a:r>
            <a:r>
              <a:rPr lang="tr-TR" dirty="0"/>
              <a:t> </a:t>
            </a:r>
            <a:r>
              <a:rPr lang="tr-TR" dirty="0" err="1"/>
              <a:t>yapılmıştır</a:t>
            </a:r>
            <a:r>
              <a:rPr lang="tr-TR" dirty="0"/>
              <a:t>. </a:t>
            </a:r>
          </a:p>
          <a:p>
            <a:r>
              <a:rPr lang="tr-TR" dirty="0"/>
              <a:t>Demokrat Parti </a:t>
            </a:r>
            <a:r>
              <a:rPr lang="tr-TR" dirty="0" err="1"/>
              <a:t>dönemi</a:t>
            </a:r>
            <a:r>
              <a:rPr lang="tr-TR" dirty="0"/>
              <a:t>, </a:t>
            </a:r>
            <a:r>
              <a:rPr lang="tr-TR" dirty="0" err="1"/>
              <a:t>ekono</a:t>
            </a:r>
            <a:r>
              <a:rPr lang="tr-TR" dirty="0"/>
              <a:t>- mi ve siyasette liberal politikaların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çıkarılmaya</a:t>
            </a:r>
            <a:r>
              <a:rPr lang="tr-TR" dirty="0"/>
              <a:t> </a:t>
            </a:r>
            <a:r>
              <a:rPr lang="tr-TR" dirty="0" err="1"/>
              <a:t>çalışıldığı</a:t>
            </a:r>
            <a:r>
              <a:rPr lang="tr-TR" dirty="0"/>
              <a:t>, dini alanda </a:t>
            </a:r>
            <a:r>
              <a:rPr lang="tr-TR" dirty="0" err="1"/>
              <a:t>yumuşamanın</a:t>
            </a:r>
            <a:r>
              <a:rPr lang="tr-TR" dirty="0"/>
              <a:t> </a:t>
            </a:r>
            <a:r>
              <a:rPr lang="tr-TR" dirty="0" err="1"/>
              <a:t>yaşandığı</a:t>
            </a:r>
            <a:r>
              <a:rPr lang="tr-TR" dirty="0"/>
              <a:t> </a:t>
            </a:r>
            <a:r>
              <a:rPr lang="tr-TR" dirty="0" err="1"/>
              <a:t>dönem</a:t>
            </a:r>
            <a:r>
              <a:rPr lang="tr-TR" dirty="0"/>
              <a:t> olarak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</a:t>
            </a:r>
            <a:r>
              <a:rPr lang="tr-TR" dirty="0"/>
              <a:t>. </a:t>
            </a:r>
          </a:p>
          <a:p>
            <a:r>
              <a:rPr lang="tr-TR" dirty="0"/>
              <a:t>1950’li yıllarda ilk ve orta </a:t>
            </a:r>
            <a:r>
              <a:rPr lang="tr-TR" dirty="0" err="1"/>
              <a:t>öğretimde</a:t>
            </a:r>
            <a:r>
              <a:rPr lang="tr-TR" dirty="0"/>
              <a:t> zorunlu din dersleri </a:t>
            </a:r>
            <a:r>
              <a:rPr lang="tr-TR" dirty="0" err="1"/>
              <a:t>müfredata</a:t>
            </a:r>
            <a:r>
              <a:rPr lang="tr-TR" dirty="0"/>
              <a:t> girer. Ortaokul seviyesinde </a:t>
            </a:r>
            <a:r>
              <a:rPr lang="tr-TR" dirty="0" err="1"/>
              <a:t>eğitim</a:t>
            </a:r>
            <a:r>
              <a:rPr lang="tr-TR" dirty="0"/>
              <a:t> veren meslek okulları </a:t>
            </a:r>
            <a:r>
              <a:rPr lang="tr-TR" dirty="0" err="1"/>
              <a:t>açılarak</a:t>
            </a:r>
            <a:r>
              <a:rPr lang="tr-TR" dirty="0"/>
              <a:t>, erken </a:t>
            </a:r>
            <a:r>
              <a:rPr lang="tr-TR" dirty="0" err="1"/>
              <a:t>yaşlarda</a:t>
            </a:r>
            <a:r>
              <a:rPr lang="tr-TR" dirty="0"/>
              <a:t> mesleki beceriler </a:t>
            </a:r>
            <a:r>
              <a:rPr lang="tr-TR" dirty="0" err="1"/>
              <a:t>geliştirilmesi</a:t>
            </a:r>
            <a:r>
              <a:rPr lang="tr-TR" dirty="0"/>
              <a:t> hedeflenir. </a:t>
            </a:r>
          </a:p>
          <a:p>
            <a:r>
              <a:rPr lang="tr-TR" dirty="0" err="1"/>
              <a:t>Köy</a:t>
            </a:r>
            <a:r>
              <a:rPr lang="tr-TR" dirty="0"/>
              <a:t> </a:t>
            </a:r>
            <a:r>
              <a:rPr lang="tr-TR" dirty="0" err="1"/>
              <a:t>Enstitüleri</a:t>
            </a:r>
            <a:r>
              <a:rPr lang="tr-TR" dirty="0"/>
              <a:t> 1954 yılında kapatılarak </a:t>
            </a:r>
            <a:r>
              <a:rPr lang="tr-TR" dirty="0" err="1"/>
              <a:t>öğretmen</a:t>
            </a:r>
            <a:r>
              <a:rPr lang="tr-TR" dirty="0"/>
              <a:t> okullarıyla </a:t>
            </a:r>
            <a:r>
              <a:rPr lang="tr-TR" dirty="0" err="1"/>
              <a:t>birleştirilir</a:t>
            </a:r>
            <a:r>
              <a:rPr lang="tr-TR" dirty="0"/>
              <a:t>. Bu </a:t>
            </a:r>
            <a:r>
              <a:rPr lang="tr-TR" dirty="0" err="1"/>
              <a:t>dönemde</a:t>
            </a:r>
            <a:r>
              <a:rPr lang="tr-TR" dirty="0"/>
              <a:t> yeni </a:t>
            </a:r>
            <a:r>
              <a:rPr lang="tr-TR" dirty="0" err="1"/>
              <a:t>üniversiteler</a:t>
            </a:r>
            <a:r>
              <a:rPr lang="tr-TR" dirty="0"/>
              <a:t> </a:t>
            </a:r>
            <a:r>
              <a:rPr lang="tr-TR" dirty="0" err="1"/>
              <a:t>açılır</a:t>
            </a:r>
            <a:r>
              <a:rPr lang="tr-TR" dirty="0"/>
              <a:t>. </a:t>
            </a:r>
            <a:r>
              <a:rPr lang="tr-TR" dirty="0" err="1"/>
              <a:t>Eğitimin</a:t>
            </a:r>
            <a:r>
              <a:rPr lang="tr-TR" dirty="0"/>
              <a:t>, </a:t>
            </a:r>
            <a:r>
              <a:rPr lang="tr-TR" dirty="0" err="1"/>
              <a:t>genis</a:t>
            </a:r>
            <a:r>
              <a:rPr lang="tr-TR" dirty="0"/>
              <a:t>̧ kitlelere </a:t>
            </a:r>
            <a:r>
              <a:rPr lang="tr-TR" dirty="0" err="1"/>
              <a:t>yaygınlaştırılması</a:t>
            </a:r>
            <a:r>
              <a:rPr lang="tr-TR" dirty="0"/>
              <a:t> hedeflenir.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66478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60D033-30D1-894E-BA84-8179A0EA9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Eğitim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A02A2A-782A-D94B-AE4C-4B91865BD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/>
              <a:t>Ülkede</a:t>
            </a:r>
            <a:r>
              <a:rPr lang="tr-TR" dirty="0"/>
              <a:t>, Modern Fen </a:t>
            </a:r>
            <a:r>
              <a:rPr lang="tr-TR" dirty="0" err="1"/>
              <a:t>Eğitimi</a:t>
            </a:r>
            <a:r>
              <a:rPr lang="tr-TR" dirty="0"/>
              <a:t> denemesi </a:t>
            </a:r>
            <a:r>
              <a:rPr lang="tr-TR" dirty="0" err="1"/>
              <a:t>başlamıs</a:t>
            </a:r>
            <a:r>
              <a:rPr lang="tr-TR" dirty="0"/>
              <a:t>̧ ve bilim insanı </a:t>
            </a:r>
            <a:r>
              <a:rPr lang="tr-TR" dirty="0" err="1"/>
              <a:t>yetiştirmek</a:t>
            </a:r>
            <a:r>
              <a:rPr lang="tr-TR" dirty="0"/>
              <a:t> amacıyla 1962’de Ford Vakfı’nın </a:t>
            </a:r>
            <a:r>
              <a:rPr lang="tr-TR" dirty="0" err="1"/>
              <a:t>desteğiyle</a:t>
            </a:r>
            <a:r>
              <a:rPr lang="tr-TR" dirty="0"/>
              <a:t> Ankara’da bir Fen Lisesi </a:t>
            </a:r>
            <a:r>
              <a:rPr lang="tr-TR" dirty="0" err="1"/>
              <a:t>kurulmuştur</a:t>
            </a:r>
            <a:r>
              <a:rPr lang="tr-TR" dirty="0"/>
              <a:t>. </a:t>
            </a:r>
          </a:p>
          <a:p>
            <a:r>
              <a:rPr lang="tr-TR" dirty="0"/>
              <a:t>Fen lisesi yanında, 1954’te </a:t>
            </a:r>
            <a:r>
              <a:rPr lang="tr-TR" dirty="0" err="1"/>
              <a:t>İstanbul’da</a:t>
            </a:r>
            <a:r>
              <a:rPr lang="tr-TR" dirty="0"/>
              <a:t> ve 1957’de Ankara’da kurulan Deneme Liselerinin sayıları bu </a:t>
            </a:r>
            <a:r>
              <a:rPr lang="tr-TR" dirty="0" err="1"/>
              <a:t>dönemde</a:t>
            </a:r>
            <a:r>
              <a:rPr lang="tr-TR" dirty="0"/>
              <a:t> </a:t>
            </a:r>
            <a:r>
              <a:rPr lang="tr-TR" dirty="0" err="1"/>
              <a:t>artmıştır</a:t>
            </a:r>
            <a:r>
              <a:rPr lang="tr-TR" dirty="0"/>
              <a:t>. </a:t>
            </a:r>
          </a:p>
          <a:p>
            <a:r>
              <a:rPr lang="tr-TR" dirty="0"/>
              <a:t>Milli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Bakanlığı’nda</a:t>
            </a:r>
            <a:r>
              <a:rPr lang="tr-TR" dirty="0"/>
              <a:t> Halk </a:t>
            </a:r>
            <a:r>
              <a:rPr lang="tr-TR" dirty="0" err="1"/>
              <a:t>Eğitimi</a:t>
            </a:r>
            <a:r>
              <a:rPr lang="tr-TR" dirty="0"/>
              <a:t>, </a:t>
            </a:r>
            <a:r>
              <a:rPr lang="tr-TR" dirty="0" err="1"/>
              <a:t>Öğretmen</a:t>
            </a:r>
            <a:r>
              <a:rPr lang="tr-TR" dirty="0"/>
              <a:t> Okulları ve Din </a:t>
            </a:r>
            <a:r>
              <a:rPr lang="tr-TR" dirty="0" err="1"/>
              <a:t>Öğretimi</a:t>
            </a:r>
            <a:r>
              <a:rPr lang="tr-TR" dirty="0"/>
              <a:t> Genel </a:t>
            </a:r>
            <a:r>
              <a:rPr lang="tr-TR" dirty="0" err="1"/>
              <a:t>Müdürlükleri</a:t>
            </a:r>
            <a:r>
              <a:rPr lang="tr-TR" dirty="0"/>
              <a:t> </a:t>
            </a:r>
            <a:r>
              <a:rPr lang="tr-TR" dirty="0" err="1"/>
              <a:t>oluşturulmuştur</a:t>
            </a:r>
            <a:r>
              <a:rPr lang="tr-TR" dirty="0"/>
              <a:t>. </a:t>
            </a:r>
            <a:r>
              <a:rPr lang="tr-TR" dirty="0" err="1"/>
              <a:t>Öğretmen</a:t>
            </a:r>
            <a:r>
              <a:rPr lang="tr-TR" dirty="0"/>
              <a:t> </a:t>
            </a:r>
            <a:r>
              <a:rPr lang="tr-TR" dirty="0" err="1"/>
              <a:t>açığını</a:t>
            </a:r>
            <a:r>
              <a:rPr lang="tr-TR" dirty="0"/>
              <a:t> tamamlamak </a:t>
            </a:r>
            <a:r>
              <a:rPr lang="tr-TR" dirty="0" err="1"/>
              <a:t>için</a:t>
            </a:r>
            <a:r>
              <a:rPr lang="tr-TR" dirty="0"/>
              <a:t> 11 Ekim 1960 tarih ve 97 sayılı kanunla, lise ve dengi okul mezunlarına ‘Yedek Subay </a:t>
            </a:r>
            <a:r>
              <a:rPr lang="tr-TR" dirty="0" err="1"/>
              <a:t>Öğretmenlik</a:t>
            </a:r>
            <a:r>
              <a:rPr lang="tr-TR" dirty="0"/>
              <a:t>’ hakkı </a:t>
            </a:r>
            <a:r>
              <a:rPr lang="tr-TR" dirty="0" err="1"/>
              <a:t>verilmis</a:t>
            </a:r>
            <a:r>
              <a:rPr lang="tr-TR" dirty="0"/>
              <a:t>̧; 1961’de lise ve dengi okullardan mezunlara bir kurstan </a:t>
            </a:r>
            <a:r>
              <a:rPr lang="tr-TR" dirty="0" err="1"/>
              <a:t>geçerek</a:t>
            </a:r>
            <a:r>
              <a:rPr lang="tr-TR" dirty="0"/>
              <a:t> ‘Vekil </a:t>
            </a:r>
            <a:r>
              <a:rPr lang="tr-TR" dirty="0" err="1"/>
              <a:t>Öğretmen</a:t>
            </a:r>
            <a:r>
              <a:rPr lang="tr-TR" dirty="0"/>
              <a:t>’ olma </a:t>
            </a:r>
            <a:r>
              <a:rPr lang="tr-TR" dirty="0" err="1"/>
              <a:t>olanağı</a:t>
            </a:r>
            <a:r>
              <a:rPr lang="tr-TR" dirty="0"/>
              <a:t> </a:t>
            </a:r>
            <a:r>
              <a:rPr lang="tr-TR" dirty="0" err="1"/>
              <a:t>tanınmıs</a:t>
            </a:r>
            <a:r>
              <a:rPr lang="tr-TR" dirty="0"/>
              <a:t>̧; 1962’de Meslek </a:t>
            </a:r>
            <a:r>
              <a:rPr lang="tr-TR" dirty="0" err="1"/>
              <a:t>Öğretmen</a:t>
            </a:r>
            <a:r>
              <a:rPr lang="tr-TR" dirty="0"/>
              <a:t> Okulları, </a:t>
            </a:r>
            <a:r>
              <a:rPr lang="tr-TR" dirty="0" err="1"/>
              <a:t>Yüksek</a:t>
            </a:r>
            <a:r>
              <a:rPr lang="tr-TR" dirty="0"/>
              <a:t> Teknik </a:t>
            </a:r>
            <a:r>
              <a:rPr lang="tr-TR" dirty="0" err="1"/>
              <a:t>Öğretmen</a:t>
            </a:r>
            <a:r>
              <a:rPr lang="tr-TR" dirty="0"/>
              <a:t> Okullarına </a:t>
            </a:r>
            <a:r>
              <a:rPr lang="tr-TR" dirty="0" err="1"/>
              <a:t>dönüştürülmüştür</a:t>
            </a:r>
            <a:r>
              <a:rPr lang="tr-TR" dirty="0"/>
              <a:t>. </a:t>
            </a:r>
          </a:p>
          <a:p>
            <a:r>
              <a:rPr lang="tr-TR" dirty="0"/>
              <a:t>Bu </a:t>
            </a:r>
            <a:r>
              <a:rPr lang="tr-TR" dirty="0" err="1"/>
              <a:t>dönemde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bir kanun da, 8 Haziran 1965’te </a:t>
            </a:r>
            <a:r>
              <a:rPr lang="tr-TR" dirty="0" err="1"/>
              <a:t>çıkarılan</a:t>
            </a:r>
            <a:r>
              <a:rPr lang="tr-TR" dirty="0"/>
              <a:t> 625 sayılı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Öğretim</a:t>
            </a:r>
            <a:r>
              <a:rPr lang="tr-TR" dirty="0"/>
              <a:t> Kurumları Kanunu’dur” (Rıfat </a:t>
            </a:r>
            <a:r>
              <a:rPr lang="tr-TR" dirty="0" err="1"/>
              <a:t>Okçabol’dan</a:t>
            </a:r>
            <a:r>
              <a:rPr lang="tr-TR" dirty="0"/>
              <a:t> aktaran Yıldıran, 2012: 13).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5982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8E9B12-1315-8B43-9540-D1FB00313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Eğitimin İşlevleri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1F0A03-C898-574D-808C-65E1F5010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Eğitimin</a:t>
            </a:r>
            <a:r>
              <a:rPr lang="tr-TR" b="1" dirty="0"/>
              <a:t> </a:t>
            </a:r>
            <a:r>
              <a:rPr lang="tr-TR" b="1" dirty="0" err="1"/>
              <a:t>Açık</a:t>
            </a:r>
            <a:r>
              <a:rPr lang="tr-TR" b="1" dirty="0"/>
              <a:t> </a:t>
            </a:r>
            <a:r>
              <a:rPr lang="tr-TR" b="1" dirty="0" err="1"/>
              <a:t>İşlevleri</a:t>
            </a:r>
            <a:r>
              <a:rPr lang="tr-TR" b="1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dirty="0" err="1"/>
              <a:t>Eğitimin</a:t>
            </a:r>
            <a:r>
              <a:rPr lang="tr-TR" dirty="0"/>
              <a:t> </a:t>
            </a:r>
            <a:r>
              <a:rPr lang="tr-TR" dirty="0" err="1"/>
              <a:t>açık</a:t>
            </a:r>
            <a:r>
              <a:rPr lang="tr-TR" dirty="0"/>
              <a:t> </a:t>
            </a:r>
            <a:r>
              <a:rPr lang="tr-TR" dirty="0" err="1"/>
              <a:t>işlevleri</a:t>
            </a:r>
            <a:r>
              <a:rPr lang="tr-TR" dirty="0"/>
              <a:t>, </a:t>
            </a:r>
            <a:r>
              <a:rPr lang="tr-TR" dirty="0" err="1"/>
              <a:t>eğitim</a:t>
            </a:r>
            <a:r>
              <a:rPr lang="tr-TR" dirty="0"/>
              <a:t> kurumunun </a:t>
            </a:r>
            <a:r>
              <a:rPr lang="tr-TR" dirty="0" err="1"/>
              <a:t>bi</a:t>
            </a:r>
            <a:r>
              <a:rPr lang="tr-TR" dirty="0"/>
              <a:t>- </a:t>
            </a:r>
            <a:r>
              <a:rPr lang="tr-TR" dirty="0" err="1"/>
              <a:t>linen</a:t>
            </a:r>
            <a:r>
              <a:rPr lang="tr-TR" dirty="0"/>
              <a:t> ve </a:t>
            </a:r>
            <a:r>
              <a:rPr lang="tr-TR" dirty="0" err="1"/>
              <a:t>eğitim</a:t>
            </a:r>
            <a:r>
              <a:rPr lang="tr-TR" dirty="0"/>
              <a:t> kurumundan beklenen </a:t>
            </a:r>
            <a:r>
              <a:rPr lang="tr-TR" dirty="0" err="1"/>
              <a:t>işlevlerdir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 err="1"/>
              <a:t>Eğitimin</a:t>
            </a:r>
            <a:r>
              <a:rPr lang="tr-TR" b="1" dirty="0"/>
              <a:t> Gizli </a:t>
            </a:r>
            <a:r>
              <a:rPr lang="tr-TR" b="1" dirty="0" err="1"/>
              <a:t>İşlevleri</a:t>
            </a:r>
            <a:r>
              <a:rPr lang="tr-TR" b="1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dirty="0" err="1"/>
              <a:t>Eğitimin</a:t>
            </a:r>
            <a:r>
              <a:rPr lang="tr-TR" dirty="0"/>
              <a:t> gizli </a:t>
            </a:r>
            <a:r>
              <a:rPr lang="tr-TR" dirty="0" err="1"/>
              <a:t>işlevleri</a:t>
            </a:r>
            <a:r>
              <a:rPr lang="tr-TR" dirty="0"/>
              <a:t>, </a:t>
            </a:r>
            <a:r>
              <a:rPr lang="tr-TR" dirty="0" err="1"/>
              <a:t>eğitim</a:t>
            </a:r>
            <a:r>
              <a:rPr lang="tr-TR" dirty="0"/>
              <a:t> kurumlarından </a:t>
            </a:r>
            <a:r>
              <a:rPr lang="tr-TR" dirty="0" err="1"/>
              <a:t>açık</a:t>
            </a:r>
            <a:r>
              <a:rPr lang="tr-TR" dirty="0"/>
              <a:t> olarak beklenmeyen ama </a:t>
            </a:r>
            <a:r>
              <a:rPr lang="tr-TR" dirty="0" err="1"/>
              <a:t>eğitimle</a:t>
            </a:r>
            <a:r>
              <a:rPr lang="tr-TR" dirty="0"/>
              <a:t> birlikte ortaya </a:t>
            </a:r>
            <a:r>
              <a:rPr lang="tr-TR" dirty="0" err="1"/>
              <a:t>çıkan</a:t>
            </a:r>
            <a:r>
              <a:rPr lang="tr-TR" dirty="0"/>
              <a:t> bazı dolaylı </a:t>
            </a:r>
            <a:r>
              <a:rPr lang="tr-TR" dirty="0" err="1"/>
              <a:t>işlevlerdir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272753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C0158A-D34A-BC48-B298-B7B433A1B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Eğitim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51A8D3-6880-C24A-A61F-8E36924AB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1970’li yıllarda 10’un </a:t>
            </a:r>
            <a:r>
              <a:rPr lang="tr-TR" dirty="0" err="1"/>
              <a:t>üzerinde</a:t>
            </a:r>
            <a:r>
              <a:rPr lang="tr-TR" dirty="0"/>
              <a:t> </a:t>
            </a:r>
            <a:r>
              <a:rPr lang="tr-TR" dirty="0" err="1"/>
              <a:t>üniversite</a:t>
            </a:r>
            <a:r>
              <a:rPr lang="tr-TR" dirty="0"/>
              <a:t> bu- </a:t>
            </a:r>
            <a:r>
              <a:rPr lang="tr-TR" dirty="0" err="1"/>
              <a:t>lunmaktadır</a:t>
            </a:r>
            <a:r>
              <a:rPr lang="tr-TR" dirty="0"/>
              <a:t>. </a:t>
            </a:r>
            <a:r>
              <a:rPr lang="tr-TR" dirty="0" err="1"/>
              <a:t>Üniversite</a:t>
            </a:r>
            <a:r>
              <a:rPr lang="tr-TR" dirty="0"/>
              <a:t> sayısı da </a:t>
            </a:r>
            <a:r>
              <a:rPr lang="tr-TR" dirty="0" err="1"/>
              <a:t>üniversite</a:t>
            </a:r>
            <a:r>
              <a:rPr lang="tr-TR" dirty="0"/>
              <a:t> mezunu da azdır. Bu </a:t>
            </a:r>
            <a:r>
              <a:rPr lang="tr-TR" dirty="0" err="1"/>
              <a:t>bağlamda</a:t>
            </a:r>
            <a:r>
              <a:rPr lang="tr-TR" dirty="0"/>
              <a:t> </a:t>
            </a:r>
            <a:r>
              <a:rPr lang="tr-TR" dirty="0" err="1"/>
              <a:t>üniversite</a:t>
            </a:r>
            <a:r>
              <a:rPr lang="tr-TR" dirty="0"/>
              <a:t> mezunu olmak toplumsal alanda </a:t>
            </a:r>
            <a:r>
              <a:rPr lang="tr-TR" dirty="0" err="1"/>
              <a:t>önemli</a:t>
            </a:r>
            <a:r>
              <a:rPr lang="tr-TR" dirty="0"/>
              <a:t> bir </a:t>
            </a:r>
            <a:r>
              <a:rPr lang="tr-TR" dirty="0" err="1"/>
              <a:t>statüye</a:t>
            </a:r>
            <a:r>
              <a:rPr lang="tr-TR" dirty="0"/>
              <a:t> sahip olmayı da beraberinde getirir. Doktor, </a:t>
            </a:r>
            <a:r>
              <a:rPr lang="tr-TR" dirty="0" err="1"/>
              <a:t>mühendis</a:t>
            </a:r>
            <a:r>
              <a:rPr lang="tr-TR" dirty="0"/>
              <a:t>, kaymakam, avukat, </a:t>
            </a:r>
            <a:r>
              <a:rPr lang="tr-TR" dirty="0" err="1"/>
              <a:t>öğretmen</a:t>
            </a:r>
            <a:r>
              <a:rPr lang="tr-TR" dirty="0"/>
              <a:t>, </a:t>
            </a:r>
            <a:r>
              <a:rPr lang="tr-TR" dirty="0" err="1"/>
              <a:t>üniversite</a:t>
            </a:r>
            <a:r>
              <a:rPr lang="tr-TR" dirty="0"/>
              <a:t> mezunu memur olmak toplumsal alanda saygın </a:t>
            </a:r>
            <a:r>
              <a:rPr lang="tr-TR" dirty="0" err="1"/>
              <a:t>statüye</a:t>
            </a:r>
            <a:r>
              <a:rPr lang="tr-TR" dirty="0"/>
              <a:t> sahip olma anlamına da gelmektedir. </a:t>
            </a:r>
          </a:p>
          <a:p>
            <a:r>
              <a:rPr lang="tr-TR" dirty="0" err="1"/>
              <a:t>Öğrenci</a:t>
            </a:r>
            <a:r>
              <a:rPr lang="tr-TR" dirty="0"/>
              <a:t> </a:t>
            </a:r>
            <a:r>
              <a:rPr lang="tr-TR" dirty="0" err="1"/>
              <a:t>Seçme</a:t>
            </a:r>
            <a:r>
              <a:rPr lang="tr-TR" dirty="0"/>
              <a:t> ve </a:t>
            </a:r>
            <a:r>
              <a:rPr lang="tr-TR" dirty="0" err="1"/>
              <a:t>Yerleştirme</a:t>
            </a:r>
            <a:r>
              <a:rPr lang="tr-TR" dirty="0"/>
              <a:t> Merkezi (ÖSYM), 1974 yılında kurulur. Sonraki </a:t>
            </a:r>
            <a:r>
              <a:rPr lang="tr-TR" dirty="0" err="1"/>
              <a:t>süreçte</a:t>
            </a:r>
            <a:r>
              <a:rPr lang="tr-TR" dirty="0"/>
              <a:t> </a:t>
            </a:r>
            <a:r>
              <a:rPr lang="tr-TR" dirty="0" err="1"/>
              <a:t>üniversite</a:t>
            </a:r>
            <a:r>
              <a:rPr lang="tr-TR" dirty="0"/>
              <a:t> sınavları da </a:t>
            </a:r>
            <a:r>
              <a:rPr lang="tr-TR" dirty="0" err="1"/>
              <a:t>dâhil</a:t>
            </a:r>
            <a:r>
              <a:rPr lang="tr-TR" dirty="0"/>
              <a:t> olmak </a:t>
            </a:r>
            <a:r>
              <a:rPr lang="tr-TR" dirty="0" err="1"/>
              <a:t>üzere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sayıda sınav, ÖSYM tarafından, merkezî sınav sistemi </a:t>
            </a:r>
            <a:r>
              <a:rPr lang="tr-TR" dirty="0" err="1"/>
              <a:t>şeklinde</a:t>
            </a:r>
            <a:r>
              <a:rPr lang="tr-TR" dirty="0"/>
              <a:t> </a:t>
            </a:r>
            <a:r>
              <a:rPr lang="tr-TR" dirty="0" err="1"/>
              <a:t>çoktan</a:t>
            </a:r>
            <a:r>
              <a:rPr lang="tr-TR" dirty="0"/>
              <a:t> </a:t>
            </a:r>
            <a:r>
              <a:rPr lang="tr-TR" dirty="0" err="1"/>
              <a:t>seçmeli</a:t>
            </a:r>
            <a:r>
              <a:rPr lang="tr-TR" dirty="0"/>
              <a:t> test </a:t>
            </a:r>
            <a:r>
              <a:rPr lang="tr-TR" dirty="0" err="1"/>
              <a:t>usulüne</a:t>
            </a:r>
            <a:r>
              <a:rPr lang="tr-TR" dirty="0"/>
              <a:t> </a:t>
            </a:r>
            <a:r>
              <a:rPr lang="tr-TR" dirty="0" err="1"/>
              <a:t>göre</a:t>
            </a:r>
            <a:r>
              <a:rPr lang="tr-TR" dirty="0"/>
              <a:t> yapılmaktadır.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308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27EBC5-313B-5549-A135-BBC4CEACE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Eğitim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545715-1A53-F34C-AFC8-77A21C505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1971-1980 </a:t>
            </a:r>
            <a:r>
              <a:rPr lang="tr-TR" dirty="0" err="1"/>
              <a:t>dönemi</a:t>
            </a:r>
            <a:r>
              <a:rPr lang="tr-TR" dirty="0"/>
              <a:t> siyasi </a:t>
            </a:r>
            <a:r>
              <a:rPr lang="tr-TR" dirty="0" err="1"/>
              <a:t>istikrarsızlığın</a:t>
            </a:r>
            <a:r>
              <a:rPr lang="tr-TR" dirty="0"/>
              <a:t> </a:t>
            </a:r>
            <a:r>
              <a:rPr lang="tr-TR" dirty="0" err="1"/>
              <a:t>yoğun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yıllardır. 9 yılda 11 </a:t>
            </a:r>
            <a:r>
              <a:rPr lang="tr-TR" dirty="0" err="1"/>
              <a:t>hükümet</a:t>
            </a:r>
            <a:r>
              <a:rPr lang="tr-TR" dirty="0"/>
              <a:t> </a:t>
            </a:r>
            <a:r>
              <a:rPr lang="tr-TR" dirty="0" err="1"/>
              <a:t>değişikliği</a:t>
            </a:r>
            <a:r>
              <a:rPr lang="tr-TR" dirty="0"/>
              <a:t> ya- </a:t>
            </a:r>
            <a:r>
              <a:rPr lang="tr-TR" dirty="0" err="1"/>
              <a:t>şanmıştır</a:t>
            </a:r>
            <a:r>
              <a:rPr lang="tr-TR" dirty="0"/>
              <a:t>. Bu </a:t>
            </a:r>
            <a:r>
              <a:rPr lang="tr-TR" dirty="0" err="1"/>
              <a:t>dönemde</a:t>
            </a:r>
            <a:r>
              <a:rPr lang="tr-TR" dirty="0"/>
              <a:t> </a:t>
            </a:r>
            <a:r>
              <a:rPr lang="tr-TR" dirty="0" err="1"/>
              <a:t>eğitimde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, </a:t>
            </a:r>
            <a:r>
              <a:rPr lang="tr-TR" dirty="0" err="1"/>
              <a:t>köklu</a:t>
            </a:r>
            <a:r>
              <a:rPr lang="tr-TR" dirty="0"/>
              <a:t>̈ hamlelerin </a:t>
            </a:r>
            <a:r>
              <a:rPr lang="tr-TR" dirty="0" err="1"/>
              <a:t>yapıldığı</a:t>
            </a:r>
            <a:r>
              <a:rPr lang="tr-TR" dirty="0"/>
              <a:t> </a:t>
            </a:r>
            <a:r>
              <a:rPr lang="tr-TR" dirty="0" err="1"/>
              <a:t>söylenemez</a:t>
            </a:r>
            <a:r>
              <a:rPr lang="tr-TR" dirty="0"/>
              <a:t>. </a:t>
            </a:r>
          </a:p>
          <a:p>
            <a:r>
              <a:rPr lang="tr-TR" dirty="0"/>
              <a:t>1980’li yıllardan itibaren </a:t>
            </a:r>
            <a:r>
              <a:rPr lang="tr-TR" dirty="0" err="1"/>
              <a:t>dünyada</a:t>
            </a:r>
            <a:r>
              <a:rPr lang="tr-TR" dirty="0"/>
              <a:t> ve </a:t>
            </a:r>
            <a:r>
              <a:rPr lang="tr-TR" dirty="0" err="1"/>
              <a:t>Türkiye’de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çıkan</a:t>
            </a:r>
            <a:r>
              <a:rPr lang="tr-TR" dirty="0"/>
              <a:t> yeni liberal politikalarla birlikte her alanda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sektör</a:t>
            </a:r>
            <a:r>
              <a:rPr lang="tr-TR" dirty="0"/>
              <a:t> </a:t>
            </a:r>
            <a:r>
              <a:rPr lang="tr-TR" dirty="0" err="1"/>
              <a:t>teşvik</a:t>
            </a:r>
            <a:r>
              <a:rPr lang="tr-TR" dirty="0"/>
              <a:t> </a:t>
            </a:r>
            <a:r>
              <a:rPr lang="tr-TR" dirty="0" err="1"/>
              <a:t>edilmiştir</a:t>
            </a:r>
            <a:r>
              <a:rPr lang="tr-TR" dirty="0"/>
              <a:t>. Bu durum </a:t>
            </a:r>
            <a:r>
              <a:rPr lang="tr-TR" dirty="0" err="1"/>
              <a:t>eğitim</a:t>
            </a:r>
            <a:r>
              <a:rPr lang="tr-TR" dirty="0"/>
              <a:t> alanına da </a:t>
            </a:r>
            <a:r>
              <a:rPr lang="tr-TR" dirty="0" err="1"/>
              <a:t>yansımıştır</a:t>
            </a:r>
            <a:r>
              <a:rPr lang="tr-TR" dirty="0"/>
              <a:t>. 1980’li yıllardan sonraki </a:t>
            </a:r>
            <a:r>
              <a:rPr lang="tr-TR" dirty="0" err="1"/>
              <a:t>süreçte</a:t>
            </a:r>
            <a:r>
              <a:rPr lang="tr-TR" dirty="0"/>
              <a:t> </a:t>
            </a:r>
            <a:r>
              <a:rPr lang="tr-TR" dirty="0" err="1"/>
              <a:t>eğitimde</a:t>
            </a:r>
            <a:r>
              <a:rPr lang="tr-TR" dirty="0"/>
              <a:t> anaokulundan </a:t>
            </a:r>
            <a:r>
              <a:rPr lang="tr-TR" dirty="0" err="1"/>
              <a:t>başlayarak</a:t>
            </a:r>
            <a:r>
              <a:rPr lang="tr-TR" dirty="0"/>
              <a:t> her </a:t>
            </a:r>
            <a:r>
              <a:rPr lang="tr-TR" dirty="0" err="1"/>
              <a:t>düzeyde</a:t>
            </a:r>
            <a:r>
              <a:rPr lang="tr-TR" dirty="0"/>
              <a:t>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 kurumlarının sayısı </a:t>
            </a:r>
            <a:r>
              <a:rPr lang="tr-TR" dirty="0" err="1"/>
              <a:t>artmıştır</a:t>
            </a:r>
            <a:r>
              <a:rPr lang="tr-TR" dirty="0"/>
              <a:t>. </a:t>
            </a:r>
          </a:p>
          <a:p>
            <a:r>
              <a:rPr lang="tr-TR" dirty="0"/>
              <a:t>29 Mart 1931 tarihinde zorunlu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şeklinde</a:t>
            </a:r>
            <a:r>
              <a:rPr lang="tr-TR" dirty="0"/>
              <a:t> ilkokul </a:t>
            </a:r>
            <a:r>
              <a:rPr lang="tr-TR" dirty="0" err="1"/>
              <a:t>süresi</a:t>
            </a:r>
            <a:r>
              <a:rPr lang="tr-TR" dirty="0"/>
              <a:t> </a:t>
            </a:r>
            <a:r>
              <a:rPr lang="tr-TR" dirty="0" err="1"/>
              <a:t>bes</a:t>
            </a:r>
            <a:r>
              <a:rPr lang="tr-TR" dirty="0"/>
              <a:t>̧ yıl olarak </a:t>
            </a:r>
            <a:r>
              <a:rPr lang="tr-TR" dirty="0" err="1"/>
              <a:t>belirlenmişti</a:t>
            </a:r>
            <a:r>
              <a:rPr lang="tr-TR" dirty="0"/>
              <a:t>. Zorunlu </a:t>
            </a:r>
            <a:r>
              <a:rPr lang="tr-TR" dirty="0" err="1"/>
              <a:t>eğitim</a:t>
            </a:r>
            <a:r>
              <a:rPr lang="tr-TR" dirty="0"/>
              <a:t>, 1997 yılında 8 yıla </a:t>
            </a:r>
            <a:r>
              <a:rPr lang="tr-TR" dirty="0" err="1"/>
              <a:t>çıkarıldı</a:t>
            </a:r>
            <a:r>
              <a:rPr lang="tr-TR" dirty="0"/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23860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536DFB-30A9-794C-AD45-E9F4B3C28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Eğitim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A9A69D-93DE-E24D-93A3-57DB633B3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Günümüzde</a:t>
            </a:r>
            <a:r>
              <a:rPr lang="tr-TR" dirty="0"/>
              <a:t> </a:t>
            </a:r>
            <a:r>
              <a:rPr lang="tr-TR" dirty="0" err="1"/>
              <a:t>Türkiye’de</a:t>
            </a:r>
            <a:r>
              <a:rPr lang="tr-TR" dirty="0"/>
              <a:t> 12 yıllık zorunlu </a:t>
            </a:r>
            <a:r>
              <a:rPr lang="tr-TR" dirty="0" err="1"/>
              <a:t>eğitimde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farklı kategoride okullar </a:t>
            </a:r>
            <a:r>
              <a:rPr lang="tr-TR" dirty="0" err="1"/>
              <a:t>söz</a:t>
            </a:r>
            <a:r>
              <a:rPr lang="tr-TR" dirty="0"/>
              <a:t> konusudur.</a:t>
            </a:r>
          </a:p>
          <a:p>
            <a:r>
              <a:rPr lang="tr-TR" dirty="0" err="1"/>
              <a:t>Dünyada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 sisteminde </a:t>
            </a:r>
            <a:r>
              <a:rPr lang="tr-TR" dirty="0" err="1"/>
              <a:t>özellikle</a:t>
            </a:r>
            <a:r>
              <a:rPr lang="tr-TR" dirty="0"/>
              <a:t> 1980’li yıllardan sonra </a:t>
            </a:r>
            <a:r>
              <a:rPr lang="tr-TR" dirty="0" err="1"/>
              <a:t>önemli</a:t>
            </a:r>
            <a:r>
              <a:rPr lang="tr-TR" dirty="0"/>
              <a:t> farklılıklar ortaya </a:t>
            </a:r>
            <a:r>
              <a:rPr lang="tr-TR" dirty="0" err="1"/>
              <a:t>çıktı</a:t>
            </a:r>
            <a:r>
              <a:rPr lang="tr-TR" dirty="0"/>
              <a:t>. </a:t>
            </a:r>
            <a:r>
              <a:rPr lang="tr-TR" dirty="0" err="1"/>
              <a:t>İs</a:t>
            </a:r>
            <a:r>
              <a:rPr lang="tr-TR" dirty="0"/>
              <a:t>̧ </a:t>
            </a:r>
            <a:r>
              <a:rPr lang="tr-TR" dirty="0" err="1"/>
              <a:t>dünyasında</a:t>
            </a:r>
            <a:r>
              <a:rPr lang="tr-TR" dirty="0"/>
              <a:t>, </a:t>
            </a:r>
            <a:r>
              <a:rPr lang="tr-TR" dirty="0" err="1"/>
              <a:t>çalışma</a:t>
            </a:r>
            <a:r>
              <a:rPr lang="tr-TR" dirty="0"/>
              <a:t> hayatında bilgisayar teknolojilerinin yaygın olarak kullanılmaya </a:t>
            </a:r>
            <a:r>
              <a:rPr lang="tr-TR" dirty="0" err="1"/>
              <a:t>başlamasıyla</a:t>
            </a:r>
            <a:r>
              <a:rPr lang="tr-TR" dirty="0"/>
              <a:t> yeni bir </a:t>
            </a:r>
            <a:r>
              <a:rPr lang="tr-TR" dirty="0" err="1"/>
              <a:t>çalışan</a:t>
            </a:r>
            <a:r>
              <a:rPr lang="tr-TR" dirty="0"/>
              <a:t> tipine </a:t>
            </a:r>
            <a:r>
              <a:rPr lang="tr-TR" dirty="0" err="1"/>
              <a:t>ihtiyac</a:t>
            </a:r>
            <a:r>
              <a:rPr lang="tr-TR" dirty="0"/>
              <a:t>̧ duyuldu. Farklılık, </a:t>
            </a:r>
            <a:r>
              <a:rPr lang="tr-TR" dirty="0" err="1"/>
              <a:t>yenilikçilik</a:t>
            </a:r>
            <a:r>
              <a:rPr lang="tr-TR" dirty="0"/>
              <a:t>, yaratıcılık, </a:t>
            </a:r>
            <a:r>
              <a:rPr lang="tr-TR" dirty="0" err="1"/>
              <a:t>değişim</a:t>
            </a:r>
            <a:r>
              <a:rPr lang="tr-TR" dirty="0"/>
              <a:t> </a:t>
            </a:r>
            <a:r>
              <a:rPr lang="tr-TR" dirty="0" err="1"/>
              <a:t>karşısında</a:t>
            </a:r>
            <a:r>
              <a:rPr lang="tr-TR" dirty="0"/>
              <a:t> esneklik, </a:t>
            </a:r>
            <a:r>
              <a:rPr lang="tr-TR" dirty="0" err="1"/>
              <a:t>eleştirellik</a:t>
            </a:r>
            <a:r>
              <a:rPr lang="tr-TR" dirty="0"/>
              <a:t> </a:t>
            </a:r>
            <a:r>
              <a:rPr lang="tr-TR" dirty="0" err="1"/>
              <a:t>önem</a:t>
            </a:r>
            <a:r>
              <a:rPr lang="tr-TR" dirty="0"/>
              <a:t> kazanan </a:t>
            </a:r>
            <a:r>
              <a:rPr lang="tr-TR" dirty="0" err="1"/>
              <a:t>özellikler</a:t>
            </a:r>
            <a:r>
              <a:rPr lang="tr-TR" dirty="0"/>
              <a:t> </a:t>
            </a:r>
            <a:r>
              <a:rPr lang="tr-TR" dirty="0" err="1"/>
              <a:t>hâline</a:t>
            </a:r>
            <a:r>
              <a:rPr lang="tr-TR" dirty="0"/>
              <a:t> geldi ve </a:t>
            </a:r>
            <a:r>
              <a:rPr lang="tr-TR" dirty="0" err="1"/>
              <a:t>eğitim</a:t>
            </a:r>
            <a:r>
              <a:rPr lang="tr-TR" dirty="0"/>
              <a:t> sistemi bu insan tipini </a:t>
            </a:r>
            <a:r>
              <a:rPr lang="tr-TR" dirty="0" err="1"/>
              <a:t>yetiştirebilmek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değişimler</a:t>
            </a:r>
            <a:r>
              <a:rPr lang="tr-TR" dirty="0"/>
              <a:t> </a:t>
            </a:r>
            <a:r>
              <a:rPr lang="tr-TR" dirty="0" err="1"/>
              <a:t>gerçekleştirdi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14887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94846F-2DFF-064E-9E8E-B19D4CF2D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Eğitim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0CF9F6-7B43-5145-A586-64E674DF1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Ezberci </a:t>
            </a:r>
            <a:r>
              <a:rPr lang="tr-TR" dirty="0" err="1"/>
              <a:t>eğitimin</a:t>
            </a:r>
            <a:r>
              <a:rPr lang="tr-TR" dirty="0"/>
              <a:t>, </a:t>
            </a:r>
            <a:r>
              <a:rPr lang="tr-TR" dirty="0" err="1"/>
              <a:t>günümüz</a:t>
            </a:r>
            <a:r>
              <a:rPr lang="tr-TR" dirty="0"/>
              <a:t> </a:t>
            </a:r>
            <a:r>
              <a:rPr lang="tr-TR" dirty="0" err="1"/>
              <a:t>dünyası</a:t>
            </a:r>
            <a:r>
              <a:rPr lang="tr-TR" dirty="0"/>
              <a:t> </a:t>
            </a:r>
            <a:r>
              <a:rPr lang="tr-TR" dirty="0" err="1"/>
              <a:t>açısından</a:t>
            </a:r>
            <a:r>
              <a:rPr lang="tr-TR" dirty="0"/>
              <a:t> son derece </a:t>
            </a:r>
            <a:r>
              <a:rPr lang="tr-TR" dirty="0" err="1"/>
              <a:t>önemli</a:t>
            </a:r>
            <a:r>
              <a:rPr lang="tr-TR" dirty="0"/>
              <a:t> sorunları bulunuyor. </a:t>
            </a:r>
          </a:p>
          <a:p>
            <a:r>
              <a:rPr lang="tr-TR" dirty="0" err="1"/>
              <a:t>Çocukluktan</a:t>
            </a:r>
            <a:r>
              <a:rPr lang="tr-TR" dirty="0"/>
              <a:t> itibaren teste </a:t>
            </a:r>
            <a:r>
              <a:rPr lang="tr-TR" dirty="0" err="1"/>
              <a:t>odaklanmıs</a:t>
            </a:r>
            <a:r>
              <a:rPr lang="tr-TR" dirty="0"/>
              <a:t>̧ ve hayatı sınavlarla </a:t>
            </a:r>
            <a:r>
              <a:rPr lang="tr-TR" dirty="0" err="1"/>
              <a:t>başarılı</a:t>
            </a:r>
            <a:r>
              <a:rPr lang="tr-TR" dirty="0"/>
              <a:t> olmak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koşuşturmakla</a:t>
            </a:r>
            <a:r>
              <a:rPr lang="tr-TR" dirty="0"/>
              <a:t> </a:t>
            </a:r>
            <a:r>
              <a:rPr lang="tr-TR" dirty="0" err="1"/>
              <a:t>geçmis</a:t>
            </a:r>
            <a:r>
              <a:rPr lang="tr-TR" dirty="0"/>
              <a:t>̧ </a:t>
            </a:r>
            <a:r>
              <a:rPr lang="tr-TR" dirty="0" err="1"/>
              <a:t>kişilerin</a:t>
            </a:r>
            <a:r>
              <a:rPr lang="tr-TR" dirty="0"/>
              <a:t> </a:t>
            </a:r>
            <a:r>
              <a:rPr lang="tr-TR" dirty="0" err="1"/>
              <a:t>üniversite</a:t>
            </a:r>
            <a:r>
              <a:rPr lang="tr-TR" dirty="0"/>
              <a:t> ve sonraki </a:t>
            </a:r>
            <a:r>
              <a:rPr lang="tr-TR" dirty="0" err="1"/>
              <a:t>süreçte</a:t>
            </a:r>
            <a:r>
              <a:rPr lang="tr-TR" dirty="0"/>
              <a:t> analiz etme, yorumlama, </a:t>
            </a:r>
            <a:r>
              <a:rPr lang="tr-TR" dirty="0" err="1"/>
              <a:t>bütünleştirme</a:t>
            </a:r>
            <a:r>
              <a:rPr lang="tr-TR" dirty="0"/>
              <a:t>, </a:t>
            </a:r>
            <a:r>
              <a:rPr lang="tr-TR" dirty="0" err="1"/>
              <a:t>eleştirel</a:t>
            </a:r>
            <a:r>
              <a:rPr lang="tr-TR" dirty="0"/>
              <a:t>/ farklı </a:t>
            </a:r>
            <a:r>
              <a:rPr lang="tr-TR" dirty="0" err="1"/>
              <a:t>düşünme</a:t>
            </a:r>
            <a:r>
              <a:rPr lang="tr-TR" dirty="0"/>
              <a:t> konusunda </a:t>
            </a:r>
            <a:r>
              <a:rPr lang="tr-TR" dirty="0" err="1"/>
              <a:t>önemli</a:t>
            </a:r>
            <a:r>
              <a:rPr lang="tr-TR" dirty="0"/>
              <a:t> eksiklikleri ortaya </a:t>
            </a:r>
            <a:r>
              <a:rPr lang="tr-TR" dirty="0" err="1"/>
              <a:t>çıkıyor</a:t>
            </a:r>
            <a:r>
              <a:rPr lang="tr-TR" dirty="0"/>
              <a:t>. </a:t>
            </a:r>
          </a:p>
          <a:p>
            <a:r>
              <a:rPr lang="tr-TR" dirty="0"/>
              <a:t>Ezberci </a:t>
            </a:r>
            <a:r>
              <a:rPr lang="tr-TR" dirty="0" err="1"/>
              <a:t>eğitim</a:t>
            </a:r>
            <a:r>
              <a:rPr lang="tr-TR" dirty="0"/>
              <a:t>, yaratıcı </a:t>
            </a:r>
            <a:r>
              <a:rPr lang="tr-TR" dirty="0" err="1"/>
              <a:t>düşüncenin</a:t>
            </a:r>
            <a:r>
              <a:rPr lang="tr-TR" dirty="0"/>
              <a:t>, farklı </a:t>
            </a:r>
            <a:r>
              <a:rPr lang="tr-TR" dirty="0" err="1"/>
              <a:t>bakıs</a:t>
            </a:r>
            <a:r>
              <a:rPr lang="tr-TR" dirty="0"/>
              <a:t>̧ </a:t>
            </a:r>
            <a:r>
              <a:rPr lang="tr-TR" dirty="0" err="1"/>
              <a:t>açılarına</a:t>
            </a:r>
            <a:r>
              <a:rPr lang="tr-TR" dirty="0"/>
              <a:t> sahip olabilmenin </a:t>
            </a:r>
            <a:r>
              <a:rPr lang="tr-TR" dirty="0" err="1"/>
              <a:t>önünde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bir engeli </a:t>
            </a:r>
            <a:r>
              <a:rPr lang="tr-TR" dirty="0" err="1"/>
              <a:t>oluşturuyor</a:t>
            </a:r>
            <a:r>
              <a:rPr lang="tr-TR" dirty="0"/>
              <a:t>. Dolayısıyla </a:t>
            </a:r>
            <a:r>
              <a:rPr lang="tr-TR" dirty="0" err="1"/>
              <a:t>ezberciliği</a:t>
            </a:r>
            <a:r>
              <a:rPr lang="tr-TR" dirty="0"/>
              <a:t> </a:t>
            </a:r>
            <a:r>
              <a:rPr lang="tr-TR" dirty="0" err="1"/>
              <a:t>kişilik</a:t>
            </a:r>
            <a:r>
              <a:rPr lang="tr-TR" dirty="0"/>
              <a:t> </a:t>
            </a:r>
            <a:r>
              <a:rPr lang="tr-TR" dirty="0" err="1"/>
              <a:t>özelliği</a:t>
            </a:r>
            <a:r>
              <a:rPr lang="tr-TR" dirty="0"/>
              <a:t> haline getiren </a:t>
            </a:r>
            <a:r>
              <a:rPr lang="tr-TR" dirty="0" err="1"/>
              <a:t>öğrencilerin</a:t>
            </a:r>
            <a:r>
              <a:rPr lang="tr-TR" dirty="0"/>
              <a:t>, </a:t>
            </a:r>
            <a:r>
              <a:rPr lang="tr-TR" dirty="0" err="1"/>
              <a:t>bambaşka</a:t>
            </a:r>
            <a:r>
              <a:rPr lang="tr-TR" dirty="0"/>
              <a:t> </a:t>
            </a:r>
            <a:r>
              <a:rPr lang="tr-TR" dirty="0" err="1"/>
              <a:t>özellikler</a:t>
            </a:r>
            <a:r>
              <a:rPr lang="tr-TR" dirty="0"/>
              <a:t> isteyen kurumlarda ve </a:t>
            </a:r>
            <a:r>
              <a:rPr lang="tr-TR" dirty="0" err="1"/>
              <a:t>çalışma</a:t>
            </a:r>
            <a:r>
              <a:rPr lang="tr-TR" dirty="0"/>
              <a:t> hayatında </a:t>
            </a:r>
            <a:r>
              <a:rPr lang="tr-TR" dirty="0" err="1"/>
              <a:t>başarılı</a:t>
            </a:r>
            <a:r>
              <a:rPr lang="tr-TR" dirty="0"/>
              <a:t> olması </a:t>
            </a:r>
            <a:r>
              <a:rPr lang="tr-TR" dirty="0" err="1"/>
              <a:t>güçleşiyor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40787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BA33E6-311C-C240-906C-7CC26F311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Eğitim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BC522D-9956-D846-AB97-47A508C48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Kitle </a:t>
            </a:r>
            <a:r>
              <a:rPr lang="tr-TR" dirty="0" err="1"/>
              <a:t>eğitiminin</a:t>
            </a:r>
            <a:r>
              <a:rPr lang="tr-TR" dirty="0"/>
              <a:t> </a:t>
            </a:r>
            <a:r>
              <a:rPr lang="tr-TR" dirty="0" err="1"/>
              <a:t>özellikleri</a:t>
            </a:r>
            <a:r>
              <a:rPr lang="tr-TR" dirty="0"/>
              <a:t>: </a:t>
            </a:r>
          </a:p>
          <a:p>
            <a:r>
              <a:rPr lang="tr-TR" dirty="0"/>
              <a:t>Farklılıkları dikkate almayan herkese aynı </a:t>
            </a:r>
            <a:r>
              <a:rPr lang="tr-TR" dirty="0" err="1"/>
              <a:t>eğitimi</a:t>
            </a:r>
            <a:r>
              <a:rPr lang="tr-TR" dirty="0"/>
              <a:t> veren bir </a:t>
            </a:r>
            <a:r>
              <a:rPr lang="tr-TR" dirty="0" err="1"/>
              <a:t>müfredat</a:t>
            </a:r>
            <a:r>
              <a:rPr lang="tr-TR" dirty="0"/>
              <a:t>, </a:t>
            </a:r>
          </a:p>
          <a:p>
            <a:r>
              <a:rPr lang="tr-TR" dirty="0"/>
              <a:t>Kesin sınırlarla </a:t>
            </a:r>
            <a:r>
              <a:rPr lang="tr-TR" dirty="0" err="1"/>
              <a:t>ayrılmıs</a:t>
            </a:r>
            <a:r>
              <a:rPr lang="tr-TR" dirty="0"/>
              <a:t>̧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aşamaları</a:t>
            </a:r>
            <a:r>
              <a:rPr lang="tr-TR" dirty="0"/>
              <a:t>, </a:t>
            </a:r>
          </a:p>
          <a:p>
            <a:r>
              <a:rPr lang="tr-TR" dirty="0" err="1"/>
              <a:t>Ezberciliğe</a:t>
            </a:r>
            <a:r>
              <a:rPr lang="tr-TR" dirty="0"/>
              <a:t> dayalı </a:t>
            </a:r>
            <a:r>
              <a:rPr lang="tr-TR" dirty="0" err="1"/>
              <a:t>eğitim</a:t>
            </a:r>
            <a:r>
              <a:rPr lang="tr-TR" dirty="0"/>
              <a:t> sistemi, </a:t>
            </a:r>
          </a:p>
          <a:p>
            <a:r>
              <a:rPr lang="tr-TR" dirty="0"/>
              <a:t>Otoriter bir </a:t>
            </a:r>
            <a:r>
              <a:rPr lang="tr-TR" dirty="0" err="1"/>
              <a:t>öğretmen</a:t>
            </a:r>
            <a:r>
              <a:rPr lang="tr-TR" dirty="0"/>
              <a:t> ve otoriter </a:t>
            </a:r>
            <a:r>
              <a:rPr lang="tr-TR" dirty="0" err="1"/>
              <a:t>öğretmenin</a:t>
            </a:r>
            <a:r>
              <a:rPr lang="tr-TR" dirty="0"/>
              <a:t> </a:t>
            </a:r>
            <a:r>
              <a:rPr lang="tr-TR" dirty="0" err="1"/>
              <a:t>anlattığının</a:t>
            </a:r>
            <a:r>
              <a:rPr lang="tr-TR" dirty="0"/>
              <a:t> </a:t>
            </a:r>
            <a:r>
              <a:rPr lang="tr-TR" dirty="0" err="1"/>
              <a:t>kabulüne</a:t>
            </a:r>
            <a:r>
              <a:rPr lang="tr-TR" dirty="0"/>
              <a:t>/ sorgulanmamasına dayalı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anlayışı</a:t>
            </a:r>
            <a:r>
              <a:rPr lang="tr-TR" dirty="0"/>
              <a:t>, </a:t>
            </a:r>
          </a:p>
          <a:p>
            <a:r>
              <a:rPr lang="tr-TR" dirty="0"/>
              <a:t>Merkezî, teste dayalı sınav sistemi, </a:t>
            </a:r>
          </a:p>
          <a:p>
            <a:r>
              <a:rPr lang="tr-TR" dirty="0" err="1"/>
              <a:t>Benzeşmenin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çıkarılıp</a:t>
            </a:r>
            <a:r>
              <a:rPr lang="tr-TR" dirty="0"/>
              <a:t>, </a:t>
            </a:r>
            <a:r>
              <a:rPr lang="tr-TR" dirty="0" err="1"/>
              <a:t>farklılığın</a:t>
            </a:r>
            <a:r>
              <a:rPr lang="tr-TR" dirty="0"/>
              <a:t> </a:t>
            </a:r>
            <a:r>
              <a:rPr lang="tr-TR" dirty="0" err="1"/>
              <a:t>törpülenmesi</a:t>
            </a:r>
            <a:r>
              <a:rPr lang="tr-TR" dirty="0"/>
              <a:t>, </a:t>
            </a:r>
            <a:r>
              <a:rPr lang="tr-TR" dirty="0" err="1"/>
              <a:t>eleştirelliğin</a:t>
            </a:r>
            <a:r>
              <a:rPr lang="tr-TR" dirty="0"/>
              <a:t>, sorgulanmanın engellenmesine dayalı yapı.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87154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Dersin Sonu</a:t>
            </a:r>
          </a:p>
          <a:p>
            <a:pPr marL="0" indent="0" algn="ctr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CF2032-4466-DC45-8E66-B7E21E1E6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22E17F8-8FEF-8C4E-A981-2B195F4D42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462685"/>
            <a:ext cx="1047434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ÖZGÜR, A. Z., KALENDER, A., PELTEKOĞLU, Z. F., BAYÇU, S., ERGÜVEN, M. S.,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YILMAZ, R. A., . . . GÖZTAŞ, A. (2018).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Eskişehir Anadolu Üniversitesi Yayınları.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Kongar, E. (2014).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Toplumsal Değişme Kuramları ve Türkiye Gerçeği.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İstanbul: Remzi Kitabevi.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Zencirkıran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M. (2019).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Eskişehir:Anadolu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Üniversitesi Açık Öğretim Fakültesi Yayını2739.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62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F0BEEC-B19A-BE4A-8972-40C09A279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Eğitimin İşlevleri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9D1C14-295B-534C-8BBE-5DB857C7F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Char char="Ø"/>
            </a:pPr>
            <a:r>
              <a:rPr lang="tr-TR" dirty="0"/>
              <a:t>AÇIK İŞLEVLER</a:t>
            </a:r>
          </a:p>
          <a:p>
            <a:r>
              <a:rPr lang="tr-TR" b="1" dirty="0" err="1"/>
              <a:t>Toplumsallaştırma</a:t>
            </a:r>
            <a:r>
              <a:rPr lang="tr-TR" b="1" dirty="0"/>
              <a:t> ve </a:t>
            </a:r>
            <a:r>
              <a:rPr lang="tr-TR" b="1" dirty="0" err="1"/>
              <a:t>kültürün</a:t>
            </a:r>
            <a:r>
              <a:rPr lang="tr-TR" b="1" dirty="0"/>
              <a:t> aktarımı: </a:t>
            </a:r>
            <a:r>
              <a:rPr lang="tr-TR" dirty="0"/>
              <a:t>Her toplumda birbirinden farklı hayat, </a:t>
            </a:r>
            <a:r>
              <a:rPr lang="tr-TR" dirty="0" err="1"/>
              <a:t>inanc</a:t>
            </a:r>
            <a:r>
              <a:rPr lang="tr-TR" dirty="0"/>
              <a:t>̧, </a:t>
            </a:r>
            <a:r>
              <a:rPr lang="tr-TR" dirty="0" err="1"/>
              <a:t>kültür</a:t>
            </a:r>
            <a:r>
              <a:rPr lang="tr-TR" dirty="0"/>
              <a:t>, ideolojik arka plana sahip </a:t>
            </a:r>
            <a:r>
              <a:rPr lang="tr-TR" dirty="0" err="1"/>
              <a:t>onbinlerce</a:t>
            </a:r>
            <a:r>
              <a:rPr lang="tr-TR" dirty="0"/>
              <a:t>/ </a:t>
            </a:r>
            <a:r>
              <a:rPr lang="tr-TR" dirty="0" err="1"/>
              <a:t>yüzbinlerce</a:t>
            </a:r>
            <a:r>
              <a:rPr lang="tr-TR" dirty="0"/>
              <a:t>/ milyonlarca aile bulunmaktadır </a:t>
            </a:r>
            <a:r>
              <a:rPr lang="tr-TR" dirty="0" err="1"/>
              <a:t>Kişiler</a:t>
            </a:r>
            <a:r>
              <a:rPr lang="tr-TR" dirty="0"/>
              <a:t>, bebeklikten itibaren ailelerde </a:t>
            </a:r>
            <a:r>
              <a:rPr lang="tr-TR" dirty="0" err="1"/>
              <a:t>çok</a:t>
            </a:r>
            <a:r>
              <a:rPr lang="tr-TR" dirty="0"/>
              <a:t> farklı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toplumsallaşırlar</a:t>
            </a:r>
            <a:r>
              <a:rPr lang="tr-TR" dirty="0"/>
              <a:t>. </a:t>
            </a:r>
          </a:p>
          <a:p>
            <a:r>
              <a:rPr lang="tr-TR" dirty="0"/>
              <a:t>Eğitim kurumu, </a:t>
            </a:r>
            <a:r>
              <a:rPr lang="tr-TR" dirty="0" err="1"/>
              <a:t>çok</a:t>
            </a:r>
            <a:r>
              <a:rPr lang="tr-TR" dirty="0"/>
              <a:t> farklı arka plana sahip </a:t>
            </a:r>
            <a:r>
              <a:rPr lang="tr-TR" dirty="0" err="1"/>
              <a:t>çocukların</a:t>
            </a:r>
            <a:r>
              <a:rPr lang="tr-TR" dirty="0"/>
              <a:t> farklılıklarını </a:t>
            </a:r>
            <a:r>
              <a:rPr lang="tr-TR" dirty="0" err="1"/>
              <a:t>törpüleyerek</a:t>
            </a:r>
            <a:r>
              <a:rPr lang="tr-TR" dirty="0"/>
              <a:t> onları ortak bir kalıba sokmaya </a:t>
            </a:r>
            <a:r>
              <a:rPr lang="tr-TR" dirty="0" err="1"/>
              <a:t>çalışır</a:t>
            </a:r>
            <a:r>
              <a:rPr lang="tr-TR" dirty="0"/>
              <a:t>. Bu </a:t>
            </a:r>
            <a:r>
              <a:rPr lang="tr-TR" dirty="0" err="1"/>
              <a:t>bağlamda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, </a:t>
            </a:r>
            <a:r>
              <a:rPr lang="tr-TR" dirty="0" err="1"/>
              <a:t>önemli</a:t>
            </a:r>
            <a:r>
              <a:rPr lang="tr-TR" dirty="0"/>
              <a:t> bir ideolojik </a:t>
            </a:r>
            <a:r>
              <a:rPr lang="tr-TR" dirty="0" err="1"/>
              <a:t>işlev</a:t>
            </a:r>
            <a:r>
              <a:rPr lang="tr-TR" dirty="0"/>
              <a:t> de </a:t>
            </a:r>
            <a:r>
              <a:rPr lang="tr-TR" dirty="0" err="1"/>
              <a:t>görür</a:t>
            </a:r>
            <a:r>
              <a:rPr lang="tr-TR" dirty="0"/>
              <a:t>. Modern toplumlarda </a:t>
            </a:r>
            <a:r>
              <a:rPr lang="tr-TR" dirty="0" err="1"/>
              <a:t>eğitim</a:t>
            </a:r>
            <a:r>
              <a:rPr lang="tr-TR" dirty="0"/>
              <a:t>, </a:t>
            </a:r>
            <a:r>
              <a:rPr lang="tr-TR" dirty="0" err="1"/>
              <a:t>küçük</a:t>
            </a:r>
            <a:r>
              <a:rPr lang="tr-TR" dirty="0"/>
              <a:t> </a:t>
            </a:r>
            <a:r>
              <a:rPr lang="tr-TR" dirty="0" err="1"/>
              <a:t>yaşlardan</a:t>
            </a:r>
            <a:r>
              <a:rPr lang="tr-TR" dirty="0"/>
              <a:t> itibaren zorunlu </a:t>
            </a:r>
            <a:r>
              <a:rPr lang="tr-TR" dirty="0" err="1"/>
              <a:t>hâle</a:t>
            </a:r>
            <a:r>
              <a:rPr lang="tr-TR" dirty="0"/>
              <a:t> </a:t>
            </a:r>
            <a:r>
              <a:rPr lang="tr-TR" dirty="0" err="1"/>
              <a:t>gelmiştir</a:t>
            </a:r>
            <a:r>
              <a:rPr lang="tr-TR" dirty="0"/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9924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117FB4-F22A-EB4A-AE3F-A62D2E567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Eğitimin İşlevleri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54858A-228E-D541-B4BE-D3EB4E1BB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Zorunlu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sürecinde</a:t>
            </a:r>
            <a:r>
              <a:rPr lang="tr-TR" dirty="0"/>
              <a:t>, toplumda yaratılmak istenen </a:t>
            </a:r>
            <a:r>
              <a:rPr lang="tr-TR" dirty="0" err="1"/>
              <a:t>kişilik</a:t>
            </a:r>
            <a:r>
              <a:rPr lang="tr-TR" dirty="0"/>
              <a:t> yapısı </a:t>
            </a:r>
            <a:r>
              <a:rPr lang="tr-TR" dirty="0" err="1"/>
              <a:t>şekillendirilmeye</a:t>
            </a:r>
            <a:r>
              <a:rPr lang="tr-TR" dirty="0"/>
              <a:t> </a:t>
            </a:r>
            <a:r>
              <a:rPr lang="tr-TR" dirty="0" err="1"/>
              <a:t>çalışılır</a:t>
            </a:r>
            <a:r>
              <a:rPr lang="tr-TR" dirty="0"/>
              <a:t>. </a:t>
            </a:r>
            <a:r>
              <a:rPr lang="tr-TR" dirty="0" err="1"/>
              <a:t>Eğitim</a:t>
            </a:r>
            <a:r>
              <a:rPr lang="tr-TR" dirty="0"/>
              <a:t>, </a:t>
            </a:r>
            <a:r>
              <a:rPr lang="tr-TR" dirty="0" err="1"/>
              <a:t>kültür</a:t>
            </a:r>
            <a:r>
              <a:rPr lang="tr-TR" dirty="0"/>
              <a:t> aktarımı/ </a:t>
            </a:r>
            <a:r>
              <a:rPr lang="tr-TR" dirty="0" err="1"/>
              <a:t>toplumsallaştırma</a:t>
            </a:r>
            <a:r>
              <a:rPr lang="tr-TR" dirty="0"/>
              <a:t> </a:t>
            </a:r>
            <a:r>
              <a:rPr lang="tr-TR" dirty="0" err="1"/>
              <a:t>sürecinde</a:t>
            </a:r>
            <a:r>
              <a:rPr lang="tr-TR" dirty="0"/>
              <a:t> </a:t>
            </a:r>
            <a:r>
              <a:rPr lang="tr-TR" dirty="0" err="1"/>
              <a:t>kişilerden</a:t>
            </a:r>
            <a:r>
              <a:rPr lang="tr-TR" dirty="0"/>
              <a:t> beklenen rolleri de </a:t>
            </a:r>
            <a:r>
              <a:rPr lang="tr-TR" dirty="0" err="1"/>
              <a:t>öğretir</a:t>
            </a:r>
            <a:r>
              <a:rPr lang="tr-TR" dirty="0"/>
              <a:t>. </a:t>
            </a:r>
          </a:p>
          <a:p>
            <a:r>
              <a:rPr lang="tr-TR" dirty="0"/>
              <a:t>Bir toplumda yaratılmak istenen ideal </a:t>
            </a:r>
            <a:r>
              <a:rPr lang="tr-TR" dirty="0" err="1"/>
              <a:t>yurttas</a:t>
            </a:r>
            <a:r>
              <a:rPr lang="tr-TR" dirty="0"/>
              <a:t>̧ </a:t>
            </a:r>
            <a:r>
              <a:rPr lang="tr-TR" dirty="0" err="1"/>
              <a:t>eğitimle</a:t>
            </a:r>
            <a:r>
              <a:rPr lang="tr-TR" dirty="0"/>
              <a:t> </a:t>
            </a:r>
            <a:r>
              <a:rPr lang="tr-TR" dirty="0" err="1"/>
              <a:t>şekillendirilmeye</a:t>
            </a:r>
            <a:r>
              <a:rPr lang="tr-TR" dirty="0"/>
              <a:t> </a:t>
            </a:r>
            <a:r>
              <a:rPr lang="tr-TR" dirty="0" err="1"/>
              <a:t>çalışılır</a:t>
            </a:r>
            <a:r>
              <a:rPr lang="tr-TR" dirty="0"/>
              <a:t>, </a:t>
            </a:r>
            <a:r>
              <a:rPr lang="tr-TR" dirty="0" err="1"/>
              <a:t>çocukluktan</a:t>
            </a:r>
            <a:r>
              <a:rPr lang="tr-TR" dirty="0"/>
              <a:t> itibaren </a:t>
            </a:r>
            <a:r>
              <a:rPr lang="tr-TR" dirty="0" err="1"/>
              <a:t>kişilere</a:t>
            </a:r>
            <a:r>
              <a:rPr lang="tr-TR" dirty="0"/>
              <a:t> rollerine </a:t>
            </a:r>
            <a:r>
              <a:rPr lang="tr-TR" dirty="0" err="1"/>
              <a:t>göre</a:t>
            </a:r>
            <a:r>
              <a:rPr lang="tr-TR" dirty="0"/>
              <a:t> kendilerinden beklenilen </a:t>
            </a:r>
            <a:r>
              <a:rPr lang="tr-TR" dirty="0" err="1"/>
              <a:t>davranıs</a:t>
            </a:r>
            <a:r>
              <a:rPr lang="tr-TR" dirty="0"/>
              <a:t>̧ kalıpları </a:t>
            </a:r>
            <a:r>
              <a:rPr lang="tr-TR" dirty="0" err="1"/>
              <a:t>ödüllendirme</a:t>
            </a:r>
            <a:r>
              <a:rPr lang="tr-TR" dirty="0"/>
              <a:t> veya cezalandırma </a:t>
            </a:r>
            <a:r>
              <a:rPr lang="tr-TR" dirty="0" err="1"/>
              <a:t>yöntemleri</a:t>
            </a:r>
            <a:r>
              <a:rPr lang="tr-TR" dirty="0"/>
              <a:t> de kullanılarak benimsetilmeye </a:t>
            </a:r>
            <a:r>
              <a:rPr lang="tr-TR" dirty="0" err="1"/>
              <a:t>çalışılır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7011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7FD954-945E-4A45-AD2F-0C6A2D80F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Eğitimin İşlevleri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C60D40-971D-5E40-B00B-DEB48480D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Mesleki beceriler kazandırma: </a:t>
            </a:r>
            <a:r>
              <a:rPr lang="tr-TR" dirty="0"/>
              <a:t>Toplumlarda </a:t>
            </a:r>
            <a:r>
              <a:rPr lang="tr-TR" dirty="0" err="1"/>
              <a:t>ihtiyac</a:t>
            </a:r>
            <a:r>
              <a:rPr lang="tr-TR" dirty="0"/>
              <a:t>̧ duyulan mesleki becerileri kazandırmada </a:t>
            </a:r>
            <a:r>
              <a:rPr lang="tr-TR" dirty="0" err="1"/>
              <a:t>eğitim</a:t>
            </a:r>
            <a:r>
              <a:rPr lang="tr-TR" dirty="0"/>
              <a:t> kurumları </a:t>
            </a:r>
            <a:r>
              <a:rPr lang="tr-TR" dirty="0" err="1"/>
              <a:t>önemli</a:t>
            </a:r>
            <a:r>
              <a:rPr lang="tr-TR" dirty="0"/>
              <a:t> rol oynar. </a:t>
            </a:r>
          </a:p>
          <a:p>
            <a:r>
              <a:rPr lang="tr-TR" dirty="0" err="1"/>
              <a:t>Türkiye’de</a:t>
            </a:r>
            <a:r>
              <a:rPr lang="tr-TR" dirty="0"/>
              <a:t> </a:t>
            </a:r>
            <a:r>
              <a:rPr lang="tr-TR" dirty="0" err="1"/>
              <a:t>üniversiteler</a:t>
            </a:r>
            <a:r>
              <a:rPr lang="tr-TR" dirty="0"/>
              <a:t>, meslek </a:t>
            </a:r>
            <a:r>
              <a:rPr lang="tr-TR" dirty="0" err="1"/>
              <a:t>yüksekokulları</a:t>
            </a:r>
            <a:r>
              <a:rPr lang="tr-TR" dirty="0"/>
              <a:t>, meslek liseleri </a:t>
            </a:r>
            <a:r>
              <a:rPr lang="tr-TR" dirty="0" err="1"/>
              <a:t>ihtiyac</a:t>
            </a:r>
            <a:r>
              <a:rPr lang="tr-TR" dirty="0"/>
              <a:t>̧ duyulan mesleki becerileri kazandırmada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işlev</a:t>
            </a:r>
            <a:r>
              <a:rPr lang="tr-TR" dirty="0"/>
              <a:t> </a:t>
            </a:r>
            <a:r>
              <a:rPr lang="tr-TR" dirty="0" err="1"/>
              <a:t>görürler</a:t>
            </a:r>
            <a:r>
              <a:rPr lang="tr-TR" dirty="0"/>
              <a:t>. </a:t>
            </a:r>
          </a:p>
          <a:p>
            <a:r>
              <a:rPr lang="tr-TR" b="1" dirty="0"/>
              <a:t>Bir arada </a:t>
            </a:r>
            <a:r>
              <a:rPr lang="tr-TR" b="1" dirty="0" err="1"/>
              <a:t>yaşama</a:t>
            </a:r>
            <a:r>
              <a:rPr lang="tr-TR" b="1" dirty="0"/>
              <a:t> </a:t>
            </a:r>
            <a:r>
              <a:rPr lang="tr-TR" b="1" dirty="0" err="1"/>
              <a:t>kültüru</a:t>
            </a:r>
            <a:r>
              <a:rPr lang="tr-TR" b="1" dirty="0"/>
              <a:t>̈ kazandırma: </a:t>
            </a:r>
            <a:r>
              <a:rPr lang="tr-TR" dirty="0" err="1"/>
              <a:t>Eğitim</a:t>
            </a:r>
            <a:r>
              <a:rPr lang="tr-TR" dirty="0"/>
              <a:t>, </a:t>
            </a:r>
            <a:r>
              <a:rPr lang="tr-TR" dirty="0" err="1"/>
              <a:t>çocukluktan</a:t>
            </a:r>
            <a:r>
              <a:rPr lang="tr-TR" dirty="0"/>
              <a:t> itibaren ailedeki top- </a:t>
            </a:r>
            <a:r>
              <a:rPr lang="tr-TR" dirty="0" err="1"/>
              <a:t>lumsallaşma</a:t>
            </a:r>
            <a:r>
              <a:rPr lang="tr-TR" dirty="0"/>
              <a:t> </a:t>
            </a:r>
            <a:r>
              <a:rPr lang="tr-TR" dirty="0" err="1"/>
              <a:t>sürecinde</a:t>
            </a:r>
            <a:r>
              <a:rPr lang="tr-TR" dirty="0"/>
              <a:t> ortaya </a:t>
            </a:r>
            <a:r>
              <a:rPr lang="tr-TR" dirty="0" err="1"/>
              <a:t>çıkabilecek</a:t>
            </a:r>
            <a:r>
              <a:rPr lang="tr-TR" dirty="0"/>
              <a:t> katı ideolojik tutumları, </a:t>
            </a:r>
            <a:r>
              <a:rPr lang="tr-TR" dirty="0" err="1"/>
              <a:t>ön</a:t>
            </a:r>
            <a:r>
              <a:rPr lang="tr-TR" dirty="0"/>
              <a:t> yargıları azaltır/ ortadan kaldırır. </a:t>
            </a:r>
          </a:p>
          <a:p>
            <a:r>
              <a:rPr lang="tr-TR" dirty="0"/>
              <a:t>Bir arada </a:t>
            </a:r>
            <a:r>
              <a:rPr lang="tr-TR" dirty="0" err="1"/>
              <a:t>yaşama</a:t>
            </a:r>
            <a:r>
              <a:rPr lang="tr-TR" dirty="0"/>
              <a:t> </a:t>
            </a:r>
            <a:r>
              <a:rPr lang="tr-TR" dirty="0" err="1"/>
              <a:t>kültürünu</a:t>
            </a:r>
            <a:r>
              <a:rPr lang="tr-TR" dirty="0"/>
              <a:t>̈ </a:t>
            </a:r>
            <a:r>
              <a:rPr lang="tr-TR" dirty="0" err="1"/>
              <a:t>geliştirir</a:t>
            </a:r>
            <a:r>
              <a:rPr lang="tr-TR" dirty="0"/>
              <a:t>. </a:t>
            </a:r>
            <a:r>
              <a:rPr lang="tr-TR" dirty="0" err="1"/>
              <a:t>Eğitim</a:t>
            </a:r>
            <a:r>
              <a:rPr lang="tr-TR" dirty="0"/>
              <a:t>, </a:t>
            </a:r>
            <a:r>
              <a:rPr lang="tr-TR" dirty="0" err="1"/>
              <a:t>kişilere</a:t>
            </a:r>
            <a:r>
              <a:rPr lang="tr-TR" dirty="0"/>
              <a:t> ortak </a:t>
            </a:r>
            <a:r>
              <a:rPr lang="tr-TR" dirty="0" err="1"/>
              <a:t>yaşam</a:t>
            </a:r>
            <a:r>
              <a:rPr lang="tr-TR" dirty="0"/>
              <a:t> </a:t>
            </a:r>
            <a:r>
              <a:rPr lang="tr-TR" dirty="0" err="1"/>
              <a:t>kültüru</a:t>
            </a:r>
            <a:r>
              <a:rPr lang="tr-TR" dirty="0"/>
              <a:t>̈ kazandırır.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2993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EB34BB-EEF4-B045-8170-8900FB06C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Eğitimin İşlevleri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659C52-6E0A-2B4F-AE73-96F2FE9E0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Char char="Ø"/>
            </a:pPr>
            <a:r>
              <a:rPr lang="tr-TR" dirty="0"/>
              <a:t>GİZLİ İŞLEVLER</a:t>
            </a:r>
          </a:p>
          <a:p>
            <a:r>
              <a:rPr lang="tr-TR" b="1" dirty="0" err="1"/>
              <a:t>Suc</a:t>
            </a:r>
            <a:r>
              <a:rPr lang="tr-TR" b="1" dirty="0"/>
              <a:t>̧ oranlarını azaltma</a:t>
            </a:r>
            <a:r>
              <a:rPr lang="tr-TR" dirty="0"/>
              <a:t>: </a:t>
            </a:r>
            <a:r>
              <a:rPr lang="tr-TR" dirty="0" err="1"/>
              <a:t>Eğitimin</a:t>
            </a:r>
            <a:r>
              <a:rPr lang="tr-TR" dirty="0"/>
              <a:t> </a:t>
            </a:r>
            <a:r>
              <a:rPr lang="tr-TR" dirty="0" err="1"/>
              <a:t>doğru</a:t>
            </a:r>
            <a:r>
              <a:rPr lang="tr-TR" dirty="0"/>
              <a:t>- dan beklenen bir </a:t>
            </a:r>
            <a:r>
              <a:rPr lang="tr-TR" dirty="0" err="1"/>
              <a:t>işlevi</a:t>
            </a:r>
            <a:r>
              <a:rPr lang="tr-TR" dirty="0"/>
              <a:t> </a:t>
            </a:r>
            <a:r>
              <a:rPr lang="tr-TR" dirty="0" err="1"/>
              <a:t>değildir</a:t>
            </a:r>
            <a:r>
              <a:rPr lang="tr-TR" dirty="0"/>
              <a:t> ama </a:t>
            </a:r>
            <a:r>
              <a:rPr lang="tr-TR" dirty="0" err="1"/>
              <a:t>eğitim</a:t>
            </a:r>
            <a:r>
              <a:rPr lang="tr-TR" dirty="0"/>
              <a:t> </a:t>
            </a:r>
            <a:r>
              <a:rPr lang="tr-TR" dirty="0" err="1"/>
              <a:t>düzeyi</a:t>
            </a:r>
            <a:r>
              <a:rPr lang="tr-TR" dirty="0"/>
              <a:t> </a:t>
            </a:r>
            <a:r>
              <a:rPr lang="tr-TR" dirty="0" err="1"/>
              <a:t>yükseldikçe</a:t>
            </a:r>
            <a:r>
              <a:rPr lang="tr-TR" dirty="0"/>
              <a:t> </a:t>
            </a:r>
            <a:r>
              <a:rPr lang="tr-TR" dirty="0" err="1"/>
              <a:t>suc</a:t>
            </a:r>
            <a:r>
              <a:rPr lang="tr-TR" dirty="0"/>
              <a:t>̧ oranlarında </a:t>
            </a:r>
            <a:r>
              <a:rPr lang="tr-TR" dirty="0" err="1"/>
              <a:t>büyük</a:t>
            </a:r>
            <a:r>
              <a:rPr lang="tr-TR" dirty="0"/>
              <a:t> azalmalar </a:t>
            </a:r>
            <a:r>
              <a:rPr lang="tr-TR" dirty="0" err="1"/>
              <a:t>görülmektedir</a:t>
            </a:r>
            <a:r>
              <a:rPr lang="tr-TR" dirty="0"/>
              <a:t>. </a:t>
            </a:r>
          </a:p>
          <a:p>
            <a:r>
              <a:rPr lang="tr-TR" dirty="0"/>
              <a:t>Bu </a:t>
            </a:r>
            <a:r>
              <a:rPr lang="tr-TR" dirty="0" err="1"/>
              <a:t>bağlamda</a:t>
            </a:r>
            <a:r>
              <a:rPr lang="tr-TR" dirty="0"/>
              <a:t> </a:t>
            </a:r>
            <a:r>
              <a:rPr lang="tr-TR" dirty="0" err="1"/>
              <a:t>eğitim</a:t>
            </a:r>
            <a:r>
              <a:rPr lang="tr-TR" dirty="0"/>
              <a:t>, </a:t>
            </a:r>
            <a:r>
              <a:rPr lang="tr-TR" dirty="0" err="1"/>
              <a:t>kişilerde</a:t>
            </a:r>
            <a:r>
              <a:rPr lang="tr-TR" dirty="0"/>
              <a:t> bir arada </a:t>
            </a:r>
            <a:r>
              <a:rPr lang="tr-TR" dirty="0" err="1"/>
              <a:t>yaşama</a:t>
            </a:r>
            <a:r>
              <a:rPr lang="tr-TR" dirty="0"/>
              <a:t>, </a:t>
            </a:r>
            <a:r>
              <a:rPr lang="tr-TR" dirty="0" err="1"/>
              <a:t>hoşgöru</a:t>
            </a:r>
            <a:r>
              <a:rPr lang="tr-TR" dirty="0"/>
              <a:t>̈ </a:t>
            </a:r>
            <a:r>
              <a:rPr lang="tr-TR" dirty="0" err="1"/>
              <a:t>kültürünu</a:t>
            </a:r>
            <a:r>
              <a:rPr lang="tr-TR" dirty="0"/>
              <a:t>̈ </a:t>
            </a:r>
            <a:r>
              <a:rPr lang="tr-TR" dirty="0" err="1"/>
              <a:t>geliştirmekte</a:t>
            </a:r>
            <a:r>
              <a:rPr lang="tr-TR" dirty="0"/>
              <a:t>, sosyal bilinci artırmakta ve de </a:t>
            </a:r>
            <a:r>
              <a:rPr lang="tr-TR" dirty="0" err="1"/>
              <a:t>suc</a:t>
            </a:r>
            <a:r>
              <a:rPr lang="tr-TR" dirty="0"/>
              <a:t>̧ oranlarını </a:t>
            </a:r>
            <a:r>
              <a:rPr lang="tr-TR" dirty="0" err="1"/>
              <a:t>düşürmektedir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5600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1FCAF6-F1C0-ED4E-B2C6-624878A07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Eğitimin İşlevleri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D14108-94A9-0044-AE8B-9A8501268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Eş bulma: </a:t>
            </a:r>
            <a:r>
              <a:rPr lang="tr-TR" dirty="0" err="1"/>
              <a:t>Üniversite</a:t>
            </a:r>
            <a:r>
              <a:rPr lang="tr-TR" dirty="0"/>
              <a:t>, meslek </a:t>
            </a:r>
            <a:r>
              <a:rPr lang="tr-TR" dirty="0" err="1"/>
              <a:t>yüksekokulu</a:t>
            </a:r>
            <a:r>
              <a:rPr lang="tr-TR" dirty="0"/>
              <a:t> vb. </a:t>
            </a:r>
            <a:r>
              <a:rPr lang="tr-TR" dirty="0" err="1"/>
              <a:t>süreçlerde</a:t>
            </a:r>
            <a:r>
              <a:rPr lang="tr-TR" dirty="0"/>
              <a:t> </a:t>
            </a:r>
            <a:r>
              <a:rPr lang="tr-TR" dirty="0" err="1"/>
              <a:t>tanışıp</a:t>
            </a:r>
            <a:r>
              <a:rPr lang="tr-TR" dirty="0"/>
              <a:t> evlenen </a:t>
            </a:r>
            <a:r>
              <a:rPr lang="tr-TR" dirty="0" err="1"/>
              <a:t>çok</a:t>
            </a:r>
            <a:r>
              <a:rPr lang="tr-TR" dirty="0"/>
              <a:t> sayıda insan bulunmaktadır.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 err="1"/>
              <a:t>İşsizliği</a:t>
            </a:r>
            <a:r>
              <a:rPr lang="tr-TR" b="1" dirty="0"/>
              <a:t> azaltma: </a:t>
            </a:r>
            <a:r>
              <a:rPr lang="tr-TR" dirty="0" err="1"/>
              <a:t>Üniversite</a:t>
            </a:r>
            <a:r>
              <a:rPr lang="tr-TR" dirty="0"/>
              <a:t> </a:t>
            </a:r>
            <a:r>
              <a:rPr lang="tr-TR" dirty="0" err="1"/>
              <a:t>eğitimi</a:t>
            </a:r>
            <a:r>
              <a:rPr lang="tr-TR" dirty="0"/>
              <a:t> </a:t>
            </a:r>
            <a:r>
              <a:rPr lang="tr-TR" dirty="0" err="1"/>
              <a:t>gören</a:t>
            </a:r>
            <a:r>
              <a:rPr lang="tr-TR" dirty="0"/>
              <a:t> </a:t>
            </a:r>
            <a:r>
              <a:rPr lang="tr-TR" dirty="0" err="1"/>
              <a:t>kişilerin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bir </a:t>
            </a:r>
            <a:r>
              <a:rPr lang="tr-TR" dirty="0" err="1"/>
              <a:t>bölümu</a:t>
            </a:r>
            <a:r>
              <a:rPr lang="tr-TR" dirty="0"/>
              <a:t>̈, istihdam </a:t>
            </a:r>
            <a:r>
              <a:rPr lang="tr-TR" dirty="0" err="1"/>
              <a:t>süreçlerinin</a:t>
            </a:r>
            <a:r>
              <a:rPr lang="tr-TR" dirty="0"/>
              <a:t> </a:t>
            </a:r>
            <a:r>
              <a:rPr lang="tr-TR" dirty="0" err="1"/>
              <a:t>dışındadır</a:t>
            </a:r>
            <a:r>
              <a:rPr lang="tr-TR" dirty="0"/>
              <a:t>. </a:t>
            </a:r>
            <a:r>
              <a:rPr lang="tr-TR" dirty="0" err="1"/>
              <a:t>Eğitime</a:t>
            </a:r>
            <a:r>
              <a:rPr lang="tr-TR" dirty="0"/>
              <a:t> odaklanıp kendini daha iyi </a:t>
            </a:r>
            <a:r>
              <a:rPr lang="tr-TR" dirty="0" err="1"/>
              <a:t>geliştirme</a:t>
            </a:r>
            <a:r>
              <a:rPr lang="tr-TR" dirty="0"/>
              <a:t>, okul sonrasına </a:t>
            </a:r>
            <a:r>
              <a:rPr lang="tr-TR" dirty="0" err="1"/>
              <a:t>yönelik</a:t>
            </a:r>
            <a:r>
              <a:rPr lang="tr-TR" dirty="0"/>
              <a:t> </a:t>
            </a:r>
            <a:r>
              <a:rPr lang="tr-TR" dirty="0" err="1"/>
              <a:t>kişisel</a:t>
            </a:r>
            <a:r>
              <a:rPr lang="tr-TR" dirty="0"/>
              <a:t> ve mesleki beceriler kazanmayı hedeflerler. Bu durum, </a:t>
            </a:r>
            <a:r>
              <a:rPr lang="tr-TR" dirty="0" err="1"/>
              <a:t>üniversite</a:t>
            </a:r>
            <a:r>
              <a:rPr lang="tr-TR" dirty="0"/>
              <a:t> </a:t>
            </a:r>
            <a:r>
              <a:rPr lang="tr-TR" dirty="0" err="1"/>
              <a:t>dönemindeki</a:t>
            </a:r>
            <a:r>
              <a:rPr lang="tr-TR" dirty="0"/>
              <a:t> </a:t>
            </a:r>
            <a:r>
              <a:rPr lang="tr-TR" dirty="0" err="1"/>
              <a:t>gençler</a:t>
            </a:r>
            <a:r>
              <a:rPr lang="tr-TR" dirty="0"/>
              <a:t>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işsizliği</a:t>
            </a:r>
            <a:r>
              <a:rPr lang="tr-TR" dirty="0"/>
              <a:t> azaltıcı bir </a:t>
            </a:r>
            <a:r>
              <a:rPr lang="tr-TR" dirty="0" err="1"/>
              <a:t>işlev</a:t>
            </a:r>
            <a:r>
              <a:rPr lang="tr-TR" dirty="0"/>
              <a:t> </a:t>
            </a:r>
            <a:r>
              <a:rPr lang="tr-TR" dirty="0" err="1"/>
              <a:t>görür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2841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1C6839-BF99-BD4A-A95A-2C965EDBA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Eğitimin İşlevleri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8E3431-F31B-5B41-9769-B92EB22E9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Aşağıdan</a:t>
            </a:r>
            <a:r>
              <a:rPr lang="tr-TR" b="1" dirty="0"/>
              <a:t> yukarıya dikey </a:t>
            </a:r>
            <a:r>
              <a:rPr lang="tr-TR" b="1" dirty="0" err="1"/>
              <a:t>hareketliliği</a:t>
            </a:r>
            <a:r>
              <a:rPr lang="tr-TR" b="1" dirty="0"/>
              <a:t> artırma: </a:t>
            </a:r>
            <a:r>
              <a:rPr lang="tr-TR" dirty="0" err="1"/>
              <a:t>Eğitim</a:t>
            </a:r>
            <a:r>
              <a:rPr lang="tr-TR" dirty="0"/>
              <a:t>, </a:t>
            </a:r>
            <a:r>
              <a:rPr lang="tr-TR" dirty="0" err="1"/>
              <a:t>ülkelerde</a:t>
            </a:r>
            <a:r>
              <a:rPr lang="tr-TR" dirty="0"/>
              <a:t> </a:t>
            </a:r>
            <a:r>
              <a:rPr lang="tr-TR" dirty="0" err="1"/>
              <a:t>aşağıdan</a:t>
            </a:r>
            <a:r>
              <a:rPr lang="tr-TR" dirty="0"/>
              <a:t> </a:t>
            </a:r>
            <a:r>
              <a:rPr lang="tr-TR" dirty="0" err="1"/>
              <a:t>yuka</a:t>
            </a:r>
            <a:r>
              <a:rPr lang="tr-TR" dirty="0"/>
              <a:t>- </a:t>
            </a:r>
            <a:r>
              <a:rPr lang="tr-TR" dirty="0" err="1"/>
              <a:t>rıya</a:t>
            </a:r>
            <a:r>
              <a:rPr lang="tr-TR" dirty="0"/>
              <a:t> </a:t>
            </a:r>
            <a:r>
              <a:rPr lang="tr-TR" dirty="0" err="1"/>
              <a:t>doğru</a:t>
            </a:r>
            <a:r>
              <a:rPr lang="tr-TR" dirty="0"/>
              <a:t> </a:t>
            </a:r>
            <a:r>
              <a:rPr lang="tr-TR" dirty="0" err="1"/>
              <a:t>gerçekleşen</a:t>
            </a:r>
            <a:r>
              <a:rPr lang="tr-TR" dirty="0"/>
              <a:t> dikey </a:t>
            </a:r>
            <a:r>
              <a:rPr lang="tr-TR" dirty="0" err="1"/>
              <a:t>hareketliliğin</a:t>
            </a:r>
            <a:r>
              <a:rPr lang="tr-TR" dirty="0"/>
              <a:t> en </a:t>
            </a:r>
            <a:r>
              <a:rPr lang="tr-TR" dirty="0" err="1"/>
              <a:t>önemli</a:t>
            </a:r>
            <a:r>
              <a:rPr lang="tr-TR" dirty="0"/>
              <a:t> nedenlerindendir. </a:t>
            </a:r>
          </a:p>
          <a:p>
            <a:r>
              <a:rPr lang="tr-TR" dirty="0" err="1"/>
              <a:t>Kişiler</a:t>
            </a:r>
            <a:r>
              <a:rPr lang="tr-TR" dirty="0"/>
              <a:t>, iyi bir </a:t>
            </a:r>
            <a:r>
              <a:rPr lang="tr-TR" dirty="0" err="1"/>
              <a:t>eğitimle</a:t>
            </a:r>
            <a:r>
              <a:rPr lang="tr-TR" dirty="0"/>
              <a:t> ailelerinden </a:t>
            </a:r>
            <a:r>
              <a:rPr lang="tr-TR" dirty="0" err="1"/>
              <a:t>çok</a:t>
            </a:r>
            <a:r>
              <a:rPr lang="tr-TR" dirty="0"/>
              <a:t> daha </a:t>
            </a:r>
            <a:r>
              <a:rPr lang="tr-TR" dirty="0" err="1"/>
              <a:t>yüksek</a:t>
            </a:r>
            <a:r>
              <a:rPr lang="tr-TR" dirty="0"/>
              <a:t> </a:t>
            </a:r>
            <a:r>
              <a:rPr lang="tr-TR" dirty="0" err="1"/>
              <a:t>statülu</a:t>
            </a:r>
            <a:r>
              <a:rPr lang="tr-TR" dirty="0"/>
              <a:t>̈ pozisyonlara </a:t>
            </a:r>
            <a:r>
              <a:rPr lang="tr-TR" dirty="0" err="1"/>
              <a:t>geçis</a:t>
            </a:r>
            <a:r>
              <a:rPr lang="tr-TR" dirty="0"/>
              <a:t>̧ yapabilirler. </a:t>
            </a:r>
            <a:r>
              <a:rPr lang="tr-TR" dirty="0" err="1"/>
              <a:t>Türkiye’de</a:t>
            </a:r>
            <a:r>
              <a:rPr lang="tr-TR" dirty="0"/>
              <a:t> ailesi </a:t>
            </a:r>
            <a:r>
              <a:rPr lang="tr-TR" dirty="0" err="1"/>
              <a:t>çiftçi</a:t>
            </a:r>
            <a:r>
              <a:rPr lang="tr-TR" dirty="0"/>
              <a:t>, </a:t>
            </a:r>
            <a:r>
              <a:rPr lang="tr-TR" dirty="0" err="1"/>
              <a:t>işçi</a:t>
            </a:r>
            <a:r>
              <a:rPr lang="tr-TR" dirty="0"/>
              <a:t>, alt ve orta gelir grubundan olup iyi bir </a:t>
            </a:r>
            <a:r>
              <a:rPr lang="tr-TR" dirty="0" err="1"/>
              <a:t>eğitimle</a:t>
            </a:r>
            <a:r>
              <a:rPr lang="tr-TR" dirty="0"/>
              <a:t> </a:t>
            </a:r>
            <a:r>
              <a:rPr lang="tr-TR" dirty="0" err="1"/>
              <a:t>bürokraside</a:t>
            </a:r>
            <a:r>
              <a:rPr lang="tr-TR" dirty="0"/>
              <a:t>, kamuda, siyasette ailesinden </a:t>
            </a:r>
            <a:r>
              <a:rPr lang="tr-TR" dirty="0" err="1"/>
              <a:t>çok</a:t>
            </a:r>
            <a:r>
              <a:rPr lang="tr-TR" dirty="0"/>
              <a:t> daha </a:t>
            </a:r>
            <a:r>
              <a:rPr lang="tr-TR" dirty="0" err="1"/>
              <a:t>üst</a:t>
            </a:r>
            <a:r>
              <a:rPr lang="tr-TR" dirty="0"/>
              <a:t> </a:t>
            </a:r>
            <a:r>
              <a:rPr lang="tr-TR" dirty="0" err="1"/>
              <a:t>statülere</a:t>
            </a:r>
            <a:r>
              <a:rPr lang="tr-TR" dirty="0"/>
              <a:t> gelen </a:t>
            </a:r>
            <a:r>
              <a:rPr lang="tr-TR" dirty="0" err="1"/>
              <a:t>çok</a:t>
            </a:r>
            <a:r>
              <a:rPr lang="tr-TR" dirty="0"/>
              <a:t> sayıda </a:t>
            </a:r>
            <a:r>
              <a:rPr lang="tr-TR" dirty="0" err="1"/>
              <a:t>örnek</a:t>
            </a:r>
            <a:r>
              <a:rPr lang="tr-TR" dirty="0"/>
              <a:t> bulunmaktadır.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5568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3728</TotalTime>
  <Words>5253</Words>
  <Application>Microsoft Macintosh PowerPoint</Application>
  <PresentationFormat>Geniş ekran</PresentationFormat>
  <Paragraphs>162</Paragraphs>
  <Slides>36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Times New Roman</vt:lpstr>
      <vt:lpstr>Wingdings</vt:lpstr>
      <vt:lpstr>Office Teması</vt:lpstr>
      <vt:lpstr>Türkiye’nin Sosyal  Yapısı</vt:lpstr>
      <vt:lpstr>Eğitim Kurumu</vt:lpstr>
      <vt:lpstr>Eğitimin İşlevleri</vt:lpstr>
      <vt:lpstr>Eğitimin İşlevleri</vt:lpstr>
      <vt:lpstr>Eğitimin İşlevleri</vt:lpstr>
      <vt:lpstr>Eğitimin İşlevleri</vt:lpstr>
      <vt:lpstr>Eğitimin İşlevleri</vt:lpstr>
      <vt:lpstr>Eğitimin İşlevleri</vt:lpstr>
      <vt:lpstr>Eğitimin İşlevleri</vt:lpstr>
      <vt:lpstr>Tarihsel Gelişim</vt:lpstr>
      <vt:lpstr>Tarım Toplumu</vt:lpstr>
      <vt:lpstr>Tarım Toplumu</vt:lpstr>
      <vt:lpstr>Sanayi Toplumu</vt:lpstr>
      <vt:lpstr>Sanayi Toplumu</vt:lpstr>
      <vt:lpstr>Sanayi Toplumu</vt:lpstr>
      <vt:lpstr>Sanayi Toplumu</vt:lpstr>
      <vt:lpstr>Sanayi Toplumu</vt:lpstr>
      <vt:lpstr>Sanayi Sonrası Toplumlar</vt:lpstr>
      <vt:lpstr>Sanayi Sonrası Toplumlar</vt:lpstr>
      <vt:lpstr>Sanayi Sonrası Toplumlar</vt:lpstr>
      <vt:lpstr>Sanayi Sonrası Toplumlar</vt:lpstr>
      <vt:lpstr>Sanayi Sonrası Toplumlar</vt:lpstr>
      <vt:lpstr>Türkiye’de Eğitim</vt:lpstr>
      <vt:lpstr>Türkiye’de Eğitim</vt:lpstr>
      <vt:lpstr>Türkiye’de Eğitim</vt:lpstr>
      <vt:lpstr>Türkiye’de Eğitim</vt:lpstr>
      <vt:lpstr>Türkiye’de Eğitim</vt:lpstr>
      <vt:lpstr>Türkiye’de Eğitim</vt:lpstr>
      <vt:lpstr>Türkiye’de Eğitim</vt:lpstr>
      <vt:lpstr>Türkiye’de Eğitim</vt:lpstr>
      <vt:lpstr>Türkiye’de Eğitim</vt:lpstr>
      <vt:lpstr>Türkiye’de Eğitim</vt:lpstr>
      <vt:lpstr>Türkiye’de Eğitim</vt:lpstr>
      <vt:lpstr>Türkiye’de Eğitim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73</cp:revision>
  <dcterms:created xsi:type="dcterms:W3CDTF">2020-10-04T15:36:28Z</dcterms:created>
  <dcterms:modified xsi:type="dcterms:W3CDTF">2020-12-27T22:03:39Z</dcterms:modified>
</cp:coreProperties>
</file>