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2"/>
  </p:notesMasterIdLst>
  <p:sldIdLst>
    <p:sldId id="604" r:id="rId4"/>
    <p:sldId id="611" r:id="rId5"/>
    <p:sldId id="1093" r:id="rId6"/>
    <p:sldId id="1091" r:id="rId7"/>
    <p:sldId id="1088" r:id="rId8"/>
    <p:sldId id="1089" r:id="rId9"/>
    <p:sldId id="1092" r:id="rId10"/>
    <p:sldId id="1083" r:id="rId11"/>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37" autoAdjust="0"/>
    <p:restoredTop sz="91621" autoAdjust="0"/>
  </p:normalViewPr>
  <p:slideViewPr>
    <p:cSldViewPr snapToGrid="0">
      <p:cViewPr varScale="1">
        <p:scale>
          <a:sx n="81" d="100"/>
          <a:sy n="81" d="100"/>
        </p:scale>
        <p:origin x="1296" y="17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2/26/20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5185FB67-13BD-4A07-A42B-F2DDB568A1B4}" type="slidenum">
              <a:rPr lang="en-US" smtClean="0"/>
              <a:t>3</a:t>
            </a:fld>
            <a:endParaRPr lang="en-US"/>
          </a:p>
        </p:txBody>
      </p:sp>
    </p:spTree>
    <p:extLst>
      <p:ext uri="{BB962C8B-B14F-4D97-AF65-F5344CB8AC3E}">
        <p14:creationId xmlns:p14="http://schemas.microsoft.com/office/powerpoint/2010/main" val="36903485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2/26/20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2/26/20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2/26/20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2/26/20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2/26/20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2/26/20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2/26/20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2/26/20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2/26/20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2/26/20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2/26/20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2/26/20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2/26/20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2/26/20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2/26/20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2/26/20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2/26/20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2/26/20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2/26/20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sz="2400"/>
            </a:lvl1pPr>
          </a:lstStyle>
          <a:p>
            <a:r>
              <a:rPr lang="tr-TR" dirty="0"/>
              <a:t>Asıl başlık stili için tıklatın</a:t>
            </a:r>
          </a:p>
        </p:txBody>
      </p:sp>
      <p:sp>
        <p:nvSpPr>
          <p:cNvPr id="3" name="İçerik Yer Tutucusu 2"/>
          <p:cNvSpPr>
            <a:spLocks noGrp="1"/>
          </p:cNvSpPr>
          <p:nvPr>
            <p:ph idx="1"/>
          </p:nvPr>
        </p:nvSpPr>
        <p:spPr>
          <a:xfrm>
            <a:off x="1066800" y="1981200"/>
            <a:ext cx="7543800" cy="4114800"/>
          </a:xfrm>
          <a:prstGeom prst="rect">
            <a:avLst/>
          </a:prstGeom>
        </p:spPr>
        <p:txBody>
          <a:bodyPr/>
          <a:lstStyle>
            <a:lvl1pPr marL="2286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6858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11430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6002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20574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pPr>
              <a:defRPr/>
            </a:pPr>
            <a:endParaRPr lang="tr-TR"/>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pPr>
              <a:defRPr/>
            </a:pPr>
            <a:fld id="{67F7C0EF-15DE-425E-A602-6416008CF6C9}" type="slidenum">
              <a:rPr lang="tr-TR" altLang="tr-TR"/>
              <a:pPr>
                <a:defRPr/>
              </a:pPr>
              <a:t>‹#›</a:t>
            </a:fld>
            <a:endParaRPr lang="tr-TR" altLang="tr-TR"/>
          </a:p>
        </p:txBody>
      </p:sp>
    </p:spTree>
    <p:extLst>
      <p:ext uri="{BB962C8B-B14F-4D97-AF65-F5344CB8AC3E}">
        <p14:creationId xmlns:p14="http://schemas.microsoft.com/office/powerpoint/2010/main" val="40457147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2/26/20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2/26/20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2/26/20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2/26/20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2/26/20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2/26/20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2/26/20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2/26/20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686926" y="2005292"/>
            <a:ext cx="7770148" cy="2148280"/>
          </a:xfrm>
          <a:prstGeom prst="rect">
            <a:avLst/>
          </a:prstGeom>
        </p:spPr>
        <p:txBody>
          <a:bodyPr wrap="square">
            <a:spAutoFit/>
          </a:bodyPr>
          <a:lstStyle/>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	</a:t>
            </a:r>
          </a:p>
          <a:p>
            <a:pPr marL="0" lvl="1" algn="ctr">
              <a:spcBef>
                <a:spcPct val="20000"/>
              </a:spcBef>
              <a:buClr>
                <a:schemeClr val="accent1"/>
              </a:buClr>
            </a:pPr>
            <a:r>
              <a:rPr lang="tr-TR" sz="4000" dirty="0"/>
              <a:t>X. Anayasa Yargısı – I</a:t>
            </a:r>
          </a:p>
          <a:p>
            <a:pPr marL="0" lvl="1" algn="ctr">
              <a:spcBef>
                <a:spcPct val="20000"/>
              </a:spcBef>
              <a:buClr>
                <a:schemeClr val="accent1"/>
              </a:buClr>
            </a:pPr>
            <a:endParaRPr lang="tr-TR" dirty="0"/>
          </a:p>
          <a:p>
            <a:r>
              <a:rPr lang="tr-TR" dirty="0"/>
              <a:t>ANAYASA MAHKEMESİNİN KURULUŞU – ÜYELERİNİN SEÇİMİ</a:t>
            </a:r>
          </a:p>
          <a:p>
            <a:r>
              <a:rPr lang="tr-TR" dirty="0"/>
              <a:t>MAHKEMENİN GÖREV VE YETKİLERİ</a:t>
            </a:r>
          </a:p>
        </p:txBody>
      </p:sp>
    </p:spTree>
    <p:extLst>
      <p:ext uri="{BB962C8B-B14F-4D97-AF65-F5344CB8AC3E}">
        <p14:creationId xmlns:p14="http://schemas.microsoft.com/office/powerpoint/2010/main" val="470476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Unvan 1">
            <a:extLst>
              <a:ext uri="{FF2B5EF4-FFF2-40B4-BE49-F238E27FC236}">
                <a16:creationId xmlns:a16="http://schemas.microsoft.com/office/drawing/2014/main" id="{A9595681-8BE1-2E4E-84E7-A78A9F5154CA}"/>
              </a:ext>
            </a:extLst>
          </p:cNvPr>
          <p:cNvSpPr>
            <a:spLocks noGrp="1"/>
          </p:cNvSpPr>
          <p:nvPr>
            <p:ph type="title"/>
          </p:nvPr>
        </p:nvSpPr>
        <p:spPr>
          <a:xfrm>
            <a:off x="31531" y="189187"/>
            <a:ext cx="7803930" cy="504496"/>
          </a:xfrm>
        </p:spPr>
        <p:txBody>
          <a:bodyPr/>
          <a:lstStyle/>
          <a:p>
            <a:r>
              <a:rPr lang="tr-TR" sz="2800" dirty="0"/>
              <a:t>Anayasa Mahkemesi’nin Kuruluşu - I</a:t>
            </a:r>
          </a:p>
        </p:txBody>
      </p:sp>
      <p:sp>
        <p:nvSpPr>
          <p:cNvPr id="7" name="İçerik Yer Tutucusu 2">
            <a:extLst>
              <a:ext uri="{FF2B5EF4-FFF2-40B4-BE49-F238E27FC236}">
                <a16:creationId xmlns:a16="http://schemas.microsoft.com/office/drawing/2014/main" id="{590673A4-6D46-254B-B0AF-B16C31FE07A6}"/>
              </a:ext>
            </a:extLst>
          </p:cNvPr>
          <p:cNvSpPr>
            <a:spLocks noGrp="1"/>
          </p:cNvSpPr>
          <p:nvPr>
            <p:ph idx="1"/>
          </p:nvPr>
        </p:nvSpPr>
        <p:spPr>
          <a:xfrm>
            <a:off x="268014" y="1213945"/>
            <a:ext cx="8182303" cy="4655149"/>
          </a:xfrm>
        </p:spPr>
        <p:txBody>
          <a:bodyPr>
            <a:normAutofit fontScale="92500" lnSpcReduction="20000"/>
          </a:bodyPr>
          <a:lstStyle/>
          <a:p>
            <a:pPr>
              <a:buFont typeface="Wingdings" panose="05000000000000000000" pitchFamily="2" charset="2"/>
              <a:buChar char="q"/>
            </a:pPr>
            <a:r>
              <a:rPr lang="tr-TR" dirty="0">
                <a:solidFill>
                  <a:srgbClr val="FF6600"/>
                </a:solidFill>
              </a:rPr>
              <a:t>  </a:t>
            </a:r>
            <a:r>
              <a:rPr lang="tr-TR" dirty="0"/>
              <a:t>Anayasa Mahkemesi </a:t>
            </a:r>
            <a:r>
              <a:rPr lang="tr-TR" b="1" dirty="0" err="1">
                <a:solidFill>
                  <a:srgbClr val="FF6600"/>
                </a:solidFill>
              </a:rPr>
              <a:t>onbeş</a:t>
            </a:r>
            <a:r>
              <a:rPr lang="tr-TR" b="1" dirty="0">
                <a:solidFill>
                  <a:srgbClr val="FF6600"/>
                </a:solidFill>
              </a:rPr>
              <a:t> üyeden </a:t>
            </a:r>
            <a:r>
              <a:rPr lang="tr-TR" dirty="0"/>
              <a:t>kurulur.</a:t>
            </a:r>
          </a:p>
          <a:p>
            <a:pPr algn="just">
              <a:buFont typeface="Wingdings" panose="05000000000000000000" pitchFamily="2" charset="2"/>
              <a:buChar char="q"/>
            </a:pPr>
            <a:r>
              <a:rPr lang="tr-TR" sz="3000" dirty="0"/>
              <a:t> </a:t>
            </a:r>
            <a:r>
              <a:rPr lang="tr-TR" sz="3000" dirty="0">
                <a:solidFill>
                  <a:srgbClr val="FF6600"/>
                </a:solidFill>
              </a:rPr>
              <a:t>Türkiye Büyük Millet Meclisi</a:t>
            </a:r>
            <a:r>
              <a:rPr lang="tr-TR" sz="3000" dirty="0"/>
              <a:t>; iki üyeyi Sayıştay Genel Kurulunun kendi başkan ve üyeleri arasından, her boş yer için gösterecekleri üçer aday içinden, bir üyeyi ise baro başkanlarının serbest avukatlar arasından gösterecekleri üç aday içinden yapacağı gizli oylamayla seçer. Türkiye Büyük Millet Meclisinde yapılacak bu seçimde, her boş üyelik için ilk oylamada üye tam sayısının üçte iki ve ikinci oylamada üye tam sayısının salt çoğunluğu aranır. İkinci oylamada salt çoğunluk sağlanamazsa, bu oylamada en çok oy alan iki aday için üçüncü oylama yapılır; üçüncü oylamada en fazla oy alan aday üye seçilmiş olur.</a:t>
            </a:r>
          </a:p>
        </p:txBody>
      </p:sp>
    </p:spTree>
    <p:extLst>
      <p:ext uri="{BB962C8B-B14F-4D97-AF65-F5344CB8AC3E}">
        <p14:creationId xmlns:p14="http://schemas.microsoft.com/office/powerpoint/2010/main" val="41903905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Unvan 1">
            <a:extLst>
              <a:ext uri="{FF2B5EF4-FFF2-40B4-BE49-F238E27FC236}">
                <a16:creationId xmlns:a16="http://schemas.microsoft.com/office/drawing/2014/main" id="{A9595681-8BE1-2E4E-84E7-A78A9F5154CA}"/>
              </a:ext>
            </a:extLst>
          </p:cNvPr>
          <p:cNvSpPr>
            <a:spLocks noGrp="1"/>
          </p:cNvSpPr>
          <p:nvPr>
            <p:ph type="title"/>
          </p:nvPr>
        </p:nvSpPr>
        <p:spPr>
          <a:xfrm>
            <a:off x="141891" y="378373"/>
            <a:ext cx="7803930" cy="504496"/>
          </a:xfrm>
        </p:spPr>
        <p:txBody>
          <a:bodyPr/>
          <a:lstStyle/>
          <a:p>
            <a:r>
              <a:rPr lang="tr-TR" sz="2800" dirty="0"/>
              <a:t>Anayasa Mahkemesi’nin Kuruluşu - II</a:t>
            </a:r>
            <a:endParaRPr lang="tr-TR" sz="2500" dirty="0"/>
          </a:p>
        </p:txBody>
      </p:sp>
      <p:sp>
        <p:nvSpPr>
          <p:cNvPr id="7" name="İçerik Yer Tutucusu 2">
            <a:extLst>
              <a:ext uri="{FF2B5EF4-FFF2-40B4-BE49-F238E27FC236}">
                <a16:creationId xmlns:a16="http://schemas.microsoft.com/office/drawing/2014/main" id="{0EA0B920-6E2A-5242-B7BB-94DE0F299444}"/>
              </a:ext>
            </a:extLst>
          </p:cNvPr>
          <p:cNvSpPr>
            <a:spLocks noGrp="1"/>
          </p:cNvSpPr>
          <p:nvPr>
            <p:ph idx="1"/>
          </p:nvPr>
        </p:nvSpPr>
        <p:spPr>
          <a:xfrm>
            <a:off x="309005" y="1336916"/>
            <a:ext cx="8204374" cy="4275608"/>
          </a:xfrm>
        </p:spPr>
        <p:txBody>
          <a:bodyPr>
            <a:normAutofit fontScale="85000" lnSpcReduction="20000"/>
          </a:bodyPr>
          <a:lstStyle/>
          <a:p>
            <a:pPr>
              <a:buFont typeface="Wingdings" panose="05000000000000000000" pitchFamily="2" charset="2"/>
              <a:buChar char="q"/>
            </a:pPr>
            <a:r>
              <a:rPr lang="tr-TR" dirty="0">
                <a:solidFill>
                  <a:srgbClr val="FF6600"/>
                </a:solidFill>
              </a:rPr>
              <a:t>  </a:t>
            </a:r>
            <a:r>
              <a:rPr lang="tr-TR" dirty="0"/>
              <a:t>Anayasa Mahkemesi </a:t>
            </a:r>
            <a:r>
              <a:rPr lang="tr-TR" b="1" dirty="0" err="1">
                <a:solidFill>
                  <a:srgbClr val="FF6600"/>
                </a:solidFill>
              </a:rPr>
              <a:t>onbeş</a:t>
            </a:r>
            <a:r>
              <a:rPr lang="tr-TR" b="1" dirty="0">
                <a:solidFill>
                  <a:srgbClr val="FF6600"/>
                </a:solidFill>
              </a:rPr>
              <a:t> üyeden </a:t>
            </a:r>
            <a:r>
              <a:rPr lang="tr-TR" dirty="0"/>
              <a:t>kurulur.</a:t>
            </a:r>
          </a:p>
          <a:p>
            <a:pPr algn="just">
              <a:buFont typeface="Wingdings" panose="05000000000000000000" pitchFamily="2" charset="2"/>
              <a:buChar char="q"/>
            </a:pPr>
            <a:r>
              <a:rPr lang="tr-TR" sz="3000" dirty="0"/>
              <a:t> </a:t>
            </a:r>
            <a:r>
              <a:rPr lang="tr-TR" sz="3200" dirty="0">
                <a:solidFill>
                  <a:srgbClr val="FF6600"/>
                </a:solidFill>
              </a:rPr>
              <a:t>Cumhurbaşkanı</a:t>
            </a:r>
            <a:r>
              <a:rPr lang="tr-TR" sz="3200" dirty="0"/>
              <a:t>; üç üyeyi Yargıtay, iki üyeyi Danıştay genel kurullarınca kendi başkan ve üyeleri arasından her boş yer için gösterecekleri üçer aday içinden; en az ikisi hukukçu olmak üzere üç üyeyi Yükseköğretim Kurulunun kendi üyesi olmayan yükseköğretim kurumlarının hukuk, iktisat ve siyasal bilimler dallarında görev yapan öğretim üyeleri arasından göstereceği üçer aday içinden; dört üyeyi üst kademe yöneticileri, serbest avukatlar, birinci sınıf hâkim ve savcılar ile en az beş yıl raportörlük yapmış Anayasa Mahkemesi raportörleri arasından seçer</a:t>
            </a:r>
          </a:p>
        </p:txBody>
      </p:sp>
    </p:spTree>
    <p:extLst>
      <p:ext uri="{BB962C8B-B14F-4D97-AF65-F5344CB8AC3E}">
        <p14:creationId xmlns:p14="http://schemas.microsoft.com/office/powerpoint/2010/main" val="16895007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Unvan 1">
            <a:extLst>
              <a:ext uri="{FF2B5EF4-FFF2-40B4-BE49-F238E27FC236}">
                <a16:creationId xmlns:a16="http://schemas.microsoft.com/office/drawing/2014/main" id="{A9595681-8BE1-2E4E-84E7-A78A9F5154CA}"/>
              </a:ext>
            </a:extLst>
          </p:cNvPr>
          <p:cNvSpPr>
            <a:spLocks noGrp="1"/>
          </p:cNvSpPr>
          <p:nvPr>
            <p:ph type="title"/>
          </p:nvPr>
        </p:nvSpPr>
        <p:spPr>
          <a:xfrm>
            <a:off x="460466" y="626879"/>
            <a:ext cx="6936377" cy="431854"/>
          </a:xfrm>
        </p:spPr>
        <p:txBody>
          <a:bodyPr/>
          <a:lstStyle/>
          <a:p>
            <a:r>
              <a:rPr lang="tr-TR" dirty="0"/>
              <a:t>Seçilecek Üyelerin Nitelikleri</a:t>
            </a:r>
          </a:p>
        </p:txBody>
      </p:sp>
      <p:sp>
        <p:nvSpPr>
          <p:cNvPr id="6" name="İçerik Yer Tutucusu 2">
            <a:extLst>
              <a:ext uri="{FF2B5EF4-FFF2-40B4-BE49-F238E27FC236}">
                <a16:creationId xmlns:a16="http://schemas.microsoft.com/office/drawing/2014/main" id="{4DA3116A-1198-4C48-8169-BD10999B2803}"/>
              </a:ext>
            </a:extLst>
          </p:cNvPr>
          <p:cNvSpPr>
            <a:spLocks noGrp="1"/>
          </p:cNvSpPr>
          <p:nvPr>
            <p:ph idx="1"/>
          </p:nvPr>
        </p:nvSpPr>
        <p:spPr>
          <a:xfrm>
            <a:off x="331076" y="1340069"/>
            <a:ext cx="8103477" cy="4083269"/>
          </a:xfrm>
        </p:spPr>
        <p:txBody>
          <a:bodyPr>
            <a:normAutofit fontScale="92500" lnSpcReduction="20000"/>
          </a:bodyPr>
          <a:lstStyle/>
          <a:p>
            <a:r>
              <a:rPr lang="tr-TR" dirty="0">
                <a:solidFill>
                  <a:srgbClr val="FF6600"/>
                </a:solidFill>
              </a:rPr>
              <a:t>  </a:t>
            </a:r>
            <a:r>
              <a:rPr lang="tr-TR" b="1" dirty="0">
                <a:solidFill>
                  <a:srgbClr val="FF6600"/>
                </a:solidFill>
              </a:rPr>
              <a:t>Anayasa Mahkemesine üye seçilebilmek için</a:t>
            </a:r>
            <a:r>
              <a:rPr lang="tr-TR" dirty="0"/>
              <a:t>;</a:t>
            </a:r>
          </a:p>
          <a:p>
            <a:pPr>
              <a:buFont typeface="Wingdings" panose="05000000000000000000" pitchFamily="2" charset="2"/>
              <a:buChar char="Ø"/>
            </a:pPr>
            <a:r>
              <a:rPr lang="tr-TR" sz="3000" dirty="0"/>
              <a:t> </a:t>
            </a:r>
            <a:r>
              <a:rPr lang="tr-TR" sz="3000" dirty="0" err="1"/>
              <a:t>Kırkbeş</a:t>
            </a:r>
            <a:r>
              <a:rPr lang="tr-TR" sz="3000" dirty="0"/>
              <a:t> yaşın doldurulmuş olması kaydıyla; </a:t>
            </a:r>
          </a:p>
          <a:p>
            <a:pPr>
              <a:buFont typeface="Wingdings" panose="05000000000000000000" pitchFamily="2" charset="2"/>
              <a:buChar char="Ø"/>
            </a:pPr>
            <a:r>
              <a:rPr lang="tr-TR" sz="3000" dirty="0"/>
              <a:t> Yükseköğretim kurumları öğretim üyelerinin profesör veya doçent unvanını kazanmış,</a:t>
            </a:r>
          </a:p>
          <a:p>
            <a:pPr>
              <a:buFont typeface="Wingdings" panose="05000000000000000000" pitchFamily="2" charset="2"/>
              <a:buChar char="Ø"/>
            </a:pPr>
            <a:r>
              <a:rPr lang="tr-TR" sz="3000" dirty="0"/>
              <a:t> Avukatların en az yirmi yıl fiilen avukatlık yapmış, </a:t>
            </a:r>
          </a:p>
          <a:p>
            <a:pPr>
              <a:buFont typeface="Wingdings" panose="05000000000000000000" pitchFamily="2" charset="2"/>
              <a:buChar char="Ø"/>
            </a:pPr>
            <a:r>
              <a:rPr lang="tr-TR" sz="3000" dirty="0"/>
              <a:t> Üst kademe yöneticilerinin yükseköğrenim görmüş ve en az yirmi yıl kamu hizmetinde fiilen çalışmış, </a:t>
            </a:r>
          </a:p>
          <a:p>
            <a:pPr>
              <a:buFont typeface="Wingdings" panose="05000000000000000000" pitchFamily="2" charset="2"/>
              <a:buChar char="Ø"/>
            </a:pPr>
            <a:r>
              <a:rPr lang="tr-TR" sz="3000" dirty="0"/>
              <a:t> Birinci sınıf hâkim ve savcıların adaylık dahil en az yirmi yıl çalışmış olması şarttır.</a:t>
            </a:r>
          </a:p>
        </p:txBody>
      </p:sp>
    </p:spTree>
    <p:extLst>
      <p:ext uri="{BB962C8B-B14F-4D97-AF65-F5344CB8AC3E}">
        <p14:creationId xmlns:p14="http://schemas.microsoft.com/office/powerpoint/2010/main" val="21090173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Unvan 1">
            <a:extLst>
              <a:ext uri="{FF2B5EF4-FFF2-40B4-BE49-F238E27FC236}">
                <a16:creationId xmlns:a16="http://schemas.microsoft.com/office/drawing/2014/main" id="{A9595681-8BE1-2E4E-84E7-A78A9F5154CA}"/>
              </a:ext>
            </a:extLst>
          </p:cNvPr>
          <p:cNvSpPr>
            <a:spLocks noGrp="1"/>
          </p:cNvSpPr>
          <p:nvPr>
            <p:ph type="title"/>
          </p:nvPr>
        </p:nvSpPr>
        <p:spPr>
          <a:xfrm>
            <a:off x="1" y="315310"/>
            <a:ext cx="7898524" cy="567560"/>
          </a:xfrm>
        </p:spPr>
        <p:txBody>
          <a:bodyPr/>
          <a:lstStyle/>
          <a:p>
            <a:r>
              <a:rPr lang="tr-TR" dirty="0"/>
              <a:t>Görev Süresi ve Görevin Sona Ermesi</a:t>
            </a:r>
          </a:p>
        </p:txBody>
      </p:sp>
      <p:sp>
        <p:nvSpPr>
          <p:cNvPr id="7" name="İçerik Yer Tutucusu 2">
            <a:extLst>
              <a:ext uri="{FF2B5EF4-FFF2-40B4-BE49-F238E27FC236}">
                <a16:creationId xmlns:a16="http://schemas.microsoft.com/office/drawing/2014/main" id="{C1729018-AAB4-FB46-9DED-F597499DF065}"/>
              </a:ext>
            </a:extLst>
          </p:cNvPr>
          <p:cNvSpPr>
            <a:spLocks noGrp="1"/>
          </p:cNvSpPr>
          <p:nvPr>
            <p:ph idx="1"/>
          </p:nvPr>
        </p:nvSpPr>
        <p:spPr>
          <a:xfrm>
            <a:off x="212271" y="1568148"/>
            <a:ext cx="8474529" cy="4023360"/>
          </a:xfrm>
        </p:spPr>
        <p:txBody>
          <a:bodyPr>
            <a:normAutofit/>
          </a:bodyPr>
          <a:lstStyle/>
          <a:p>
            <a:r>
              <a:rPr lang="tr-TR" dirty="0">
                <a:solidFill>
                  <a:srgbClr val="FF6600"/>
                </a:solidFill>
              </a:rPr>
              <a:t> </a:t>
            </a:r>
            <a:r>
              <a:rPr lang="tr-TR" b="1" dirty="0">
                <a:solidFill>
                  <a:srgbClr val="FF6600"/>
                </a:solidFill>
              </a:rPr>
              <a:t>Anayasa Mahkemesi Üyeleri</a:t>
            </a:r>
            <a:r>
              <a:rPr lang="tr-TR" dirty="0"/>
              <a:t>;</a:t>
            </a:r>
          </a:p>
          <a:p>
            <a:pPr>
              <a:buFont typeface="Wingdings" panose="05000000000000000000" pitchFamily="2" charset="2"/>
              <a:buChar char="Ø"/>
            </a:pPr>
            <a:r>
              <a:rPr lang="tr-TR" dirty="0"/>
              <a:t> Anayasa Mahkemesi üyeleri </a:t>
            </a:r>
            <a:r>
              <a:rPr lang="tr-TR" b="1" dirty="0" err="1"/>
              <a:t>oniki</a:t>
            </a:r>
            <a:r>
              <a:rPr lang="tr-TR" b="1" dirty="0"/>
              <a:t> yıl </a:t>
            </a:r>
            <a:r>
              <a:rPr lang="tr-TR" dirty="0"/>
              <a:t>için seçilirler. </a:t>
            </a:r>
          </a:p>
          <a:p>
            <a:pPr>
              <a:buFont typeface="Wingdings" panose="05000000000000000000" pitchFamily="2" charset="2"/>
              <a:buChar char="Ø"/>
            </a:pPr>
            <a:r>
              <a:rPr lang="tr-TR" dirty="0"/>
              <a:t> Bir kimse </a:t>
            </a:r>
            <a:r>
              <a:rPr lang="tr-TR" b="1" dirty="0"/>
              <a:t>iki defa </a:t>
            </a:r>
            <a:r>
              <a:rPr lang="tr-TR" dirty="0"/>
              <a:t>Anayasa Mahkemesi üyesi </a:t>
            </a:r>
            <a:r>
              <a:rPr lang="tr-TR" b="1" dirty="0"/>
              <a:t>seçilemez</a:t>
            </a:r>
            <a:r>
              <a:rPr lang="tr-TR" dirty="0"/>
              <a:t>. </a:t>
            </a:r>
          </a:p>
          <a:p>
            <a:pPr>
              <a:buFont typeface="Wingdings" panose="05000000000000000000" pitchFamily="2" charset="2"/>
              <a:buChar char="Ø"/>
            </a:pPr>
            <a:r>
              <a:rPr lang="tr-TR" dirty="0"/>
              <a:t> Anayasa Mahkemesi üyeleri </a:t>
            </a:r>
            <a:r>
              <a:rPr lang="tr-TR" b="1" dirty="0" err="1"/>
              <a:t>altmışbeş</a:t>
            </a:r>
            <a:r>
              <a:rPr lang="tr-TR" b="1" dirty="0"/>
              <a:t> yaşını</a:t>
            </a:r>
            <a:r>
              <a:rPr lang="tr-TR" dirty="0"/>
              <a:t> doldurunca </a:t>
            </a:r>
            <a:r>
              <a:rPr lang="tr-TR" b="1" dirty="0"/>
              <a:t>emekliye</a:t>
            </a:r>
            <a:r>
              <a:rPr lang="tr-TR" dirty="0"/>
              <a:t> ayrılırlar. Zorunlu emeklilik yaşından önce görev süresi dolan üyelerin başka bir görevde çalışmaları ve özlük işleri kanunla düzenlenir. </a:t>
            </a:r>
          </a:p>
          <a:p>
            <a:pPr>
              <a:buFont typeface="Wingdings" panose="05000000000000000000" pitchFamily="2" charset="2"/>
              <a:buChar char="Ø"/>
            </a:pPr>
            <a:r>
              <a:rPr lang="tr-TR" dirty="0"/>
              <a:t>Anayasa Mahkemesi üyeliği, bir üyenin </a:t>
            </a:r>
            <a:r>
              <a:rPr lang="tr-TR" b="1" dirty="0"/>
              <a:t>hâkimlik mesleğinden çıkarılmayı gerektiren bir suçtan </a:t>
            </a:r>
            <a:r>
              <a:rPr lang="tr-TR" dirty="0"/>
              <a:t>dolayı hüküm giymesi halinde kendiliğinden; </a:t>
            </a:r>
          </a:p>
          <a:p>
            <a:pPr>
              <a:buFont typeface="Wingdings" panose="05000000000000000000" pitchFamily="2" charset="2"/>
              <a:buChar char="Ø"/>
            </a:pPr>
            <a:r>
              <a:rPr lang="tr-TR" dirty="0"/>
              <a:t> Görevini </a:t>
            </a:r>
            <a:r>
              <a:rPr lang="tr-TR" b="1" dirty="0"/>
              <a:t>sağlık bakımından </a:t>
            </a:r>
            <a:r>
              <a:rPr lang="tr-TR" dirty="0"/>
              <a:t>yerine getiremeyeceğinin kesin olarak anlaşılması halinde de, Anayasa Mahkemesi üye tamsayısının salt çoğunluğunun kararı ile sona erer.</a:t>
            </a:r>
          </a:p>
        </p:txBody>
      </p:sp>
    </p:spTree>
    <p:extLst>
      <p:ext uri="{BB962C8B-B14F-4D97-AF65-F5344CB8AC3E}">
        <p14:creationId xmlns:p14="http://schemas.microsoft.com/office/powerpoint/2010/main" val="26649945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280423" y="1526992"/>
            <a:ext cx="8259419" cy="3139321"/>
          </a:xfrm>
          <a:prstGeom prst="rect">
            <a:avLst/>
          </a:prstGeom>
        </p:spPr>
        <p:txBody>
          <a:bodyPr wrap="square">
            <a:spAutoFit/>
          </a:bodyPr>
          <a:lstStyle/>
          <a:p>
            <a:r>
              <a:rPr lang="tr-TR" dirty="0">
                <a:solidFill>
                  <a:srgbClr val="FF6600"/>
                </a:solidFill>
              </a:rPr>
              <a:t> </a:t>
            </a:r>
            <a:r>
              <a:rPr lang="tr-TR" b="1" dirty="0">
                <a:solidFill>
                  <a:srgbClr val="FF6600"/>
                </a:solidFill>
              </a:rPr>
              <a:t>Anayasa Mahkemesi;</a:t>
            </a:r>
            <a:endParaRPr lang="tr-TR" dirty="0"/>
          </a:p>
          <a:p>
            <a:pPr>
              <a:buFont typeface="Wingdings" panose="05000000000000000000" pitchFamily="2" charset="2"/>
              <a:buChar char="Ø"/>
            </a:pPr>
            <a:r>
              <a:rPr lang="tr-TR" b="1" dirty="0"/>
              <a:t> </a:t>
            </a:r>
            <a:r>
              <a:rPr lang="tr-TR" sz="3000" b="1" dirty="0"/>
              <a:t>Norm denetimi yapar. </a:t>
            </a:r>
          </a:p>
          <a:p>
            <a:pPr lvl="1">
              <a:buFont typeface="Wingdings" panose="05000000000000000000" pitchFamily="2" charset="2"/>
              <a:buChar char="Ø"/>
            </a:pPr>
            <a:r>
              <a:rPr lang="tr-TR" sz="3000" dirty="0"/>
              <a:t> Kanunlar</a:t>
            </a:r>
          </a:p>
          <a:p>
            <a:pPr lvl="1">
              <a:buFont typeface="Wingdings" panose="05000000000000000000" pitchFamily="2" charset="2"/>
              <a:buChar char="Ø"/>
            </a:pPr>
            <a:r>
              <a:rPr lang="tr-TR" sz="3000" dirty="0"/>
              <a:t> Anayasa değişiklikleri (Anayasa’yı değiştiren kanunlar)</a:t>
            </a:r>
          </a:p>
          <a:p>
            <a:pPr lvl="1">
              <a:buFont typeface="Wingdings" panose="05000000000000000000" pitchFamily="2" charset="2"/>
              <a:buChar char="Ø"/>
            </a:pPr>
            <a:r>
              <a:rPr lang="tr-TR" sz="3000" dirty="0"/>
              <a:t> Kanun Hükmünde Kararnameler</a:t>
            </a:r>
          </a:p>
          <a:p>
            <a:pPr lvl="1">
              <a:buFont typeface="Wingdings" panose="05000000000000000000" pitchFamily="2" charset="2"/>
              <a:buChar char="Ø"/>
            </a:pPr>
            <a:r>
              <a:rPr lang="tr-TR" sz="3000" dirty="0"/>
              <a:t> Türkiye Büyük Millet Meclisi İçtüzüğü</a:t>
            </a:r>
            <a:endParaRPr lang="tr-TR" sz="2400" dirty="0"/>
          </a:p>
        </p:txBody>
      </p:sp>
      <p:sp>
        <p:nvSpPr>
          <p:cNvPr id="10" name="Unvan 1">
            <a:extLst>
              <a:ext uri="{FF2B5EF4-FFF2-40B4-BE49-F238E27FC236}">
                <a16:creationId xmlns:a16="http://schemas.microsoft.com/office/drawing/2014/main" id="{A9595681-8BE1-2E4E-84E7-A78A9F5154CA}"/>
              </a:ext>
            </a:extLst>
          </p:cNvPr>
          <p:cNvSpPr>
            <a:spLocks noGrp="1"/>
          </p:cNvSpPr>
          <p:nvPr>
            <p:ph type="title"/>
          </p:nvPr>
        </p:nvSpPr>
        <p:spPr>
          <a:xfrm>
            <a:off x="343485" y="248506"/>
            <a:ext cx="7409905" cy="431854"/>
          </a:xfrm>
        </p:spPr>
        <p:txBody>
          <a:bodyPr/>
          <a:lstStyle/>
          <a:p>
            <a:r>
              <a:rPr lang="tr-TR" dirty="0"/>
              <a:t>Anayasa Mahkemesi’nin Görevleri - I</a:t>
            </a:r>
          </a:p>
        </p:txBody>
      </p:sp>
    </p:spTree>
    <p:extLst>
      <p:ext uri="{BB962C8B-B14F-4D97-AF65-F5344CB8AC3E}">
        <p14:creationId xmlns:p14="http://schemas.microsoft.com/office/powerpoint/2010/main" val="32146831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4324261"/>
          </a:xfrm>
          <a:prstGeom prst="rect">
            <a:avLst/>
          </a:prstGeom>
        </p:spPr>
        <p:txBody>
          <a:bodyPr wrap="square">
            <a:spAutoFit/>
          </a:bodyPr>
          <a:lstStyle/>
          <a:p>
            <a:r>
              <a:rPr lang="tr-TR" sz="2500" dirty="0">
                <a:solidFill>
                  <a:srgbClr val="FF6600"/>
                </a:solidFill>
              </a:rPr>
              <a:t> </a:t>
            </a:r>
            <a:r>
              <a:rPr lang="tr-TR" sz="2500" b="1" dirty="0">
                <a:solidFill>
                  <a:srgbClr val="FF6600"/>
                </a:solidFill>
              </a:rPr>
              <a:t>Anayasa Mahkemesi</a:t>
            </a:r>
            <a:endParaRPr lang="tr-TR" sz="2500" dirty="0"/>
          </a:p>
          <a:p>
            <a:pPr algn="just">
              <a:buFont typeface="Wingdings" panose="05000000000000000000" pitchFamily="2" charset="2"/>
              <a:buChar char="Ø"/>
            </a:pPr>
            <a:r>
              <a:rPr lang="tr-TR" sz="2500" b="1" dirty="0"/>
              <a:t> Bireysel Başvuruları karara bağlar </a:t>
            </a:r>
          </a:p>
          <a:p>
            <a:pPr algn="just">
              <a:buFont typeface="Wingdings" panose="05000000000000000000" pitchFamily="2" charset="2"/>
              <a:buChar char="Ø"/>
            </a:pPr>
            <a:r>
              <a:rPr lang="tr-TR" sz="2500" b="1" dirty="0"/>
              <a:t> </a:t>
            </a:r>
            <a:r>
              <a:rPr lang="tr-TR" sz="2500" dirty="0"/>
              <a:t>Herkes, Anayasada güvence altına alınmış temel hak ve özgürlüklerinden, Avrupa İnsan Hakları Sözleşmesi kapsamındaki herhangi birinin kamu gücü tarafından, ihlal edildiği iddiasıyla Anayasa Mahkemesine başvurabilir. </a:t>
            </a:r>
          </a:p>
          <a:p>
            <a:pPr algn="just">
              <a:buFont typeface="Wingdings" panose="05000000000000000000" pitchFamily="2" charset="2"/>
              <a:buChar char="Ø"/>
            </a:pPr>
            <a:r>
              <a:rPr lang="tr-TR" sz="2500" dirty="0"/>
              <a:t> Başvuruda bulunabilmek için olağan kanun yollarının tüketilmiş olması şarttır.</a:t>
            </a:r>
          </a:p>
          <a:p>
            <a:pPr algn="just">
              <a:buFont typeface="Wingdings" panose="05000000000000000000" pitchFamily="2" charset="2"/>
              <a:buChar char="Ø"/>
            </a:pPr>
            <a:r>
              <a:rPr lang="tr-TR" sz="2500" dirty="0"/>
              <a:t> Bireysel başvuruda, kanun yolunda gözetilmesi gereken hususlarda inceleme yapılamaz.</a:t>
            </a:r>
          </a:p>
          <a:p>
            <a:pPr algn="just">
              <a:buFont typeface="Wingdings" panose="05000000000000000000" pitchFamily="2" charset="2"/>
              <a:buChar char="Ø"/>
            </a:pPr>
            <a:r>
              <a:rPr lang="tr-TR" sz="2500" dirty="0"/>
              <a:t> Bireysel başvuruya ilişkin usul ve esaslar kanunla düzenlenir.</a:t>
            </a:r>
          </a:p>
        </p:txBody>
      </p:sp>
      <p:sp>
        <p:nvSpPr>
          <p:cNvPr id="11" name="Dikdörtgen 10"/>
          <p:cNvSpPr/>
          <p:nvPr/>
        </p:nvSpPr>
        <p:spPr>
          <a:xfrm>
            <a:off x="313081" y="398792"/>
            <a:ext cx="8517837" cy="424732"/>
          </a:xfrm>
          <a:prstGeom prst="rect">
            <a:avLst/>
          </a:prstGeom>
        </p:spPr>
        <p:txBody>
          <a:bodyPr/>
          <a:lstStyle/>
          <a:p>
            <a:pPr fontAlgn="base">
              <a:lnSpc>
                <a:spcPct val="90000"/>
              </a:lnSpc>
              <a:spcBef>
                <a:spcPct val="0"/>
              </a:spcBef>
              <a:spcAft>
                <a:spcPct val="0"/>
              </a:spcAft>
            </a:pPr>
            <a:r>
              <a:rPr lang="tr-TR" sz="2400" b="1" dirty="0"/>
              <a:t>Anayasa Mahkemesi’nin Görevleri - II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41241885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3785652"/>
          </a:xfrm>
          <a:prstGeom prst="rect">
            <a:avLst/>
          </a:prstGeom>
        </p:spPr>
        <p:txBody>
          <a:bodyPr wrap="square">
            <a:spAutoFit/>
          </a:bodyPr>
          <a:lstStyle/>
          <a:p>
            <a:r>
              <a:rPr lang="tr-TR" sz="2400" dirty="0">
                <a:solidFill>
                  <a:srgbClr val="FF6600"/>
                </a:solidFill>
              </a:rPr>
              <a:t> </a:t>
            </a:r>
            <a:r>
              <a:rPr lang="tr-TR" sz="2400" b="1" dirty="0">
                <a:solidFill>
                  <a:srgbClr val="FF6600"/>
                </a:solidFill>
              </a:rPr>
              <a:t>Anayasa Mahkemesi</a:t>
            </a:r>
            <a:endParaRPr lang="tr-TR" sz="2400" dirty="0"/>
          </a:p>
          <a:p>
            <a:pPr>
              <a:buFont typeface="Wingdings" panose="05000000000000000000" pitchFamily="2" charset="2"/>
              <a:buChar char="Ø"/>
            </a:pPr>
            <a:r>
              <a:rPr lang="tr-TR" sz="2400" dirty="0"/>
              <a:t> Siyasî Partilerin kapatılmaları veya devlet yardımından kısmen veya tamamen yoksun bırakılmaları istemiyle açılan davaları karara bağlar.</a:t>
            </a:r>
          </a:p>
          <a:p>
            <a:pPr>
              <a:buFont typeface="Wingdings" panose="05000000000000000000" pitchFamily="2" charset="2"/>
              <a:buChar char="Ø"/>
            </a:pPr>
            <a:r>
              <a:rPr lang="tr-TR" sz="2400" dirty="0"/>
              <a:t> Siyasî Partilerin malî denetimini yapar.</a:t>
            </a:r>
          </a:p>
          <a:p>
            <a:pPr>
              <a:buFont typeface="Wingdings" panose="05000000000000000000" pitchFamily="2" charset="2"/>
              <a:buChar char="Ø"/>
            </a:pPr>
            <a:r>
              <a:rPr lang="tr-TR" sz="2400" dirty="0"/>
              <a:t> «Yüce Divan» sıfatıyla Anayasa’da sayılan kişileri ceza mahkemesi olarak yargılar.</a:t>
            </a:r>
          </a:p>
          <a:p>
            <a:pPr>
              <a:buFont typeface="Wingdings" panose="05000000000000000000" pitchFamily="2" charset="2"/>
              <a:buChar char="Ø"/>
            </a:pPr>
            <a:r>
              <a:rPr lang="tr-TR" sz="2400"/>
              <a:t> Milletvekilliğinin düşürülmesi veya yasama dokunulmazlığının kaldırılması kararlarına karşı yapılan itirazları inceler ve karara bağlar.</a:t>
            </a:r>
            <a:endParaRPr lang="tr-TR" sz="2200" dirty="0"/>
          </a:p>
        </p:txBody>
      </p:sp>
      <p:sp>
        <p:nvSpPr>
          <p:cNvPr id="11" name="Dikdörtgen 10"/>
          <p:cNvSpPr/>
          <p:nvPr/>
        </p:nvSpPr>
        <p:spPr>
          <a:xfrm>
            <a:off x="123895" y="310829"/>
            <a:ext cx="8517837" cy="424732"/>
          </a:xfrm>
          <a:prstGeom prst="rect">
            <a:avLst/>
          </a:prstGeom>
        </p:spPr>
        <p:txBody>
          <a:bodyPr/>
          <a:lstStyle/>
          <a:p>
            <a:pPr fontAlgn="base">
              <a:lnSpc>
                <a:spcPct val="90000"/>
              </a:lnSpc>
              <a:spcBef>
                <a:spcPct val="0"/>
              </a:spcBef>
              <a:spcAft>
                <a:spcPct val="0"/>
              </a:spcAft>
            </a:pPr>
            <a:r>
              <a:rPr lang="tr-TR" sz="2400" b="1" dirty="0"/>
              <a:t>Anayasa Mahkemesi’nin Görevleri - III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55642597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12666</TotalTime>
  <Words>570</Words>
  <Application>Microsoft Macintosh PowerPoint</Application>
  <PresentationFormat>Ekran Gösterisi (4:3)</PresentationFormat>
  <Paragraphs>46</Paragraphs>
  <Slides>8</Slides>
  <Notes>1</Notes>
  <HiddenSlides>0</HiddenSlides>
  <MMClips>0</MMClips>
  <ScaleCrop>false</ScaleCrop>
  <HeadingPairs>
    <vt:vector size="6" baseType="variant">
      <vt:variant>
        <vt:lpstr>Kullanılan Yazı Tipleri</vt:lpstr>
      </vt:variant>
      <vt:variant>
        <vt:i4>3</vt:i4>
      </vt:variant>
      <vt:variant>
        <vt:lpstr>Tema</vt:lpstr>
      </vt:variant>
      <vt:variant>
        <vt:i4>3</vt:i4>
      </vt:variant>
      <vt:variant>
        <vt:lpstr>Slayt Başlıkları</vt:lpstr>
      </vt:variant>
      <vt:variant>
        <vt:i4>8</vt:i4>
      </vt:variant>
    </vt:vector>
  </HeadingPairs>
  <TitlesOfParts>
    <vt:vector size="14" baseType="lpstr">
      <vt:lpstr>Arial</vt:lpstr>
      <vt:lpstr>Calibri</vt:lpstr>
      <vt:lpstr>Wingdings</vt:lpstr>
      <vt:lpstr>ekonomi</vt:lpstr>
      <vt:lpstr>1_Rics</vt:lpstr>
      <vt:lpstr>h.t.</vt:lpstr>
      <vt:lpstr>PowerPoint Sunusu</vt:lpstr>
      <vt:lpstr>Anayasa Mahkemesi’nin Kuruluşu - I</vt:lpstr>
      <vt:lpstr>Anayasa Mahkemesi’nin Kuruluşu - II</vt:lpstr>
      <vt:lpstr>Seçilecek Üyelerin Nitelikleri</vt:lpstr>
      <vt:lpstr>Görev Süresi ve Görevin Sona Ermesi</vt:lpstr>
      <vt:lpstr>Anayasa Mahkemesi’nin Görevleri - I</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Ali.Erdem.Doganoglu</cp:lastModifiedBy>
  <cp:revision>827</cp:revision>
  <cp:lastPrinted>2016-10-24T07:53:35Z</cp:lastPrinted>
  <dcterms:created xsi:type="dcterms:W3CDTF">2016-09-18T09:35:24Z</dcterms:created>
  <dcterms:modified xsi:type="dcterms:W3CDTF">2020-02-26T12:16:43Z</dcterms:modified>
</cp:coreProperties>
</file>