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6" r:id="rId4"/>
    <p:sldId id="267" r:id="rId5"/>
    <p:sldId id="268" r:id="rId6"/>
    <p:sldId id="265" r:id="rId7"/>
    <p:sldId id="257" r:id="rId8"/>
    <p:sldId id="272" r:id="rId9"/>
    <p:sldId id="273" r:id="rId10"/>
    <p:sldId id="274" r:id="rId11"/>
    <p:sldId id="278" r:id="rId12"/>
    <p:sldId id="25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7B03C4-7F9C-42C6-92F4-6449D5DB9BC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C4DF852-F80D-4011-AA66-C2D6397F98C7}" type="datetimeFigureOut">
              <a:rPr lang="tr-TR" smtClean="0"/>
              <a:pPr/>
              <a:t>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1F7B03C4-7F9C-42C6-92F4-6449D5DB9BC3}"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4DF852-F80D-4011-AA66-C2D6397F98C7}" type="datetimeFigureOut">
              <a:rPr lang="tr-TR" smtClean="0"/>
              <a:pPr/>
              <a:t>5.09.2019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7B03C4-7F9C-42C6-92F4-6449D5DB9BC3}"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75656" y="1124744"/>
            <a:ext cx="6400800" cy="4464496"/>
          </a:xfrm>
        </p:spPr>
        <p:txBody>
          <a:bodyPr>
            <a:normAutofit/>
          </a:bodyPr>
          <a:lstStyle/>
          <a:p>
            <a:r>
              <a:rPr lang="tr-TR" dirty="0" smtClean="0"/>
              <a:t>BALIK YETİŞTİRİCİLİĞİ</a:t>
            </a:r>
            <a:endParaRPr lang="tr-TR" dirty="0">
              <a:solidFill>
                <a:schemeClr val="tx1"/>
              </a:solidFill>
            </a:endParaRPr>
          </a:p>
        </p:txBody>
      </p:sp>
      <p:pic>
        <p:nvPicPr>
          <p:cNvPr id="1026" name="Picture 2" descr="C:\Users\cukatosti\Documents\balık\2.jpg"/>
          <p:cNvPicPr>
            <a:picLocks noChangeAspect="1" noChangeArrowheads="1"/>
          </p:cNvPicPr>
          <p:nvPr/>
        </p:nvPicPr>
        <p:blipFill>
          <a:blip r:embed="rId2" cstate="print"/>
          <a:srcRect/>
          <a:stretch>
            <a:fillRect/>
          </a:stretch>
        </p:blipFill>
        <p:spPr bwMode="auto">
          <a:xfrm>
            <a:off x="1403648" y="1916832"/>
            <a:ext cx="6048672" cy="41764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1763687" y="113572"/>
            <a:ext cx="5712825" cy="67444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384283" y="0"/>
            <a:ext cx="6375434" cy="6858000"/>
          </a:xfrm>
          <a:prstGeom prst="rect">
            <a:avLst/>
          </a:prstGeom>
        </p:spPr>
      </p:pic>
    </p:spTree>
    <p:extLst>
      <p:ext uri="{BB962C8B-B14F-4D97-AF65-F5344CB8AC3E}">
        <p14:creationId xmlns:p14="http://schemas.microsoft.com/office/powerpoint/2010/main" val="154487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endParaRPr lang="tr-TR" dirty="0" smtClean="0"/>
          </a:p>
          <a:p>
            <a:pPr algn="just"/>
            <a:r>
              <a:rPr lang="tr-TR" dirty="0" smtClean="0"/>
              <a:t> Su ürünleri yetiştiriciliği, FAO tarafından dünyada en hızlı büyüyen gıda sektörü olarak belirlenmiştir. Yetiştiricilikle üretilen su ürünleri miktarı 1980’de 7,4 milyon tondan 1990’da 16,8 milyon tona ve 2002 yılında ise 40 milyon tona ulaşmıştır. Su ürünleri yetiştiriciliği, dünya balıkçılık üretiminin yaklaşık %30’unu karşılamakta ve yılda % 10’dan fazla artarak büyümektedir. </a:t>
            </a:r>
          </a:p>
          <a:p>
            <a:pPr algn="just"/>
            <a:endParaRPr lang="tr-TR" dirty="0" smtClean="0"/>
          </a:p>
          <a:p>
            <a:pPr algn="just"/>
            <a:r>
              <a:rPr lang="tr-TR" dirty="0" smtClean="0"/>
              <a:t>Türkiye’de </a:t>
            </a:r>
            <a:r>
              <a:rPr lang="tr-TR" dirty="0" err="1" smtClean="0"/>
              <a:t>içsu</a:t>
            </a:r>
            <a:r>
              <a:rPr lang="tr-TR" dirty="0" smtClean="0"/>
              <a:t> ve denizlerde su ürünleri yetiştiriciliği hızla gelişen bir sektördür. İlk alabalık çiftliği 1970’lerde, deniz levreği ve çipura işletmesi ise 1985 yılında kurulmuştur. 2004 yılı değerlerine göre </a:t>
            </a:r>
            <a:r>
              <a:rPr lang="tr-TR" dirty="0" err="1" smtClean="0"/>
              <a:t>içsularda</a:t>
            </a:r>
            <a:r>
              <a:rPr lang="tr-TR" dirty="0" smtClean="0"/>
              <a:t> 1301, denizlerde ise 358 adet olmak üzere toplam 1659 işletme bulunmaktadır. 2003 yılı verilerine göre yetiştiricilikle su ürünleri üretimi </a:t>
            </a:r>
            <a:r>
              <a:rPr lang="tr-TR" dirty="0" err="1" smtClean="0"/>
              <a:t>içsularda</a:t>
            </a:r>
            <a:r>
              <a:rPr lang="tr-TR" dirty="0" smtClean="0"/>
              <a:t> 40217 ton, denizlerde ise 39726 ton olarak gerçekleşmiştir. Bu değerin milli ekonomiye katkısı yaklaşık 350 milyon dolardır.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BALIK YETİŞTİRİCİLİĞİ</a:t>
            </a:r>
            <a:endParaRPr lang="tr-TR" sz="3600" dirty="0"/>
          </a:p>
        </p:txBody>
      </p:sp>
      <p:sp>
        <p:nvSpPr>
          <p:cNvPr id="3" name="2 İçerik Yer Tutucusu"/>
          <p:cNvSpPr>
            <a:spLocks noGrp="1"/>
          </p:cNvSpPr>
          <p:nvPr>
            <p:ph idx="1"/>
          </p:nvPr>
        </p:nvSpPr>
        <p:spPr/>
        <p:txBody>
          <a:bodyPr>
            <a:normAutofit fontScale="92500" lnSpcReduction="20000"/>
          </a:bodyPr>
          <a:lstStyle/>
          <a:p>
            <a:pPr algn="just"/>
            <a:r>
              <a:rPr lang="tr-TR" b="1" dirty="0" smtClean="0"/>
              <a:t>Balık yetiştiriciliği binlerce yıldan beri bilinen, yapılan ve diğer sektörlerle işbirliği içinde çalışan bir tarım koludur. </a:t>
            </a:r>
          </a:p>
          <a:p>
            <a:pPr algn="just"/>
            <a:r>
              <a:rPr lang="tr-TR" b="1" dirty="0" smtClean="0"/>
              <a:t>Sanayi sektörü balıkçılık için, makineler, yemlikler, ekipmanlar üretir. Yem sanayi yemini yapar. İnşaat Sektörü havuzlarını, kuluçkahanelerini, işleme yerlerini inşa eder. İlaç sektörü ilacını aşısını üretir. Onun için balıkçılık, ekonominin önemli bir koludur. Dünyada en çok sazan ve alabalık yetiştiriciliği yapılmaktadır.   </a:t>
            </a:r>
          </a:p>
          <a:p>
            <a:pPr algn="just"/>
            <a:r>
              <a:rPr lang="tr-TR" b="1" dirty="0" smtClean="0"/>
              <a:t>Sazan yetiştiriciliği, dünyada 2-3 bin yıl, alabalık yetiştiriciliği ise yaklaşık 100 yıldır yapılmaktadır. Ülkemizde ise her iki balık ancak yaklaşık 20 yıldır yetiştirilmektedir.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gn="just"/>
            <a:r>
              <a:rPr lang="tr-TR" b="1" dirty="0" smtClean="0"/>
              <a:t>Nüfusumuz hızla artmaktadır, ama toprağı işleyerek ve hayvan yetiştirerek elde ettiğimiz gıda maddelerimiz ise aynı hızla artış göstermektedir. Gıda maddelerimiz artmayınca da, beslenmemiz zorlaşmaktadır. İhtiyacımız olan besin maddelerini yeteri kadar almazsak, fiziksel olarak belki doyarız ama beslenmemiş oluruz. </a:t>
            </a:r>
          </a:p>
          <a:p>
            <a:pPr algn="just"/>
            <a:r>
              <a:rPr lang="tr-TR" b="1" dirty="0" smtClean="0"/>
              <a:t>Beslenmemizde ihtiyacımız olan maddelerin en önemlisi hayvansal 'proteindir. Ergin bir insan, günde 35-40 g hayvansal protein almalıdır.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cukatosti\Pictures\balikcilik_clip_image007.jpg"/>
          <p:cNvPicPr>
            <a:picLocks noGrp="1" noChangeAspect="1" noChangeArrowheads="1"/>
          </p:cNvPicPr>
          <p:nvPr>
            <p:ph idx="1"/>
          </p:nvPr>
        </p:nvPicPr>
        <p:blipFill>
          <a:blip r:embed="rId2" cstate="print"/>
          <a:srcRect/>
          <a:stretch>
            <a:fillRect/>
          </a:stretch>
        </p:blipFill>
        <p:spPr bwMode="auto">
          <a:xfrm>
            <a:off x="1187624" y="1772816"/>
            <a:ext cx="6696744" cy="47525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68760"/>
            <a:ext cx="8229600" cy="578328"/>
          </a:xfrm>
        </p:spPr>
        <p:txBody>
          <a:bodyPr>
            <a:normAutofit fontScale="90000"/>
          </a:bodyPr>
          <a:lstStyle/>
          <a:p>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
            </a:r>
            <a:br>
              <a:rPr lang="tr-TR" sz="4000" b="1" dirty="0" smtClean="0"/>
            </a:br>
            <a:r>
              <a:rPr lang="tr-TR" sz="4000" b="1" dirty="0" smtClean="0"/>
              <a:t>BALIKLAR YEMİ ETE ÇEVİRME MAKİNESİDİR </a:t>
            </a:r>
            <a:endParaRPr lang="tr-TR" dirty="0"/>
          </a:p>
        </p:txBody>
      </p:sp>
      <p:sp>
        <p:nvSpPr>
          <p:cNvPr id="3" name="2 İçerik Yer Tutucusu"/>
          <p:cNvSpPr>
            <a:spLocks noGrp="1"/>
          </p:cNvSpPr>
          <p:nvPr>
            <p:ph idx="1"/>
          </p:nvPr>
        </p:nvSpPr>
        <p:spPr/>
        <p:txBody>
          <a:bodyPr>
            <a:normAutofit lnSpcReduction="10000"/>
          </a:bodyPr>
          <a:lstStyle/>
          <a:p>
            <a:pPr algn="just"/>
            <a:r>
              <a:rPr lang="tr-TR" b="1" dirty="0" smtClean="0"/>
              <a:t>Yetiştirdiğimiz sığır, koyun, tavuk gibi çiftlik hayvanları vücut sıcaklığını sabit tutmak için ilave yem tüketirler. Halbuki balıkların soğuk kanlı olmalarından dolayı, vücut sıcaklığını sabit tutmak gibi bir mecburiyetleri yoktur. Bu sebeple, daha az yem tüketirler ve yemden daha iyi yararlanırlar. Mesela; Sazan balığı sığırdan 2-2.5, tavşandan 1.5, domuzdan 1.3 kat, daha fazla yemden yararlanır. Sazan balığı üretimi için 2 kg. ve daha az yem gerekirken 1 kg. tavuk üretimi için 2.5-3 kg. yem gerekir.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a:r>
              <a:rPr lang="tr-TR" dirty="0" smtClean="0"/>
              <a:t>Balıkçılık en dar anlamıyla tatlı ve tuzlu sulardaki balıkların çeşitli yöntemlerle avlanmasıdır. Etinden, yağından ya da başka ürünlerinden yararlanıldığı için ticari değeri olan balıkların büyük çapta ve pazarlama amacıyla avlanmasına ticari balıkçılık, spor ya da eğlence amacıyla yapılan balık avına ise amatör balıkçılık denir. </a:t>
            </a:r>
          </a:p>
          <a:p>
            <a:r>
              <a:rPr lang="tr-TR" dirty="0" smtClean="0"/>
              <a:t>Ama sözcüğün geniş anlamıyla ıstakoz, pavurya, karides, istiridye, midye, ahtapot gibi bütün su ürünlerinin, hatta balina gibi deniz memelilerinin avlanması ve gölet, havuz ya da denizlerde balık ve öbür su ürünlerinin üretilmesi de balıkçılığın kapsamına girer.</a:t>
            </a:r>
            <a:br>
              <a:rPr lang="tr-TR" dirty="0" smtClean="0"/>
            </a:br>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a:r>
              <a:rPr lang="tr-TR" dirty="0"/>
              <a:t>Ticari balıkçılıkta Japonya, </a:t>
            </a:r>
            <a:r>
              <a:rPr lang="tr-TR" dirty="0" smtClean="0"/>
              <a:t>Rusya, </a:t>
            </a:r>
            <a:r>
              <a:rPr lang="tr-TR" dirty="0"/>
              <a:t>Çin, ABD, Şili, Norveç ve Hindistan ilk sıraları paylaşırken, Türkiye ilk 30 ülke arasında son sıralarda yer alır. Çin ve Hindistan'da yakalanan balıkların üçte biri tatlı su balığıdır. Uganda ve Zaire gibi denize kıyısı olmayan ülkelerde de büyük ölçüde tatlı su balıkçılığı yapılır</a:t>
            </a:r>
            <a:r>
              <a:rPr lang="tr-TR" dirty="0" smtClean="0"/>
              <a:t>.</a:t>
            </a:r>
          </a:p>
          <a:p>
            <a:pPr algn="just"/>
            <a:r>
              <a:rPr lang="tr-TR" dirty="0" smtClean="0"/>
              <a:t>Dünya yetiştiricilik üretiminin % 90’ı Asya ülkelerince yapılmaktadır. Çin gerek avcılık gerekse yetiştiricilik açısından en önemli ülke konumundadır. Dünyada yetiştiricilikle üretilen su ürünleri miktarının 2025 yılında 62 milyon ton/yıl hedefine ulaşacağı tahmin edilmektedir. </a:t>
            </a:r>
            <a:r>
              <a:rPr lang="tr-TR" dirty="0"/>
              <a:t/>
            </a:r>
            <a:br>
              <a:rPr lang="tr-TR" dirty="0"/>
            </a:b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530877" y="980728"/>
            <a:ext cx="7963390" cy="48245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p:cNvPicPr>
            <a:picLocks noGrp="1" noChangeAspect="1" noChangeArrowheads="1"/>
          </p:cNvPicPr>
          <p:nvPr>
            <p:ph idx="1"/>
          </p:nvPr>
        </p:nvPicPr>
        <p:blipFill>
          <a:blip r:embed="rId2" cstate="print"/>
          <a:srcRect/>
          <a:stretch>
            <a:fillRect/>
          </a:stretch>
        </p:blipFill>
        <p:spPr bwMode="auto">
          <a:xfrm>
            <a:off x="1475656" y="1700808"/>
            <a:ext cx="6408712" cy="403244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TotalTime>
  <Words>543</Words>
  <Application>Microsoft Office PowerPoint</Application>
  <PresentationFormat>Ekran Gösterisi (4:3)</PresentationFormat>
  <Paragraphs>17</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Calibri</vt:lpstr>
      <vt:lpstr>Constantia</vt:lpstr>
      <vt:lpstr>Wingdings 2</vt:lpstr>
      <vt:lpstr>Akış</vt:lpstr>
      <vt:lpstr>PowerPoint Sunusu</vt:lpstr>
      <vt:lpstr>BALIK YETİŞTİRİCİLİĞİ</vt:lpstr>
      <vt:lpstr>PowerPoint Sunusu</vt:lpstr>
      <vt:lpstr>PowerPoint Sunusu</vt:lpstr>
      <vt:lpstr>        BALIKLAR YEMİ ETE ÇEVİRME MAKİNESİDİR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cukatosti</dc:creator>
  <cp:lastModifiedBy>Akcay</cp:lastModifiedBy>
  <cp:revision>24</cp:revision>
  <dcterms:created xsi:type="dcterms:W3CDTF">2011-02-21T07:05:33Z</dcterms:created>
  <dcterms:modified xsi:type="dcterms:W3CDTF">2019-09-05T07:46:17Z</dcterms:modified>
</cp:coreProperties>
</file>